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9" r:id="rId4"/>
    <p:sldId id="270" r:id="rId5"/>
    <p:sldId id="268" r:id="rId6"/>
    <p:sldId id="271" r:id="rId7"/>
    <p:sldId id="272" r:id="rId8"/>
    <p:sldId id="273" r:id="rId9"/>
    <p:sldId id="276" r:id="rId10"/>
    <p:sldId id="277" r:id="rId11"/>
    <p:sldId id="278" r:id="rId12"/>
    <p:sldId id="279" r:id="rId13"/>
    <p:sldId id="275" r:id="rId14"/>
    <p:sldId id="266" r:id="rId15"/>
    <p:sldId id="280" r:id="rId16"/>
    <p:sldId id="281" r:id="rId17"/>
    <p:sldId id="282" r:id="rId18"/>
    <p:sldId id="283" r:id="rId19"/>
    <p:sldId id="267" r:id="rId20"/>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4660"/>
  </p:normalViewPr>
  <p:slideViewPr>
    <p:cSldViewPr>
      <p:cViewPr varScale="1">
        <p:scale>
          <a:sx n="69" d="100"/>
          <a:sy n="69" d="100"/>
        </p:scale>
        <p:origin x="-5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en-US"/>
          </a:p>
        </p:txBody>
      </p:sp>
      <p:sp>
        <p:nvSpPr>
          <p:cNvPr id="4" name="Zástupný symbol dátumu 3"/>
          <p:cNvSpPr>
            <a:spLocks noGrp="1"/>
          </p:cNvSpPr>
          <p:nvPr>
            <p:ph type="dt" sz="half" idx="10"/>
          </p:nvPr>
        </p:nvSpPr>
        <p:spPr/>
        <p:txBody>
          <a:bodyPr/>
          <a:lstStyle>
            <a:lvl1pPr>
              <a:defRPr/>
            </a:lvl1pPr>
          </a:lstStyle>
          <a:p>
            <a:pPr>
              <a:defRPr/>
            </a:pPr>
            <a:fld id="{476805BE-D640-4EAF-A74E-A223D130240A}" type="datetimeFigureOut">
              <a:rPr lang="sk-SK"/>
              <a:pPr>
                <a:defRPr/>
              </a:pPr>
              <a:t>15. 3. 2012</a:t>
            </a:fld>
            <a:endParaRPr lang="en-US"/>
          </a:p>
        </p:txBody>
      </p:sp>
      <p:sp>
        <p:nvSpPr>
          <p:cNvPr id="5" name="Zástupný symbol päty 4"/>
          <p:cNvSpPr>
            <a:spLocks noGrp="1"/>
          </p:cNvSpPr>
          <p:nvPr>
            <p:ph type="ftr" sz="quarter" idx="11"/>
          </p:nvPr>
        </p:nvSpPr>
        <p:spPr/>
        <p:txBody>
          <a:bodyPr/>
          <a:lstStyle>
            <a:lvl1pPr>
              <a:defRPr/>
            </a:lvl1pPr>
          </a:lstStyle>
          <a:p>
            <a:pPr>
              <a:defRPr/>
            </a:pPr>
            <a:endParaRPr lang="en-US"/>
          </a:p>
        </p:txBody>
      </p:sp>
      <p:sp>
        <p:nvSpPr>
          <p:cNvPr id="6" name="Zástupný symbol čísla snímky 5"/>
          <p:cNvSpPr>
            <a:spLocks noGrp="1"/>
          </p:cNvSpPr>
          <p:nvPr>
            <p:ph type="sldNum" sz="quarter" idx="12"/>
          </p:nvPr>
        </p:nvSpPr>
        <p:spPr/>
        <p:txBody>
          <a:bodyPr/>
          <a:lstStyle>
            <a:lvl1pPr>
              <a:defRPr/>
            </a:lvl1pPr>
          </a:lstStyle>
          <a:p>
            <a:pPr>
              <a:defRPr/>
            </a:pPr>
            <a:fld id="{AFE2FF56-9733-44ED-9DEF-28D15FF37F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lvl1pPr>
              <a:defRPr/>
            </a:lvl1pPr>
          </a:lstStyle>
          <a:p>
            <a:pPr>
              <a:defRPr/>
            </a:pPr>
            <a:fld id="{4FE3B6C7-0179-42C9-956C-1FD13A31C5F4}" type="datetimeFigureOut">
              <a:rPr lang="sk-SK"/>
              <a:pPr>
                <a:defRPr/>
              </a:pPr>
              <a:t>15. 3. 2012</a:t>
            </a:fld>
            <a:endParaRPr lang="en-US"/>
          </a:p>
        </p:txBody>
      </p:sp>
      <p:sp>
        <p:nvSpPr>
          <p:cNvPr id="5" name="Zástupný symbol päty 4"/>
          <p:cNvSpPr>
            <a:spLocks noGrp="1"/>
          </p:cNvSpPr>
          <p:nvPr>
            <p:ph type="ftr" sz="quarter" idx="11"/>
          </p:nvPr>
        </p:nvSpPr>
        <p:spPr/>
        <p:txBody>
          <a:bodyPr/>
          <a:lstStyle>
            <a:lvl1pPr>
              <a:defRPr/>
            </a:lvl1pPr>
          </a:lstStyle>
          <a:p>
            <a:pPr>
              <a:defRPr/>
            </a:pPr>
            <a:endParaRPr lang="en-US"/>
          </a:p>
        </p:txBody>
      </p:sp>
      <p:sp>
        <p:nvSpPr>
          <p:cNvPr id="6" name="Zástupný symbol čísla snímky 5"/>
          <p:cNvSpPr>
            <a:spLocks noGrp="1"/>
          </p:cNvSpPr>
          <p:nvPr>
            <p:ph type="sldNum" sz="quarter" idx="12"/>
          </p:nvPr>
        </p:nvSpPr>
        <p:spPr/>
        <p:txBody>
          <a:bodyPr/>
          <a:lstStyle>
            <a:lvl1pPr>
              <a:defRPr/>
            </a:lvl1pPr>
          </a:lstStyle>
          <a:p>
            <a:pPr>
              <a:defRPr/>
            </a:pPr>
            <a:fld id="{F912EF39-657B-4C84-A4AC-7EFE3FFD62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lvl1pPr>
              <a:defRPr/>
            </a:lvl1pPr>
          </a:lstStyle>
          <a:p>
            <a:pPr>
              <a:defRPr/>
            </a:pPr>
            <a:fld id="{5792327B-8366-442E-A11D-945A805C9E46}" type="datetimeFigureOut">
              <a:rPr lang="sk-SK"/>
              <a:pPr>
                <a:defRPr/>
              </a:pPr>
              <a:t>15. 3. 2012</a:t>
            </a:fld>
            <a:endParaRPr lang="en-US"/>
          </a:p>
        </p:txBody>
      </p:sp>
      <p:sp>
        <p:nvSpPr>
          <p:cNvPr id="5" name="Zástupný symbol päty 4"/>
          <p:cNvSpPr>
            <a:spLocks noGrp="1"/>
          </p:cNvSpPr>
          <p:nvPr>
            <p:ph type="ftr" sz="quarter" idx="11"/>
          </p:nvPr>
        </p:nvSpPr>
        <p:spPr/>
        <p:txBody>
          <a:bodyPr/>
          <a:lstStyle>
            <a:lvl1pPr>
              <a:defRPr/>
            </a:lvl1pPr>
          </a:lstStyle>
          <a:p>
            <a:pPr>
              <a:defRPr/>
            </a:pPr>
            <a:endParaRPr lang="en-US"/>
          </a:p>
        </p:txBody>
      </p:sp>
      <p:sp>
        <p:nvSpPr>
          <p:cNvPr id="6" name="Zástupný symbol čísla snímky 5"/>
          <p:cNvSpPr>
            <a:spLocks noGrp="1"/>
          </p:cNvSpPr>
          <p:nvPr>
            <p:ph type="sldNum" sz="quarter" idx="12"/>
          </p:nvPr>
        </p:nvSpPr>
        <p:spPr/>
        <p:txBody>
          <a:bodyPr/>
          <a:lstStyle>
            <a:lvl1pPr>
              <a:defRPr/>
            </a:lvl1pPr>
          </a:lstStyle>
          <a:p>
            <a:pPr>
              <a:defRPr/>
            </a:pPr>
            <a:fld id="{C925F3A2-3A42-4FD6-935C-2DEF72CAA4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lvl1pPr>
              <a:defRPr/>
            </a:lvl1pPr>
          </a:lstStyle>
          <a:p>
            <a:pPr>
              <a:defRPr/>
            </a:pPr>
            <a:fld id="{C14C0AB8-AED8-4AC2-9722-89FC32313C4C}" type="datetimeFigureOut">
              <a:rPr lang="sk-SK"/>
              <a:pPr>
                <a:defRPr/>
              </a:pPr>
              <a:t>15. 3. 2012</a:t>
            </a:fld>
            <a:endParaRPr lang="en-US"/>
          </a:p>
        </p:txBody>
      </p:sp>
      <p:sp>
        <p:nvSpPr>
          <p:cNvPr id="5" name="Zástupný symbol päty 4"/>
          <p:cNvSpPr>
            <a:spLocks noGrp="1"/>
          </p:cNvSpPr>
          <p:nvPr>
            <p:ph type="ftr" sz="quarter" idx="11"/>
          </p:nvPr>
        </p:nvSpPr>
        <p:spPr/>
        <p:txBody>
          <a:bodyPr/>
          <a:lstStyle>
            <a:lvl1pPr>
              <a:defRPr/>
            </a:lvl1pPr>
          </a:lstStyle>
          <a:p>
            <a:pPr>
              <a:defRPr/>
            </a:pPr>
            <a:endParaRPr lang="en-US"/>
          </a:p>
        </p:txBody>
      </p:sp>
      <p:sp>
        <p:nvSpPr>
          <p:cNvPr id="6" name="Zástupný symbol čísla snímky 5"/>
          <p:cNvSpPr>
            <a:spLocks noGrp="1"/>
          </p:cNvSpPr>
          <p:nvPr>
            <p:ph type="sldNum" sz="quarter" idx="12"/>
          </p:nvPr>
        </p:nvSpPr>
        <p:spPr/>
        <p:txBody>
          <a:bodyPr/>
          <a:lstStyle>
            <a:lvl1pPr>
              <a:defRPr/>
            </a:lvl1pPr>
          </a:lstStyle>
          <a:p>
            <a:pPr>
              <a:defRPr/>
            </a:pPr>
            <a:fld id="{A00D392D-7AE3-4708-BACE-CDC6DE1F1B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lvl1pPr>
              <a:defRPr/>
            </a:lvl1pPr>
          </a:lstStyle>
          <a:p>
            <a:pPr>
              <a:defRPr/>
            </a:pPr>
            <a:fld id="{4C1663BA-D6AC-4F68-9A8C-CED0AFE8D962}" type="datetimeFigureOut">
              <a:rPr lang="sk-SK"/>
              <a:pPr>
                <a:defRPr/>
              </a:pPr>
              <a:t>15. 3. 2012</a:t>
            </a:fld>
            <a:endParaRPr lang="en-US"/>
          </a:p>
        </p:txBody>
      </p:sp>
      <p:sp>
        <p:nvSpPr>
          <p:cNvPr id="5" name="Zástupný symbol päty 4"/>
          <p:cNvSpPr>
            <a:spLocks noGrp="1"/>
          </p:cNvSpPr>
          <p:nvPr>
            <p:ph type="ftr" sz="quarter" idx="11"/>
          </p:nvPr>
        </p:nvSpPr>
        <p:spPr/>
        <p:txBody>
          <a:bodyPr/>
          <a:lstStyle>
            <a:lvl1pPr>
              <a:defRPr/>
            </a:lvl1pPr>
          </a:lstStyle>
          <a:p>
            <a:pPr>
              <a:defRPr/>
            </a:pPr>
            <a:endParaRPr lang="en-US"/>
          </a:p>
        </p:txBody>
      </p:sp>
      <p:sp>
        <p:nvSpPr>
          <p:cNvPr id="6" name="Zástupný symbol čísla snímky 5"/>
          <p:cNvSpPr>
            <a:spLocks noGrp="1"/>
          </p:cNvSpPr>
          <p:nvPr>
            <p:ph type="sldNum" sz="quarter" idx="12"/>
          </p:nvPr>
        </p:nvSpPr>
        <p:spPr/>
        <p:txBody>
          <a:bodyPr/>
          <a:lstStyle>
            <a:lvl1pPr>
              <a:defRPr/>
            </a:lvl1pPr>
          </a:lstStyle>
          <a:p>
            <a:pPr>
              <a:defRPr/>
            </a:pPr>
            <a:fld id="{1C84E765-BF46-4E9F-AA71-7A8E2FFCE2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3"/>
          <p:cNvSpPr>
            <a:spLocks noGrp="1"/>
          </p:cNvSpPr>
          <p:nvPr>
            <p:ph type="dt" sz="half" idx="10"/>
          </p:nvPr>
        </p:nvSpPr>
        <p:spPr/>
        <p:txBody>
          <a:bodyPr/>
          <a:lstStyle>
            <a:lvl1pPr>
              <a:defRPr/>
            </a:lvl1pPr>
          </a:lstStyle>
          <a:p>
            <a:pPr>
              <a:defRPr/>
            </a:pPr>
            <a:fld id="{1BED60D5-039A-459F-BA51-155ACCB70640}" type="datetimeFigureOut">
              <a:rPr lang="sk-SK"/>
              <a:pPr>
                <a:defRPr/>
              </a:pPr>
              <a:t>15. 3. 2012</a:t>
            </a:fld>
            <a:endParaRPr lang="en-US"/>
          </a:p>
        </p:txBody>
      </p:sp>
      <p:sp>
        <p:nvSpPr>
          <p:cNvPr id="6" name="Zástupný symbol päty 4"/>
          <p:cNvSpPr>
            <a:spLocks noGrp="1"/>
          </p:cNvSpPr>
          <p:nvPr>
            <p:ph type="ftr" sz="quarter" idx="11"/>
          </p:nvPr>
        </p:nvSpPr>
        <p:spPr/>
        <p:txBody>
          <a:bodyPr/>
          <a:lstStyle>
            <a:lvl1pPr>
              <a:defRPr/>
            </a:lvl1pPr>
          </a:lstStyle>
          <a:p>
            <a:pPr>
              <a:defRPr/>
            </a:pPr>
            <a:endParaRPr lang="en-US"/>
          </a:p>
        </p:txBody>
      </p:sp>
      <p:sp>
        <p:nvSpPr>
          <p:cNvPr id="7" name="Zástupný symbol čísla snímky 5"/>
          <p:cNvSpPr>
            <a:spLocks noGrp="1"/>
          </p:cNvSpPr>
          <p:nvPr>
            <p:ph type="sldNum" sz="quarter" idx="12"/>
          </p:nvPr>
        </p:nvSpPr>
        <p:spPr/>
        <p:txBody>
          <a:bodyPr/>
          <a:lstStyle>
            <a:lvl1pPr>
              <a:defRPr/>
            </a:lvl1pPr>
          </a:lstStyle>
          <a:p>
            <a:pPr>
              <a:defRPr/>
            </a:pPr>
            <a:fld id="{3AF251C1-2BF3-46E7-A504-7848A42DCA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3"/>
          <p:cNvSpPr>
            <a:spLocks noGrp="1"/>
          </p:cNvSpPr>
          <p:nvPr>
            <p:ph type="dt" sz="half" idx="10"/>
          </p:nvPr>
        </p:nvSpPr>
        <p:spPr/>
        <p:txBody>
          <a:bodyPr/>
          <a:lstStyle>
            <a:lvl1pPr>
              <a:defRPr/>
            </a:lvl1pPr>
          </a:lstStyle>
          <a:p>
            <a:pPr>
              <a:defRPr/>
            </a:pPr>
            <a:fld id="{9B09783F-52AA-4C63-9FDE-505DF5A575B9}" type="datetimeFigureOut">
              <a:rPr lang="sk-SK"/>
              <a:pPr>
                <a:defRPr/>
              </a:pPr>
              <a:t>15. 3. 2012</a:t>
            </a:fld>
            <a:endParaRPr lang="en-US"/>
          </a:p>
        </p:txBody>
      </p:sp>
      <p:sp>
        <p:nvSpPr>
          <p:cNvPr id="8" name="Zástupný symbol päty 4"/>
          <p:cNvSpPr>
            <a:spLocks noGrp="1"/>
          </p:cNvSpPr>
          <p:nvPr>
            <p:ph type="ftr" sz="quarter" idx="11"/>
          </p:nvPr>
        </p:nvSpPr>
        <p:spPr/>
        <p:txBody>
          <a:bodyPr/>
          <a:lstStyle>
            <a:lvl1pPr>
              <a:defRPr/>
            </a:lvl1pPr>
          </a:lstStyle>
          <a:p>
            <a:pPr>
              <a:defRPr/>
            </a:pPr>
            <a:endParaRPr lang="en-US"/>
          </a:p>
        </p:txBody>
      </p:sp>
      <p:sp>
        <p:nvSpPr>
          <p:cNvPr id="9" name="Zástupný symbol čísla snímky 5"/>
          <p:cNvSpPr>
            <a:spLocks noGrp="1"/>
          </p:cNvSpPr>
          <p:nvPr>
            <p:ph type="sldNum" sz="quarter" idx="12"/>
          </p:nvPr>
        </p:nvSpPr>
        <p:spPr/>
        <p:txBody>
          <a:bodyPr/>
          <a:lstStyle>
            <a:lvl1pPr>
              <a:defRPr/>
            </a:lvl1pPr>
          </a:lstStyle>
          <a:p>
            <a:pPr>
              <a:defRPr/>
            </a:pPr>
            <a:fld id="{ECD1B5F7-1BD8-48B8-883A-83909BE4C57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dátumu 3"/>
          <p:cNvSpPr>
            <a:spLocks noGrp="1"/>
          </p:cNvSpPr>
          <p:nvPr>
            <p:ph type="dt" sz="half" idx="10"/>
          </p:nvPr>
        </p:nvSpPr>
        <p:spPr/>
        <p:txBody>
          <a:bodyPr/>
          <a:lstStyle>
            <a:lvl1pPr>
              <a:defRPr/>
            </a:lvl1pPr>
          </a:lstStyle>
          <a:p>
            <a:pPr>
              <a:defRPr/>
            </a:pPr>
            <a:fld id="{A4FCB802-68A4-4914-B6EB-A46D7060792A}" type="datetimeFigureOut">
              <a:rPr lang="sk-SK"/>
              <a:pPr>
                <a:defRPr/>
              </a:pPr>
              <a:t>15. 3. 2012</a:t>
            </a:fld>
            <a:endParaRPr lang="en-US"/>
          </a:p>
        </p:txBody>
      </p:sp>
      <p:sp>
        <p:nvSpPr>
          <p:cNvPr id="4" name="Zástupný symbol päty 4"/>
          <p:cNvSpPr>
            <a:spLocks noGrp="1"/>
          </p:cNvSpPr>
          <p:nvPr>
            <p:ph type="ftr" sz="quarter" idx="11"/>
          </p:nvPr>
        </p:nvSpPr>
        <p:spPr/>
        <p:txBody>
          <a:bodyPr/>
          <a:lstStyle>
            <a:lvl1pPr>
              <a:defRPr/>
            </a:lvl1pPr>
          </a:lstStyle>
          <a:p>
            <a:pPr>
              <a:defRPr/>
            </a:pPr>
            <a:endParaRPr lang="en-US"/>
          </a:p>
        </p:txBody>
      </p:sp>
      <p:sp>
        <p:nvSpPr>
          <p:cNvPr id="5" name="Zástupný symbol čísla snímky 5"/>
          <p:cNvSpPr>
            <a:spLocks noGrp="1"/>
          </p:cNvSpPr>
          <p:nvPr>
            <p:ph type="sldNum" sz="quarter" idx="12"/>
          </p:nvPr>
        </p:nvSpPr>
        <p:spPr/>
        <p:txBody>
          <a:bodyPr/>
          <a:lstStyle>
            <a:lvl1pPr>
              <a:defRPr/>
            </a:lvl1pPr>
          </a:lstStyle>
          <a:p>
            <a:pPr>
              <a:defRPr/>
            </a:pPr>
            <a:fld id="{2F134159-5D30-4020-B703-E58589D292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3"/>
          <p:cNvSpPr>
            <a:spLocks noGrp="1"/>
          </p:cNvSpPr>
          <p:nvPr>
            <p:ph type="dt" sz="half" idx="10"/>
          </p:nvPr>
        </p:nvSpPr>
        <p:spPr/>
        <p:txBody>
          <a:bodyPr/>
          <a:lstStyle>
            <a:lvl1pPr>
              <a:defRPr/>
            </a:lvl1pPr>
          </a:lstStyle>
          <a:p>
            <a:pPr>
              <a:defRPr/>
            </a:pPr>
            <a:fld id="{920264EF-20B2-468C-A33A-2D8153C9ABC2}" type="datetimeFigureOut">
              <a:rPr lang="sk-SK"/>
              <a:pPr>
                <a:defRPr/>
              </a:pPr>
              <a:t>15. 3. 2012</a:t>
            </a:fld>
            <a:endParaRPr lang="en-US"/>
          </a:p>
        </p:txBody>
      </p:sp>
      <p:sp>
        <p:nvSpPr>
          <p:cNvPr id="3" name="Zástupný symbol päty 4"/>
          <p:cNvSpPr>
            <a:spLocks noGrp="1"/>
          </p:cNvSpPr>
          <p:nvPr>
            <p:ph type="ftr" sz="quarter" idx="11"/>
          </p:nvPr>
        </p:nvSpPr>
        <p:spPr/>
        <p:txBody>
          <a:bodyPr/>
          <a:lstStyle>
            <a:lvl1pPr>
              <a:defRPr/>
            </a:lvl1pPr>
          </a:lstStyle>
          <a:p>
            <a:pPr>
              <a:defRPr/>
            </a:pPr>
            <a:endParaRPr lang="en-US"/>
          </a:p>
        </p:txBody>
      </p:sp>
      <p:sp>
        <p:nvSpPr>
          <p:cNvPr id="4" name="Zástupný symbol čísla snímky 5"/>
          <p:cNvSpPr>
            <a:spLocks noGrp="1"/>
          </p:cNvSpPr>
          <p:nvPr>
            <p:ph type="sldNum" sz="quarter" idx="12"/>
          </p:nvPr>
        </p:nvSpPr>
        <p:spPr/>
        <p:txBody>
          <a:bodyPr/>
          <a:lstStyle>
            <a:lvl1pPr>
              <a:defRPr/>
            </a:lvl1pPr>
          </a:lstStyle>
          <a:p>
            <a:pPr>
              <a:defRPr/>
            </a:pPr>
            <a:fld id="{579AB55D-5823-49D1-8690-580EDCE36B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en-US"/>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fld id="{B120F667-A74D-4CBD-82BD-1B7189CD5B7A}" type="datetimeFigureOut">
              <a:rPr lang="sk-SK"/>
              <a:pPr>
                <a:defRPr/>
              </a:pPr>
              <a:t>15. 3. 2012</a:t>
            </a:fld>
            <a:endParaRPr lang="en-US"/>
          </a:p>
        </p:txBody>
      </p:sp>
      <p:sp>
        <p:nvSpPr>
          <p:cNvPr id="6" name="Zástupný symbol päty 4"/>
          <p:cNvSpPr>
            <a:spLocks noGrp="1"/>
          </p:cNvSpPr>
          <p:nvPr>
            <p:ph type="ftr" sz="quarter" idx="11"/>
          </p:nvPr>
        </p:nvSpPr>
        <p:spPr/>
        <p:txBody>
          <a:bodyPr/>
          <a:lstStyle>
            <a:lvl1pPr>
              <a:defRPr/>
            </a:lvl1pPr>
          </a:lstStyle>
          <a:p>
            <a:pPr>
              <a:defRPr/>
            </a:pPr>
            <a:endParaRPr lang="en-US"/>
          </a:p>
        </p:txBody>
      </p:sp>
      <p:sp>
        <p:nvSpPr>
          <p:cNvPr id="7" name="Zástupný symbol čísla snímky 5"/>
          <p:cNvSpPr>
            <a:spLocks noGrp="1"/>
          </p:cNvSpPr>
          <p:nvPr>
            <p:ph type="sldNum" sz="quarter" idx="12"/>
          </p:nvPr>
        </p:nvSpPr>
        <p:spPr/>
        <p:txBody>
          <a:bodyPr/>
          <a:lstStyle>
            <a:lvl1pPr>
              <a:defRPr/>
            </a:lvl1pPr>
          </a:lstStyle>
          <a:p>
            <a:pPr>
              <a:defRPr/>
            </a:pPr>
            <a:fld id="{D794E915-0375-47CD-B3AF-C1FCFBDB35E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en-US"/>
          </a:p>
        </p:txBody>
      </p:sp>
      <p:sp>
        <p:nvSpPr>
          <p:cNvPr id="3" name="Zástupný symbol obrázka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fld id="{E8319E7E-6D63-4C6F-93E4-577F6FF4236A}" type="datetimeFigureOut">
              <a:rPr lang="sk-SK"/>
              <a:pPr>
                <a:defRPr/>
              </a:pPr>
              <a:t>15. 3. 2012</a:t>
            </a:fld>
            <a:endParaRPr lang="en-US"/>
          </a:p>
        </p:txBody>
      </p:sp>
      <p:sp>
        <p:nvSpPr>
          <p:cNvPr id="6" name="Zástupný symbol päty 4"/>
          <p:cNvSpPr>
            <a:spLocks noGrp="1"/>
          </p:cNvSpPr>
          <p:nvPr>
            <p:ph type="ftr" sz="quarter" idx="11"/>
          </p:nvPr>
        </p:nvSpPr>
        <p:spPr/>
        <p:txBody>
          <a:bodyPr/>
          <a:lstStyle>
            <a:lvl1pPr>
              <a:defRPr/>
            </a:lvl1pPr>
          </a:lstStyle>
          <a:p>
            <a:pPr>
              <a:defRPr/>
            </a:pPr>
            <a:endParaRPr lang="en-US"/>
          </a:p>
        </p:txBody>
      </p:sp>
      <p:sp>
        <p:nvSpPr>
          <p:cNvPr id="7" name="Zástupný symbol čísla snímky 5"/>
          <p:cNvSpPr>
            <a:spLocks noGrp="1"/>
          </p:cNvSpPr>
          <p:nvPr>
            <p:ph type="sldNum" sz="quarter" idx="12"/>
          </p:nvPr>
        </p:nvSpPr>
        <p:spPr/>
        <p:txBody>
          <a:bodyPr/>
          <a:lstStyle>
            <a:lvl1pPr>
              <a:defRPr/>
            </a:lvl1pPr>
          </a:lstStyle>
          <a:p>
            <a:pPr>
              <a:defRPr/>
            </a:pPr>
            <a:fld id="{6E906824-EC04-428E-B175-58B34E1937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nadpi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k-SK" smtClean="0"/>
              <a:t>Kliknite sem a upravte štýl predlohy nadpisov.</a:t>
            </a:r>
            <a:endParaRPr lang="en-US" smtClean="0"/>
          </a:p>
        </p:txBody>
      </p:sp>
      <p:sp>
        <p:nvSpPr>
          <p:cNvPr id="1027" name="Zástupný symbol tex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2E7D212-F25E-451A-B33D-419F61C25A50}" type="datetimeFigureOut">
              <a:rPr lang="sk-SK"/>
              <a:pPr>
                <a:defRPr/>
              </a:pPr>
              <a:t>15. 3. 2012</a:t>
            </a:fld>
            <a:endParaRPr lang="en-US"/>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BEAA444-4E9E-4420-ADB6-A3D90702C7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dajzdvora.s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ecotrend@ecotrend.s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predajzdvora.sk/" TargetMode="External"/><Relationship Id="rId4" Type="http://schemas.openxmlformats.org/officeDocument/2006/relationships/hyperlink" Target="http://www.ecotrend.s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p:txBody>
          <a:bodyPr/>
          <a:lstStyle/>
          <a:p>
            <a:pPr eaLnBrk="1" hangingPunct="1"/>
            <a:r>
              <a:rPr lang="en-US" dirty="0" err="1" smtClean="0"/>
              <a:t>Sk</a:t>
            </a:r>
            <a:r>
              <a:rPr lang="sk-SK" dirty="0" smtClean="0"/>
              <a:t>ú</a:t>
            </a:r>
            <a:r>
              <a:rPr lang="en-US" dirty="0" err="1" smtClean="0"/>
              <a:t>senosti</a:t>
            </a:r>
            <a:r>
              <a:rPr lang="en-US" dirty="0" smtClean="0"/>
              <a:t> </a:t>
            </a:r>
            <a:r>
              <a:rPr lang="en-US" dirty="0" err="1" smtClean="0"/>
              <a:t>predajcu</a:t>
            </a:r>
            <a:r>
              <a:rPr lang="en-US" dirty="0" smtClean="0"/>
              <a:t> v </a:t>
            </a:r>
            <a:r>
              <a:rPr lang="en-US" dirty="0" err="1" smtClean="0"/>
              <a:t>praxi</a:t>
            </a:r>
            <a:r>
              <a:rPr lang="en-US" dirty="0" smtClean="0"/>
              <a:t> </a:t>
            </a:r>
            <a:r>
              <a:rPr lang="sk-SK" dirty="0" smtClean="0"/>
              <a:t>-</a:t>
            </a:r>
            <a:r>
              <a:rPr lang="en-US" dirty="0" smtClean="0"/>
              <a:t> </a:t>
            </a:r>
            <a:r>
              <a:rPr lang="en-US" dirty="0" err="1" smtClean="0"/>
              <a:t>priamy</a:t>
            </a:r>
            <a:r>
              <a:rPr lang="en-US" dirty="0" smtClean="0"/>
              <a:t> </a:t>
            </a:r>
            <a:r>
              <a:rPr lang="en-US" dirty="0" err="1" smtClean="0"/>
              <a:t>predaj</a:t>
            </a:r>
            <a:r>
              <a:rPr lang="en-US" dirty="0" smtClean="0"/>
              <a:t> </a:t>
            </a:r>
            <a:r>
              <a:rPr lang="en-US" dirty="0" err="1" smtClean="0"/>
              <a:t>po</a:t>
            </a:r>
            <a:r>
              <a:rPr lang="sk-SK" dirty="0" smtClean="0"/>
              <a:t>ľnohospodársych výrobkov na Slovensku </a:t>
            </a:r>
            <a:endParaRPr lang="en-US"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r>
              <a:rPr lang="sk-SK" sz="2800" b="1" dirty="0" smtClean="0">
                <a:solidFill>
                  <a:schemeClr val="tx1"/>
                </a:solidFill>
              </a:rPr>
              <a:t>EKOTREND Slovakia</a:t>
            </a:r>
          </a:p>
          <a:p>
            <a:pPr algn="r" eaLnBrk="1" fontAlgn="auto" hangingPunct="1">
              <a:spcAft>
                <a:spcPts val="0"/>
              </a:spcAft>
              <a:buFont typeface="Arial" pitchFamily="34" charset="0"/>
              <a:buNone/>
              <a:defRPr/>
            </a:pPr>
            <a:r>
              <a:rPr lang="sk-SK" sz="2800" b="1" dirty="0" smtClean="0">
                <a:solidFill>
                  <a:schemeClr val="tx1"/>
                </a:solidFill>
              </a:rPr>
              <a:t>M.Hlaváčka 21</a:t>
            </a:r>
          </a:p>
          <a:p>
            <a:pPr algn="r" eaLnBrk="1" fontAlgn="auto" hangingPunct="1">
              <a:spcAft>
                <a:spcPts val="0"/>
              </a:spcAft>
              <a:buFont typeface="Arial" pitchFamily="34" charset="0"/>
              <a:buNone/>
              <a:defRPr/>
            </a:pPr>
            <a:r>
              <a:rPr lang="sk-SK" sz="2800" b="1" dirty="0" smtClean="0">
                <a:solidFill>
                  <a:schemeClr val="tx1"/>
                </a:solidFill>
              </a:rPr>
              <a:t> 05401 Levoča</a:t>
            </a: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182970" cy="353943"/>
          </a:xfrm>
          <a:prstGeom prst="rect">
            <a:avLst/>
          </a:prstGeom>
          <a:noFill/>
          <a:ln w="9525">
            <a:noFill/>
            <a:miter lim="800000"/>
            <a:headEnd/>
            <a:tailEnd/>
          </a:ln>
        </p:spPr>
        <p:txBody>
          <a:bodyPr wrap="none">
            <a:spAutoFit/>
          </a:bodyPr>
          <a:lstStyle/>
          <a:p>
            <a:r>
              <a:rPr lang="sk-SK" sz="1700" dirty="0" smtClean="0">
                <a:latin typeface="Calibri" pitchFamily="34" charset="0"/>
              </a:rPr>
              <a:t>IN REGIO marec  </a:t>
            </a:r>
            <a:r>
              <a:rPr lang="en-US" sz="1700" dirty="0" smtClean="0">
                <a:latin typeface="Calibri" pitchFamily="34" charset="0"/>
              </a:rPr>
              <a:t>2012</a:t>
            </a:r>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000" b="1" i="1" u="sng" dirty="0" smtClean="0">
                <a:solidFill>
                  <a:srgbClr val="FF0000"/>
                </a:solidFill>
              </a:rPr>
              <a:t/>
            </a:r>
            <a:br>
              <a:rPr lang="sk-SK" sz="2000" b="1" i="1" u="sng" dirty="0" smtClean="0">
                <a:solidFill>
                  <a:srgbClr val="FF0000"/>
                </a:solidFill>
              </a:rPr>
            </a:br>
            <a:r>
              <a:rPr lang="sk-SK" sz="2000" b="1" dirty="0" smtClean="0"/>
              <a:t/>
            </a:r>
            <a:br>
              <a:rPr lang="sk-SK" sz="2000" b="1" dirty="0" smtClean="0"/>
            </a:br>
            <a:r>
              <a:rPr lang="sk-SK" sz="2400" b="1" dirty="0" smtClean="0"/>
              <a:t> </a:t>
            </a:r>
            <a:r>
              <a:rPr lang="sk-SK" sz="1800" b="1" dirty="0" smtClean="0"/>
              <a:t>MINIMÁLNE POŽIADAVKY NA PREDAJNE POTRAVÍN </a:t>
            </a:r>
            <a:r>
              <a:rPr lang="sk-SK" sz="1800" dirty="0" smtClean="0"/>
              <a:t>(</a:t>
            </a:r>
            <a:r>
              <a:rPr lang="sk-SK" sz="1800" b="1" dirty="0" smtClean="0"/>
              <a:t> </a:t>
            </a:r>
            <a:r>
              <a:rPr lang="sk-SK" sz="1800" dirty="0" smtClean="0"/>
              <a:t>Výnos MP SR a MZ SR z 12. apríla 2006 č. 28167/2007 – OL, ktorým sa vydáva hlava PK SR upravujúca všeobecné požiadavky na konštrukciu, usporiadanie a vybavenie potravinárskych prevádzkarní a niektoré osobitné požiadavky na výrobu a predaj tradičných potravín a na priame dodávanie malého množstva potravín )</a:t>
            </a:r>
            <a:r>
              <a:rPr lang="en-US" sz="1800" dirty="0" smtClean="0"/>
              <a:t/>
            </a:r>
            <a:br>
              <a:rPr lang="en-US" sz="1800" dirty="0" smtClean="0"/>
            </a:br>
            <a:r>
              <a:rPr lang="sk-SK" sz="1800" dirty="0" smtClean="0"/>
              <a:t> - prívod </a:t>
            </a:r>
            <a:r>
              <a:rPr lang="sk-SK" sz="1800" b="1" dirty="0" smtClean="0"/>
              <a:t>tečúcej teplej vody</a:t>
            </a:r>
            <a:r>
              <a:rPr lang="sk-SK" sz="1800" dirty="0" smtClean="0"/>
              <a:t> zohriatej najmenej na 45°C</a:t>
            </a:r>
            <a:r>
              <a:rPr lang="en-US" sz="1800" dirty="0" smtClean="0"/>
              <a:t/>
            </a:r>
            <a:br>
              <a:rPr lang="en-US" sz="1800" dirty="0" smtClean="0"/>
            </a:br>
            <a:r>
              <a:rPr lang="sk-SK" sz="1800" dirty="0" smtClean="0"/>
              <a:t> - prívod tečúcej </a:t>
            </a:r>
            <a:r>
              <a:rPr lang="sk-SK" sz="1800" b="1" dirty="0" smtClean="0"/>
              <a:t>studenej pitnej vody</a:t>
            </a:r>
            <a:r>
              <a:rPr lang="en-US" sz="1800" dirty="0" smtClean="0"/>
              <a:t/>
            </a:r>
            <a:br>
              <a:rPr lang="en-US" sz="1800" dirty="0" smtClean="0"/>
            </a:br>
            <a:r>
              <a:rPr lang="sk-SK" sz="1800" dirty="0" smtClean="0"/>
              <a:t> - nádoby na odpad na mieste s </a:t>
            </a:r>
            <a:r>
              <a:rPr lang="sk-SK" sz="1800" b="1" dirty="0" smtClean="0"/>
              <a:t>pevným povrchom</a:t>
            </a:r>
            <a:r>
              <a:rPr lang="sk-SK" sz="1800" dirty="0" smtClean="0"/>
              <a:t>, aby sa dalo udržiavať </a:t>
            </a:r>
            <a:r>
              <a:rPr lang="sk-SK" sz="1800" b="1" dirty="0" smtClean="0"/>
              <a:t>v čistote</a:t>
            </a:r>
            <a:r>
              <a:rPr lang="en-US" sz="1800" dirty="0" smtClean="0"/>
              <a:t/>
            </a:r>
            <a:br>
              <a:rPr lang="en-US" sz="1800" dirty="0" smtClean="0"/>
            </a:br>
            <a:r>
              <a:rPr lang="sk-SK" sz="1800" dirty="0" smtClean="0"/>
              <a:t> - priestory na osobnú hygienu zamestnancov – </a:t>
            </a:r>
            <a:r>
              <a:rPr lang="sk-SK" sz="1800" b="1" dirty="0" smtClean="0"/>
              <a:t>záchody</a:t>
            </a:r>
            <a:r>
              <a:rPr lang="en-US" sz="1800" dirty="0" smtClean="0"/>
              <a:t/>
            </a:r>
            <a:br>
              <a:rPr lang="en-US" sz="1800" dirty="0" smtClean="0"/>
            </a:br>
            <a:r>
              <a:rPr lang="sk-SK" sz="1800" dirty="0" smtClean="0"/>
              <a:t> - záchody musia byť </a:t>
            </a:r>
            <a:r>
              <a:rPr lang="sk-SK" sz="1800" b="1" dirty="0" smtClean="0"/>
              <a:t>osobitne vetrané</a:t>
            </a:r>
            <a:r>
              <a:rPr lang="en-US" sz="1800" dirty="0" smtClean="0"/>
              <a:t/>
            </a:r>
            <a:br>
              <a:rPr lang="en-US" sz="1800" dirty="0" smtClean="0"/>
            </a:br>
            <a:r>
              <a:rPr lang="sk-SK" sz="1800" b="1" dirty="0" smtClean="0"/>
              <a:t> </a:t>
            </a:r>
            <a:r>
              <a:rPr lang="sk-SK" sz="1800" dirty="0" smtClean="0"/>
              <a:t>- v </a:t>
            </a:r>
            <a:r>
              <a:rPr lang="sk-SK" sz="1800" b="1" dirty="0" smtClean="0"/>
              <a:t>predsieni </a:t>
            </a:r>
            <a:r>
              <a:rPr lang="sk-SK" sz="1800" dirty="0" smtClean="0"/>
              <a:t>záchodu musí byť </a:t>
            </a:r>
            <a:r>
              <a:rPr lang="sk-SK" sz="1800" b="1" dirty="0" smtClean="0"/>
              <a:t>umývadlo s prívodom tečúcej teplej vody</a:t>
            </a:r>
            <a:r>
              <a:rPr lang="sk-SK" sz="1800" dirty="0" smtClean="0"/>
              <a:t> zahriatej najmenej na 45°C a prívodom </a:t>
            </a:r>
            <a:r>
              <a:rPr lang="sk-SK" sz="1800" b="1" dirty="0" smtClean="0"/>
              <a:t>tečúcej studenej pitnej vody</a:t>
            </a:r>
            <a:r>
              <a:rPr lang="sk-SK" sz="1800" dirty="0" smtClean="0"/>
              <a:t>, tekuté mydlo, papierové utierky, uterák alebo sušič a uzatvárateľná nádoba na odpad</a:t>
            </a:r>
            <a:r>
              <a:rPr lang="en-US" sz="1800" dirty="0" smtClean="0"/>
              <a:t/>
            </a:r>
            <a:br>
              <a:rPr lang="en-US" sz="1800" dirty="0" smtClean="0"/>
            </a:br>
            <a:r>
              <a:rPr lang="sk-SK" sz="1800" dirty="0" smtClean="0"/>
              <a:t> - vhodné priestory a podmienky na </a:t>
            </a:r>
            <a:r>
              <a:rPr lang="sk-SK" sz="1800" b="1" dirty="0" smtClean="0"/>
              <a:t>prezliekanie</a:t>
            </a:r>
            <a:r>
              <a:rPr lang="en-US" sz="1800" dirty="0" smtClean="0"/>
              <a:t/>
            </a:r>
            <a:br>
              <a:rPr lang="en-US" sz="1800" dirty="0" smtClean="0"/>
            </a:br>
            <a:r>
              <a:rPr lang="sk-SK" sz="1800" dirty="0" smtClean="0"/>
              <a:t> - stavebne a prevádzkovo oddelená od bytových priestorov, pričom svetlá </a:t>
            </a:r>
            <a:r>
              <a:rPr lang="sk-SK" sz="1800" b="1" dirty="0" smtClean="0"/>
              <a:t>výška miestností </a:t>
            </a:r>
            <a:r>
              <a:rPr lang="sk-SK" sz="1800" dirty="0" smtClean="0"/>
              <a:t>predajne musí byť </a:t>
            </a:r>
            <a:r>
              <a:rPr lang="sk-SK" sz="1800" b="1" dirty="0" smtClean="0"/>
              <a:t>najmenej 2,6 m</a:t>
            </a:r>
            <a:r>
              <a:rPr lang="en-US" sz="1800" dirty="0" smtClean="0"/>
              <a:t/>
            </a:r>
            <a:br>
              <a:rPr lang="en-US" sz="1800" dirty="0" smtClean="0"/>
            </a:br>
            <a:r>
              <a:rPr lang="sk-SK" sz="1800" dirty="0" smtClean="0"/>
              <a:t> - vstup do predajne sa musí prevádzkovo </a:t>
            </a:r>
            <a:r>
              <a:rPr lang="sk-SK" sz="1800" b="1" dirty="0" smtClean="0"/>
              <a:t>oddeliť </a:t>
            </a:r>
            <a:r>
              <a:rPr lang="sk-SK" sz="1800" dirty="0" smtClean="0"/>
              <a:t>pre príjem potravín a vstup pre zákazníkov</a:t>
            </a:r>
            <a:r>
              <a:rPr lang="en-US" sz="1800" dirty="0" smtClean="0"/>
              <a:t/>
            </a:r>
            <a:br>
              <a:rPr lang="en-US" sz="1800" dirty="0" smtClean="0"/>
            </a:br>
            <a:r>
              <a:rPr lang="sk-SK" sz="1800" dirty="0" smtClean="0"/>
              <a:t> - </a:t>
            </a:r>
            <a:r>
              <a:rPr lang="sk-SK" sz="1800" b="1" dirty="0" smtClean="0"/>
              <a:t>sklady</a:t>
            </a:r>
            <a:r>
              <a:rPr lang="sk-SK" sz="1800" dirty="0" smtClean="0"/>
              <a:t> sa môžu nahradiť chladničkami a mrazničkami </a:t>
            </a:r>
            <a:r>
              <a:rPr lang="en-US" sz="1800" dirty="0" smtClean="0"/>
              <a:t/>
            </a:r>
            <a:br>
              <a:rPr lang="en-US" sz="1800" dirty="0" smtClean="0"/>
            </a:br>
            <a:r>
              <a:rPr lang="sk-SK" sz="1800" dirty="0" smtClean="0"/>
              <a:t> - lahôdkarenské výrobky a nebalené cukrárske výrobky sa musia </a:t>
            </a:r>
            <a:r>
              <a:rPr lang="sk-SK" sz="1800" b="1" dirty="0" smtClean="0"/>
              <a:t>oddelene umiestniť</a:t>
            </a:r>
            <a:r>
              <a:rPr lang="sk-SK" sz="1800" dirty="0" smtClean="0"/>
              <a:t> a musí byť zabezpečené chladenie</a:t>
            </a:r>
            <a:r>
              <a:rPr lang="en-US" sz="2000" dirty="0" smtClean="0"/>
              <a:t/>
            </a:r>
            <a:br>
              <a:rPr lang="en-US" sz="2000" dirty="0" smtClean="0"/>
            </a:br>
            <a:r>
              <a:rPr lang="sk-SK" sz="2000" dirty="0" smtClean="0"/>
              <a:t> </a:t>
            </a:r>
            <a:r>
              <a:rPr lang="en-US" sz="2000" dirty="0" smtClean="0"/>
              <a:t/>
            </a:r>
            <a:br>
              <a:rPr lang="en-US" sz="2000" dirty="0" smtClean="0"/>
            </a:br>
            <a:r>
              <a:rPr lang="sk-SK" sz="2000" dirty="0" smtClean="0"/>
              <a:t> </a:t>
            </a:r>
            <a:r>
              <a:rPr lang="en-US" sz="2000" dirty="0" smtClean="0"/>
              <a:t/>
            </a:r>
            <a:br>
              <a:rPr lang="en-US" sz="2000" dirty="0" smtClean="0"/>
            </a:br>
            <a:endParaRPr lang="en-US" sz="2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35394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lvl="1" algn="l"/>
            <a:r>
              <a:rPr lang="sk-SK" sz="2000" b="1" i="1" u="sng" dirty="0" smtClean="0">
                <a:solidFill>
                  <a:srgbClr val="FF0000"/>
                </a:solidFill>
              </a:rPr>
              <a:t/>
            </a:r>
            <a:br>
              <a:rPr lang="sk-SK" sz="2000" b="1" i="1" u="sng" dirty="0" smtClean="0">
                <a:solidFill>
                  <a:srgbClr val="FF0000"/>
                </a:solidFill>
              </a:rPr>
            </a:br>
            <a:r>
              <a:rPr lang="sk-SK" sz="2000" b="1" dirty="0" smtClean="0"/>
              <a:t> HACCP, správna výrobná prax, prevádzkový poriadok</a:t>
            </a:r>
            <a:br>
              <a:rPr lang="sk-SK" sz="2000" b="1" dirty="0" smtClean="0"/>
            </a:br>
            <a:r>
              <a:rPr lang="sk-SK" sz="2400" b="1" dirty="0" smtClean="0"/>
              <a:t> </a:t>
            </a:r>
            <a:r>
              <a:rPr lang="sk-SK" sz="1800" b="1" i="1" u="sng" dirty="0" smtClean="0"/>
              <a:t>Prevádzkový poriadok</a:t>
            </a:r>
            <a:r>
              <a:rPr lang="en-US" sz="1800" dirty="0" smtClean="0"/>
              <a:t/>
            </a:r>
            <a:br>
              <a:rPr lang="en-US" sz="1800" dirty="0" smtClean="0"/>
            </a:br>
            <a:r>
              <a:rPr lang="sk-SK" sz="1800" dirty="0" smtClean="0"/>
              <a:t>1/ charakteristika prevádzky-názov, adresa, predmet činnosti, prevádzkovateľ, dispozičné členenie, napojenie na inžinierske siete</a:t>
            </a:r>
            <a:r>
              <a:rPr lang="en-US" sz="1800" dirty="0" smtClean="0"/>
              <a:t/>
            </a:r>
            <a:br>
              <a:rPr lang="en-US" sz="1800" dirty="0" smtClean="0"/>
            </a:br>
            <a:r>
              <a:rPr lang="sk-SK" sz="1800" dirty="0" smtClean="0"/>
              <a:t>2/ systém zásobovania a preberania tovarov</a:t>
            </a:r>
            <a:r>
              <a:rPr lang="en-US" sz="1800" dirty="0" smtClean="0"/>
              <a:t/>
            </a:r>
            <a:br>
              <a:rPr lang="en-US" sz="1800" dirty="0" smtClean="0"/>
            </a:br>
            <a:r>
              <a:rPr lang="sk-SK" sz="1800" dirty="0" smtClean="0"/>
              <a:t>3/ správna výrobná prax-pôdorys prevádzky, prúdové diagramy výroby, evidencia o skladovacích podmienkach , zložky a prídavné látky, obalový materiál, pracovné postupy, zechnologické postupy (podnikové normy), postup pre stiahnutia výrobkov z trhu, metrológia, životné prostredie , aktuálne zmluvy </a:t>
            </a:r>
            <a:br>
              <a:rPr lang="sk-SK" sz="1800" dirty="0" smtClean="0"/>
            </a:br>
            <a:r>
              <a:rPr lang="sk-SK" sz="1800" dirty="0" smtClean="0"/>
              <a:t>4/ sanitačný progam- plán rozmiestnenia budov a zariadení , plán rozmiestnenia strojných a technologických zariadení, grafické znázornenie technologických postupov a materiálnych tokov, plán manipulácie s odpadmi , časový a vecný harmonogram realizovania sanitačných postupov pre každý úsek, výrobné zariadenia a priestor, plán asanácie a dekontaminácie , programy školenia zamestnancov , operatívne plány nápravných a ozdravovacích opatrení, zdravotná dokumentácia pracovníkov , dezinfekcia , dezinsekcia, deratizácia</a:t>
            </a:r>
            <a:r>
              <a:rPr lang="en-US" sz="1800" dirty="0" smtClean="0"/>
              <a:t/>
            </a:r>
            <a:br>
              <a:rPr lang="en-US" sz="1800" dirty="0" smtClean="0"/>
            </a:br>
            <a:r>
              <a:rPr lang="sk-SK" sz="1800" dirty="0" smtClean="0"/>
              <a:t/>
            </a:r>
            <a:br>
              <a:rPr lang="sk-SK" sz="1800" dirty="0" smtClean="0"/>
            </a:br>
            <a:endParaRPr lang="en-US" sz="18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lvl="1" algn="l"/>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i="1" u="sng" dirty="0" smtClean="0">
                <a:solidFill>
                  <a:srgbClr val="FF0000"/>
                </a:solidFill>
              </a:rPr>
              <a:t/>
            </a:r>
            <a:br>
              <a:rPr lang="sk-SK" sz="2000" b="1" i="1" u="sng" dirty="0" smtClean="0">
                <a:solidFill>
                  <a:srgbClr val="FF0000"/>
                </a:solidFill>
              </a:rPr>
            </a:br>
            <a:r>
              <a:rPr lang="sk-SK" sz="2000" b="1" dirty="0" smtClean="0"/>
              <a:t> Priamy predaj poľnohospodárskych výrobkov na Slovensku júl 2011 </a:t>
            </a:r>
            <a:br>
              <a:rPr lang="sk-SK" sz="2000" b="1" dirty="0" smtClean="0"/>
            </a:br>
            <a:r>
              <a:rPr lang="sk-SK" sz="2000" b="1" dirty="0" smtClean="0"/>
              <a:t>môžeme predávať b)</a:t>
            </a:r>
            <a:br>
              <a:rPr lang="sk-SK" sz="2000" b="1" dirty="0" smtClean="0"/>
            </a:br>
            <a:r>
              <a:rPr lang="sk-SK" sz="2400" b="1" dirty="0" smtClean="0"/>
              <a:t> </a:t>
            </a:r>
            <a:r>
              <a:rPr lang="sk-SK" sz="1800" b="1" i="1" u="sng" dirty="0" smtClean="0"/>
              <a:t>Prevádzkový poriadok</a:t>
            </a:r>
            <a:r>
              <a:rPr lang="en-US" sz="1800" dirty="0" smtClean="0"/>
              <a:t/>
            </a:r>
            <a:br>
              <a:rPr lang="en-US" sz="1800" dirty="0" smtClean="0"/>
            </a:br>
            <a:r>
              <a:rPr lang="sk-SK" sz="1800" dirty="0" smtClean="0"/>
              <a:t/>
            </a:r>
            <a:br>
              <a:rPr lang="sk-SK" sz="1800" dirty="0" smtClean="0"/>
            </a:br>
            <a:r>
              <a:rPr lang="sk-SK" sz="1800" dirty="0" smtClean="0"/>
              <a:t>5/ hygienický režim </a:t>
            </a:r>
            <a:br>
              <a:rPr lang="sk-SK" sz="1800" dirty="0" smtClean="0"/>
            </a:br>
            <a:r>
              <a:rPr lang="sk-SK" sz="1800" dirty="0" smtClean="0"/>
              <a:t>6/ HACCP-</a:t>
            </a:r>
            <a:r>
              <a:rPr lang="cs-CZ" b="1" dirty="0" smtClean="0"/>
              <a:t> </a:t>
            </a:r>
            <a:r>
              <a:rPr lang="cs-CZ" sz="1800" dirty="0" smtClean="0"/>
              <a:t>zodpovední členovia tímu , </a:t>
            </a:r>
            <a:r>
              <a:rPr lang="en-US" sz="1800" dirty="0" err="1" smtClean="0"/>
              <a:t>zoznam</a:t>
            </a:r>
            <a:r>
              <a:rPr lang="en-US" sz="1800" dirty="0" smtClean="0"/>
              <a:t> </a:t>
            </a:r>
            <a:r>
              <a:rPr lang="en-US" sz="1800" dirty="0" err="1" smtClean="0"/>
              <a:t>výrobkov</a:t>
            </a:r>
            <a:r>
              <a:rPr lang="en-US" sz="1800" dirty="0" smtClean="0"/>
              <a:t> </a:t>
            </a:r>
            <a:r>
              <a:rPr lang="sk-SK" sz="1800" dirty="0" smtClean="0"/>
              <a:t>, </a:t>
            </a:r>
            <a:r>
              <a:rPr lang="cs-CZ" sz="1800" dirty="0" smtClean="0"/>
              <a:t>dodávatelia základnej suroviny , ostatní dodávatelia surovín , zoznam odberateľov , zoznam surovín , zoznam zložiek , zoznam obalov , nebezpečia , regulačné opatrenia , Stanovanie kritických kontrolných bodov HACCP, kritické limity, </a:t>
            </a:r>
            <a:r>
              <a:rPr lang="en-US" sz="1800" dirty="0" err="1" smtClean="0"/>
              <a:t>prúdový</a:t>
            </a:r>
            <a:r>
              <a:rPr lang="en-US" sz="1800" dirty="0" smtClean="0"/>
              <a:t> diagram </a:t>
            </a:r>
            <a:r>
              <a:rPr lang="en-US" sz="1800" dirty="0" err="1" smtClean="0"/>
              <a:t>výrob</a:t>
            </a:r>
            <a:r>
              <a:rPr lang="sk-SK" sz="1800" dirty="0" smtClean="0"/>
              <a:t>y, </a:t>
            </a:r>
            <a:r>
              <a:rPr lang="cs-CZ" sz="1800" dirty="0" smtClean="0"/>
              <a:t>analýza biologického, chemického a fyzikálneho nebezpečenstva , opis výrobkov , obalový materiál , nápis na obale , zloženie , spôsob a rozsah spracovania , senzorické, mikrobiologické a fyzikálno-chemické požiadavky , doba spotreby , skladovacie podmienky , návod na použitie , odbytové podmienky </a:t>
            </a:r>
            <a:br>
              <a:rPr lang="cs-CZ" sz="1800" dirty="0" smtClean="0"/>
            </a:br>
            <a:r>
              <a:rPr lang="cs-CZ" sz="1800" dirty="0" smtClean="0"/>
              <a:t/>
            </a:r>
            <a:br>
              <a:rPr lang="cs-CZ"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endParaRPr lang="en-US" sz="18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pic>
        <p:nvPicPr>
          <p:cNvPr id="6" name="Picture Placeholder 7" descr="logo PD .jpg"/>
          <p:cNvPicPr>
            <a:picLocks noChangeAspect="1"/>
          </p:cNvPicPr>
          <p:nvPr/>
        </p:nvPicPr>
        <p:blipFill>
          <a:blip r:embed="rId3" cstate="print"/>
          <a:srcRect l="1935" r="1935"/>
          <a:stretch>
            <a:fillRect/>
          </a:stretch>
        </p:blipFill>
        <p:spPr bwMode="auto">
          <a:xfrm>
            <a:off x="1792288" y="742950"/>
            <a:ext cx="54864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142844" y="142852"/>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eaLnBrk="1" hangingPunct="1"/>
            <a:r>
              <a:rPr lang="sk-SK" sz="4000" dirty="0" smtClean="0">
                <a:hlinkClick r:id="rId3"/>
              </a:rPr>
              <a:t>www.predajzdvora.sk</a:t>
            </a:r>
            <a:r>
              <a:rPr lang="sk-SK" sz="4000" dirty="0" smtClean="0"/>
              <a:t/>
            </a:r>
            <a:br>
              <a:rPr lang="sk-SK" sz="4000" dirty="0" smtClean="0"/>
            </a:br>
            <a:r>
              <a:rPr lang="sk-SK" sz="4000" dirty="0" smtClean="0"/>
              <a:t>- úvodná stránka</a:t>
            </a:r>
            <a:br>
              <a:rPr lang="sk-SK" sz="4000" dirty="0" smtClean="0"/>
            </a:br>
            <a:r>
              <a:rPr lang="sk-SK" sz="4000" dirty="0" smtClean="0"/>
              <a:t>- mapa</a:t>
            </a:r>
            <a:br>
              <a:rPr lang="sk-SK" sz="4000" dirty="0" smtClean="0"/>
            </a:br>
            <a:r>
              <a:rPr lang="sk-SK" sz="4000" dirty="0" smtClean="0"/>
              <a:t>- zákon/pravidlá</a:t>
            </a:r>
            <a:br>
              <a:rPr lang="sk-SK" sz="4000" dirty="0" smtClean="0"/>
            </a:br>
            <a:r>
              <a:rPr lang="sk-SK" sz="4000" dirty="0" smtClean="0"/>
              <a:t>- aktivity</a:t>
            </a:r>
            <a:br>
              <a:rPr lang="sk-SK" sz="4000" dirty="0" smtClean="0"/>
            </a:br>
            <a:r>
              <a:rPr lang="sk-SK" sz="4000" dirty="0" smtClean="0"/>
              <a:t>- fórum</a:t>
            </a:r>
            <a:br>
              <a:rPr lang="sk-SK" sz="4000" dirty="0" smtClean="0"/>
            </a:br>
            <a:r>
              <a:rPr lang="sk-SK" sz="4000" dirty="0" smtClean="0"/>
              <a:t>- v médiách</a:t>
            </a:r>
            <a:br>
              <a:rPr lang="sk-SK" sz="4000" dirty="0" smtClean="0"/>
            </a:br>
            <a:r>
              <a:rPr lang="sk-SK" sz="4000" dirty="0" smtClean="0"/>
              <a:t>- aktuality</a:t>
            </a:r>
            <a:r>
              <a:rPr lang="en-US" sz="4000" dirty="0" smtClean="0"/>
              <a:t/>
            </a:r>
            <a:br>
              <a:rPr lang="en-US" sz="4000"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243408"/>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eaLnBrk="1" hangingPunct="1">
              <a:lnSpc>
                <a:spcPct val="150000"/>
              </a:lnSpc>
            </a:pPr>
            <a:r>
              <a:rPr lang="sk-SK" sz="4000" b="1" u="sng" dirty="0" smtClean="0"/>
              <a:t/>
            </a:r>
            <a:br>
              <a:rPr lang="sk-SK" sz="4000" b="1" u="sng" dirty="0" smtClean="0"/>
            </a:br>
            <a:r>
              <a:rPr lang="sk-SK" sz="4000" b="1" u="sng" dirty="0" smtClean="0"/>
              <a:t>Kódex predaja z dvora</a:t>
            </a:r>
            <a:r>
              <a:rPr lang="sk-SK" sz="4000" dirty="0" smtClean="0"/>
              <a:t/>
            </a:r>
            <a:br>
              <a:rPr lang="sk-SK" sz="4000" dirty="0" smtClean="0"/>
            </a:br>
            <a:r>
              <a:rPr lang="sk-SK" sz="2000" b="1" dirty="0" smtClean="0"/>
              <a:t>DESATORO PREDAJA Z DVORA</a:t>
            </a:r>
            <a:br>
              <a:rPr lang="sk-SK" sz="2000" b="1" dirty="0" smtClean="0"/>
            </a:br>
            <a:r>
              <a:rPr lang="en-US" sz="2000" b="1" dirty="0" smtClean="0"/>
              <a:t>1/ </a:t>
            </a:r>
            <a:r>
              <a:rPr lang="en-US" sz="2000" b="1" dirty="0" err="1" smtClean="0"/>
              <a:t>som</a:t>
            </a:r>
            <a:r>
              <a:rPr lang="en-US" sz="2000" b="1" dirty="0" smtClean="0"/>
              <a:t> </a:t>
            </a:r>
            <a:r>
              <a:rPr lang="en-US" sz="2000" b="1" dirty="0" err="1" smtClean="0"/>
              <a:t>prvov</a:t>
            </a:r>
            <a:r>
              <a:rPr lang="sk-SK" sz="2000" b="1" dirty="0" smtClean="0"/>
              <a:t>ýrobca</a:t>
            </a:r>
            <a:br>
              <a:rPr lang="sk-SK" sz="2000" b="1" dirty="0" smtClean="0"/>
            </a:br>
            <a:r>
              <a:rPr lang="en-US" sz="2000" b="1" dirty="0" smtClean="0"/>
              <a:t>2/ </a:t>
            </a:r>
            <a:r>
              <a:rPr lang="en-US" sz="2000" b="1" dirty="0" err="1" smtClean="0"/>
              <a:t>vyr</a:t>
            </a:r>
            <a:r>
              <a:rPr lang="sk-SK" sz="2000" b="1" dirty="0" smtClean="0"/>
              <a:t>ábam z vlastných surovín</a:t>
            </a:r>
            <a:br>
              <a:rPr lang="sk-SK" sz="2000" b="1" dirty="0" smtClean="0"/>
            </a:br>
            <a:r>
              <a:rPr lang="en-US" sz="2000" b="1" dirty="0" smtClean="0"/>
              <a:t>3/ </a:t>
            </a:r>
            <a:r>
              <a:rPr lang="en-US" sz="2000" b="1" dirty="0" err="1" smtClean="0"/>
              <a:t>vyr</a:t>
            </a:r>
            <a:r>
              <a:rPr lang="sk-SK" sz="2000" b="1" dirty="0" smtClean="0"/>
              <a:t>á</a:t>
            </a:r>
            <a:r>
              <a:rPr lang="en-US" sz="2000" b="1" dirty="0" smtClean="0"/>
              <a:t>bam pod</a:t>
            </a:r>
            <a:r>
              <a:rPr lang="sk-SK" sz="2000" b="1" dirty="0" smtClean="0"/>
              <a:t>ľa originálnych receptúr</a:t>
            </a:r>
            <a:br>
              <a:rPr lang="sk-SK" sz="2000" b="1" dirty="0" smtClean="0"/>
            </a:br>
            <a:r>
              <a:rPr lang="en-US" sz="2000" b="1" dirty="0" smtClean="0"/>
              <a:t>4/ </a:t>
            </a:r>
            <a:r>
              <a:rPr lang="en-US" sz="2000" b="1" dirty="0" err="1" smtClean="0"/>
              <a:t>vyr</a:t>
            </a:r>
            <a:r>
              <a:rPr lang="sk-SK" sz="2000" b="1" dirty="0" smtClean="0"/>
              <a:t>ábam prevážne ručne</a:t>
            </a:r>
            <a:br>
              <a:rPr lang="sk-SK" sz="2000" b="1" dirty="0" smtClean="0"/>
            </a:br>
            <a:r>
              <a:rPr lang="en-US" sz="2000" b="1" dirty="0" smtClean="0"/>
              <a:t>5/ </a:t>
            </a:r>
            <a:r>
              <a:rPr lang="en-US" sz="2000" b="1" dirty="0" err="1" smtClean="0"/>
              <a:t>svoje</a:t>
            </a:r>
            <a:r>
              <a:rPr lang="en-US" sz="2000" b="1" dirty="0" smtClean="0"/>
              <a:t> </a:t>
            </a:r>
            <a:r>
              <a:rPr lang="sk-SK" sz="2000" b="1" dirty="0" smtClean="0"/>
              <a:t>výrobky predávam priamo konečnému spotrebiteľovi</a:t>
            </a:r>
            <a:br>
              <a:rPr lang="sk-SK" sz="2000" b="1" dirty="0" smtClean="0"/>
            </a:br>
            <a:r>
              <a:rPr lang="en-US" sz="2000" b="1" dirty="0" smtClean="0"/>
              <a:t>6/ </a:t>
            </a:r>
            <a:r>
              <a:rPr lang="en-US" sz="2000" b="1" dirty="0" err="1" smtClean="0"/>
              <a:t>spl</a:t>
            </a:r>
            <a:r>
              <a:rPr lang="sk-SK" sz="2000" b="1" dirty="0" smtClean="0"/>
              <a:t>ňam minimálne hygienické požiadavky</a:t>
            </a:r>
            <a:br>
              <a:rPr lang="sk-SK" sz="2000" b="1" dirty="0" smtClean="0"/>
            </a:br>
            <a:r>
              <a:rPr lang="en-US" sz="2000" b="1" dirty="0" smtClean="0"/>
              <a:t>7/ </a:t>
            </a:r>
            <a:r>
              <a:rPr lang="en-US" sz="2000" b="1" dirty="0" err="1" smtClean="0"/>
              <a:t>dodr</a:t>
            </a:r>
            <a:r>
              <a:rPr lang="sk-SK" sz="2000" b="1" dirty="0" smtClean="0"/>
              <a:t>žiavam podmienky správnej praxe</a:t>
            </a:r>
            <a:br>
              <a:rPr lang="sk-SK" sz="2000" b="1" dirty="0" smtClean="0"/>
            </a:br>
            <a:r>
              <a:rPr lang="en-US" sz="2000" b="1" dirty="0" smtClean="0"/>
              <a:t>8/ </a:t>
            </a:r>
            <a:r>
              <a:rPr lang="sk-SK" sz="2000" b="1" dirty="0" smtClean="0"/>
              <a:t>všetky fázy výroby sú uskutočňované na Slovensku</a:t>
            </a:r>
            <a:br>
              <a:rPr lang="sk-SK" sz="2000" b="1" dirty="0" smtClean="0"/>
            </a:br>
            <a:r>
              <a:rPr lang="en-US" sz="2000" b="1" dirty="0" smtClean="0"/>
              <a:t>9/ logo PREDAJ Z DVORA </a:t>
            </a:r>
            <a:r>
              <a:rPr lang="en-US" sz="2000" b="1" dirty="0" err="1" smtClean="0"/>
              <a:t>pou</a:t>
            </a:r>
            <a:r>
              <a:rPr lang="sk-SK" sz="2000" b="1" dirty="0" smtClean="0"/>
              <a:t>žívam so súhlasom Zväzu EKOTREND </a:t>
            </a:r>
            <a:br>
              <a:rPr lang="sk-SK" sz="2000" b="1" dirty="0" smtClean="0"/>
            </a:br>
            <a:r>
              <a:rPr lang="en-US" sz="2000" b="1" dirty="0" smtClean="0"/>
              <a:t>10/ </a:t>
            </a:r>
            <a:r>
              <a:rPr lang="en-US" sz="2000" b="1" dirty="0" err="1" smtClean="0"/>
              <a:t>svojim</a:t>
            </a:r>
            <a:r>
              <a:rPr lang="en-US" sz="2000" b="1" dirty="0" smtClean="0"/>
              <a:t> </a:t>
            </a:r>
            <a:r>
              <a:rPr lang="en-US" sz="2000" b="1" dirty="0" err="1" smtClean="0"/>
              <a:t>spr</a:t>
            </a:r>
            <a:r>
              <a:rPr lang="sk-SK" sz="2000" b="1" dirty="0" smtClean="0"/>
              <a:t>ávaním pozitívne vplývam na rozvoj značky PREDAJ Z DVORA</a:t>
            </a:r>
            <a:br>
              <a:rPr lang="sk-SK" sz="2000" b="1" dirty="0" smtClean="0"/>
            </a:br>
            <a:r>
              <a:rPr lang="sk-SK" sz="2000" b="1" dirty="0" smtClean="0"/>
              <a:t> </a:t>
            </a:r>
            <a:br>
              <a:rPr lang="sk-SK" sz="2000" b="1" dirty="0" smtClean="0"/>
            </a:br>
            <a:r>
              <a:rPr lang="sk-SK" sz="2000" b="1" dirty="0" smtClean="0"/>
              <a:t/>
            </a:r>
            <a:br>
              <a:rPr lang="sk-SK" sz="2000" b="1" dirty="0" smtClean="0"/>
            </a:br>
            <a:r>
              <a:rPr lang="sk-SK" sz="2000" b="1" dirty="0" smtClean="0"/>
              <a:t/>
            </a:r>
            <a:br>
              <a:rPr lang="sk-SK" sz="2000" b="1"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4000" dirty="0" smtClean="0"/>
              <a:t/>
            </a:r>
            <a:br>
              <a:rPr lang="sk-SK" sz="4000" dirty="0" smtClean="0"/>
            </a:br>
            <a:r>
              <a:rPr lang="sk-SK" sz="4000" b="1" dirty="0" smtClean="0"/>
              <a:t>Práca popri podpore </a:t>
            </a:r>
            <a:br>
              <a:rPr lang="sk-SK" sz="4000" b="1" dirty="0" smtClean="0"/>
            </a:br>
            <a:r>
              <a:rPr lang="sk-SK" sz="4000" b="1" dirty="0" smtClean="0"/>
              <a:t/>
            </a:r>
            <a:br>
              <a:rPr lang="sk-SK" sz="4000" b="1" dirty="0" smtClean="0"/>
            </a:br>
            <a:r>
              <a:rPr lang="sk-SK" sz="4000" dirty="0" smtClean="0"/>
              <a:t>Ak poberáte podporu v nezamest-nanosti, môžete pracovať. Výška zárobku je však zákonom limitovaná. </a:t>
            </a:r>
            <a:br>
              <a:rPr lang="sk-SK" sz="4000" dirty="0" smtClean="0"/>
            </a:br>
            <a:r>
              <a:rPr lang="sk-SK" sz="4000" dirty="0" smtClean="0"/>
              <a:t>V súčasnosti je to spolu s odvodmi 136,52 eura. </a:t>
            </a:r>
            <a:br>
              <a:rPr lang="sk-SK" sz="4000" dirty="0" smtClean="0"/>
            </a:br>
            <a:r>
              <a:rPr lang="en-US" sz="4000" dirty="0" smtClean="0"/>
              <a:t/>
            </a:r>
            <a:br>
              <a:rPr lang="en-US" sz="4000" dirty="0" smtClean="0"/>
            </a:br>
            <a:r>
              <a:rPr lang="en-US" sz="4000" dirty="0" smtClean="0"/>
              <a:t/>
            </a:r>
            <a:br>
              <a:rPr lang="en-US" sz="4000"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r>
              <a:rPr lang="sk-SK" sz="4000" dirty="0" smtClean="0"/>
              <a:t/>
            </a:r>
            <a:br>
              <a:rPr lang="sk-SK" sz="4000" dirty="0" smtClean="0"/>
            </a:br>
            <a:r>
              <a:rPr lang="sk-SK" sz="4000" dirty="0" smtClean="0"/>
              <a:t/>
            </a:r>
            <a:br>
              <a:rPr lang="sk-SK" sz="4000" dirty="0" smtClean="0"/>
            </a:br>
            <a:r>
              <a:rPr lang="sk-SK" sz="4000" b="1" dirty="0" smtClean="0"/>
              <a:t>Sumy životného minima</a:t>
            </a:r>
            <a:r>
              <a:rPr lang="sk-SK" sz="4000" dirty="0" smtClean="0"/>
              <a:t/>
            </a:r>
            <a:br>
              <a:rPr lang="sk-SK" sz="4000" dirty="0" smtClean="0"/>
            </a:br>
            <a:r>
              <a:rPr lang="sk-SK" sz="4000" dirty="0" smtClean="0"/>
              <a:t>a) </a:t>
            </a:r>
            <a:r>
              <a:rPr lang="sk-SK" sz="4000" b="1" dirty="0" smtClean="0"/>
              <a:t>€ 185,19</a:t>
            </a:r>
            <a:r>
              <a:rPr lang="sk-SK" sz="4000" dirty="0" smtClean="0"/>
              <a:t> mesačne, ak ide o jednu plnoletú1) fyzickú osobu, </a:t>
            </a:r>
            <a:br>
              <a:rPr lang="sk-SK" sz="4000" dirty="0" smtClean="0"/>
            </a:br>
            <a:r>
              <a:rPr lang="sk-SK" sz="4000" dirty="0" smtClean="0"/>
              <a:t>b) </a:t>
            </a:r>
            <a:r>
              <a:rPr lang="sk-SK" sz="4000" b="1" dirty="0" smtClean="0"/>
              <a:t>€ 129,18</a:t>
            </a:r>
            <a:r>
              <a:rPr lang="sk-SK" sz="4000" dirty="0" smtClean="0"/>
              <a:t> mesačne, ak ide o ďalšiu spoločne posudzovanú plnoletú fyzickú osobu, </a:t>
            </a:r>
            <a:br>
              <a:rPr lang="sk-SK" sz="4000" dirty="0" smtClean="0"/>
            </a:br>
            <a:r>
              <a:rPr lang="sk-SK" sz="4000" dirty="0" smtClean="0"/>
              <a:t>c) </a:t>
            </a:r>
            <a:r>
              <a:rPr lang="sk-SK" sz="4000" b="1" dirty="0" smtClean="0"/>
              <a:t>€ 84,52 </a:t>
            </a:r>
            <a:r>
              <a:rPr lang="sk-SK" sz="4000" dirty="0" smtClean="0"/>
              <a:t>mesačne, ak ide</a:t>
            </a:r>
            <a:br>
              <a:rPr lang="sk-SK" sz="4000" dirty="0" smtClean="0"/>
            </a:br>
            <a:r>
              <a:rPr lang="sk-SK" sz="4000" dirty="0" smtClean="0"/>
              <a:t>1. o zaopatrené neplnoleté dieťa, </a:t>
            </a:r>
            <a:br>
              <a:rPr lang="sk-SK" sz="4000" dirty="0" smtClean="0"/>
            </a:br>
            <a:r>
              <a:rPr lang="sk-SK" sz="4000" dirty="0" smtClean="0"/>
              <a:t>2. o nezaopatrené dieťa.2)</a:t>
            </a:r>
            <a:r>
              <a:rPr lang="en-US" sz="4000" dirty="0" smtClean="0"/>
              <a:t/>
            </a:r>
            <a:br>
              <a:rPr lang="en-US" sz="4000" dirty="0" smtClean="0"/>
            </a:br>
            <a:r>
              <a:rPr lang="sk-SK" sz="4000" dirty="0" smtClean="0"/>
              <a:t/>
            </a:r>
            <a:br>
              <a:rPr lang="sk-SK" sz="4000" dirty="0" smtClean="0"/>
            </a:br>
            <a:r>
              <a:rPr lang="sk-SK" sz="4000" dirty="0" smtClean="0"/>
              <a:t> </a:t>
            </a:r>
            <a:r>
              <a:rPr lang="en-US" sz="4000" dirty="0" smtClean="0"/>
              <a:t/>
            </a:r>
            <a:br>
              <a:rPr lang="en-US" sz="4000"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r>
              <a:rPr lang="sk-SK" sz="4000" dirty="0" smtClean="0"/>
              <a:t/>
            </a:r>
            <a:br>
              <a:rPr lang="sk-SK" sz="4000" dirty="0" smtClean="0"/>
            </a:br>
            <a:r>
              <a:rPr lang="sk-SK" sz="4000" dirty="0" smtClean="0"/>
              <a:t/>
            </a:r>
            <a:br>
              <a:rPr lang="sk-SK" sz="4000" dirty="0" smtClean="0"/>
            </a:br>
            <a:r>
              <a:rPr lang="en-US" sz="4000" b="1" dirty="0" err="1" smtClean="0"/>
              <a:t>Nezdaniteľné</a:t>
            </a:r>
            <a:r>
              <a:rPr lang="en-US" sz="4000" b="1" dirty="0" smtClean="0"/>
              <a:t> </a:t>
            </a:r>
            <a:r>
              <a:rPr lang="en-US" sz="4000" b="1" dirty="0" err="1" smtClean="0"/>
              <a:t>časti</a:t>
            </a:r>
            <a:r>
              <a:rPr lang="en-US" sz="4000" b="1" dirty="0" smtClean="0"/>
              <a:t> </a:t>
            </a:r>
            <a:r>
              <a:rPr lang="en-US" sz="4000" b="1" dirty="0" err="1" smtClean="0"/>
              <a:t>základu</a:t>
            </a:r>
            <a:r>
              <a:rPr lang="en-US" sz="4000" b="1" dirty="0" smtClean="0"/>
              <a:t> </a:t>
            </a:r>
            <a:r>
              <a:rPr lang="en-US" sz="4000" b="1" dirty="0" err="1" smtClean="0"/>
              <a:t>dane</a:t>
            </a:r>
            <a:r>
              <a:rPr lang="sk-SK" sz="4000" b="1" dirty="0" smtClean="0"/>
              <a:t/>
            </a:r>
            <a:br>
              <a:rPr lang="sk-SK" sz="4000" b="1" dirty="0" smtClean="0"/>
            </a:br>
            <a:r>
              <a:rPr lang="en-US" sz="4000" dirty="0" smtClean="0"/>
              <a:t/>
            </a:r>
            <a:br>
              <a:rPr lang="en-US" sz="4000" dirty="0" smtClean="0"/>
            </a:br>
            <a:r>
              <a:rPr lang="en-US" sz="4000" dirty="0" smtClean="0"/>
              <a:t> </a:t>
            </a:r>
            <a:r>
              <a:rPr lang="en-US" sz="4000" dirty="0" err="1" smtClean="0"/>
              <a:t>Základ</a:t>
            </a:r>
            <a:r>
              <a:rPr lang="en-US" sz="4000" dirty="0" smtClean="0"/>
              <a:t> </a:t>
            </a:r>
            <a:r>
              <a:rPr lang="en-US" sz="4000" dirty="0" err="1" smtClean="0"/>
              <a:t>dane</a:t>
            </a:r>
            <a:r>
              <a:rPr lang="en-US" sz="4000" dirty="0" smtClean="0"/>
              <a:t> </a:t>
            </a:r>
            <a:r>
              <a:rPr lang="en-US" sz="4000" dirty="0" err="1" smtClean="0"/>
              <a:t>sa</a:t>
            </a:r>
            <a:r>
              <a:rPr lang="en-US" sz="4000" dirty="0" smtClean="0"/>
              <a:t> </a:t>
            </a:r>
            <a:r>
              <a:rPr lang="en-US" sz="4000" dirty="0" err="1" smtClean="0"/>
              <a:t>znižuje</a:t>
            </a:r>
            <a:r>
              <a:rPr lang="en-US" sz="4000" dirty="0" smtClean="0"/>
              <a:t> o </a:t>
            </a:r>
            <a:br>
              <a:rPr lang="en-US" sz="4000" dirty="0" smtClean="0"/>
            </a:br>
            <a:r>
              <a:rPr lang="en-US" sz="4000" dirty="0" smtClean="0"/>
              <a:t>sum</a:t>
            </a:r>
            <a:r>
              <a:rPr lang="sk-SK" sz="4000" dirty="0" smtClean="0"/>
              <a:t>u</a:t>
            </a:r>
            <a:r>
              <a:rPr lang="en-US" sz="4000" dirty="0" smtClean="0"/>
              <a:t> </a:t>
            </a:r>
            <a:r>
              <a:rPr lang="en-US" sz="4000" dirty="0" err="1" smtClean="0"/>
              <a:t>zodpovedajúca</a:t>
            </a:r>
            <a:r>
              <a:rPr lang="en-US" sz="4000" dirty="0" smtClean="0"/>
              <a:t> 19,2-násobku </a:t>
            </a:r>
            <a:r>
              <a:rPr lang="en-US" sz="4000" dirty="0" err="1" smtClean="0"/>
              <a:t>sumy</a:t>
            </a:r>
            <a:r>
              <a:rPr lang="en-US" sz="4000" dirty="0" smtClean="0"/>
              <a:t> </a:t>
            </a:r>
            <a:r>
              <a:rPr lang="en-US" sz="4000" dirty="0" err="1" smtClean="0"/>
              <a:t>životného</a:t>
            </a:r>
            <a:r>
              <a:rPr lang="sk-SK" sz="4000" dirty="0" smtClean="0"/>
              <a:t> minima</a:t>
            </a:r>
            <a:br>
              <a:rPr lang="sk-SK" sz="4000" dirty="0" smtClean="0"/>
            </a:br>
            <a:r>
              <a:rPr lang="sk-SK" sz="4000" dirty="0" smtClean="0"/>
              <a:t/>
            </a:r>
            <a:br>
              <a:rPr lang="sk-SK" sz="4000" dirty="0" smtClean="0"/>
            </a:br>
            <a:r>
              <a:rPr lang="sk-SK" sz="4000" b="1" dirty="0" smtClean="0"/>
              <a:t> 185,19 .- x 19,2  = 3555.- </a:t>
            </a:r>
            <a:br>
              <a:rPr lang="sk-SK" sz="4000" b="1" dirty="0" smtClean="0"/>
            </a:br>
            <a:r>
              <a:rPr lang="sk-SK" sz="4000" b="1" dirty="0" smtClean="0"/>
              <a:t>3555.- : 12  = 296,25.-</a:t>
            </a:r>
            <a:r>
              <a:rPr lang="sk-SK" sz="4000" dirty="0" smtClean="0"/>
              <a:t/>
            </a:r>
            <a:br>
              <a:rPr lang="sk-SK" sz="4000" dirty="0" smtClean="0"/>
            </a:br>
            <a:r>
              <a:rPr lang="en-US" sz="4000" dirty="0" smtClean="0"/>
              <a:t/>
            </a:r>
            <a:br>
              <a:rPr lang="en-US" sz="4000" dirty="0" smtClean="0"/>
            </a:br>
            <a:r>
              <a:rPr lang="sk-SK" sz="4000" dirty="0" smtClean="0"/>
              <a:t/>
            </a:r>
            <a:br>
              <a:rPr lang="sk-SK" sz="4000" dirty="0" smtClean="0"/>
            </a:br>
            <a:r>
              <a:rPr lang="sk-SK" sz="4000" dirty="0" smtClean="0"/>
              <a:t> </a:t>
            </a:r>
            <a:r>
              <a:rPr lang="en-US" sz="4000" dirty="0" smtClean="0"/>
              <a:t/>
            </a:r>
            <a:br>
              <a:rPr lang="en-US" sz="4000"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eaLnBrk="1" fontAlgn="auto" hangingPunct="1">
              <a:spcAft>
                <a:spcPts val="0"/>
              </a:spcAft>
              <a:defRPr/>
            </a:pPr>
            <a:r>
              <a:rPr lang="sk-SK" sz="4000" dirty="0" smtClean="0"/>
              <a:t/>
            </a:r>
            <a:br>
              <a:rPr lang="sk-SK" sz="4000" dirty="0" smtClean="0"/>
            </a:br>
            <a:r>
              <a:rPr lang="sk-SK" sz="4000" dirty="0" smtClean="0"/>
              <a:t/>
            </a:r>
            <a:br>
              <a:rPr lang="sk-SK" sz="4000" dirty="0" smtClean="0"/>
            </a:br>
            <a:r>
              <a:rPr lang="sk-SK" sz="4000" dirty="0" smtClean="0"/>
              <a:t>ĎAKUJEM ZA POZORNOSŤ</a:t>
            </a:r>
            <a:br>
              <a:rPr lang="sk-SK" sz="4000" dirty="0" smtClean="0"/>
            </a:br>
            <a:r>
              <a:rPr lang="sk-SK" sz="4000" dirty="0" smtClean="0"/>
              <a:t/>
            </a:r>
            <a:br>
              <a:rPr lang="sk-SK" sz="4000" dirty="0" smtClean="0"/>
            </a:br>
            <a:r>
              <a:rPr lang="sk-SK" sz="4000" dirty="0" smtClean="0"/>
              <a:t>Zuzana Homolová</a:t>
            </a:r>
            <a:br>
              <a:rPr lang="sk-SK" sz="4000" dirty="0" smtClean="0"/>
            </a:br>
            <a:r>
              <a:rPr lang="sk-SK" sz="4000" u="sng" dirty="0" smtClean="0">
                <a:hlinkClick r:id="rId3"/>
              </a:rPr>
              <a:t>ecotrend@ecotrend.sk</a:t>
            </a:r>
            <a:r>
              <a:rPr lang="sk-SK" sz="4000" dirty="0" smtClean="0"/>
              <a:t/>
            </a:r>
            <a:br>
              <a:rPr lang="sk-SK" sz="4000" dirty="0" smtClean="0"/>
            </a:br>
            <a:r>
              <a:rPr lang="sk-SK" sz="4000" dirty="0" smtClean="0">
                <a:hlinkClick r:id="rId4"/>
              </a:rPr>
              <a:t>www.</a:t>
            </a:r>
            <a:r>
              <a:rPr lang="sk-SK" sz="4000" u="sng" dirty="0" smtClean="0">
                <a:hlinkClick r:id="rId4"/>
              </a:rPr>
              <a:t>ecotrend.sk</a:t>
            </a:r>
            <a:r>
              <a:rPr lang="sk-SK" sz="4000" u="sng" dirty="0" smtClean="0"/>
              <a:t/>
            </a:r>
            <a:br>
              <a:rPr lang="sk-SK" sz="4000" u="sng" dirty="0" smtClean="0"/>
            </a:br>
            <a:r>
              <a:rPr lang="sk-SK" sz="4000" u="sng" dirty="0" smtClean="0">
                <a:hlinkClick r:id="rId5"/>
              </a:rPr>
              <a:t>www.predajzdvora.sk</a:t>
            </a:r>
            <a:r>
              <a:rPr lang="sk-SK" sz="4000" u="sng" dirty="0" smtClean="0"/>
              <a:t/>
            </a:r>
            <a:br>
              <a:rPr lang="sk-SK" sz="4000" u="sng" dirty="0" smtClean="0"/>
            </a:br>
            <a:r>
              <a:rPr lang="sk-SK" sz="4000" u="sng" dirty="0" smtClean="0"/>
              <a:t>Tel: +421 905 580 141 </a:t>
            </a:r>
            <a:r>
              <a:rPr lang="sk-SK" sz="4000" dirty="0" smtClean="0"/>
              <a:t/>
            </a:r>
            <a:br>
              <a:rPr lang="sk-SK" sz="4000" dirty="0" smtClean="0"/>
            </a:br>
            <a:endParaRPr lang="en-US" sz="4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sk-SK" dirty="0" smtClean="0"/>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353943"/>
          </a:xfrm>
          <a:prstGeom prst="rect">
            <a:avLst/>
          </a:prstGeom>
          <a:noFill/>
          <a:ln w="9525">
            <a:noFill/>
            <a:miter lim="800000"/>
            <a:headEnd/>
            <a:tailEnd/>
          </a:ln>
        </p:spPr>
        <p:txBody>
          <a:bodyPr wrap="none">
            <a:spAutoFit/>
          </a:bodyPr>
          <a:lstStyle/>
          <a:p>
            <a:r>
              <a:rPr lang="sk-SK" sz="170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000" b="1" i="1" u="sng" dirty="0" smtClean="0">
                <a:solidFill>
                  <a:srgbClr val="FF0000"/>
                </a:solidFill>
              </a:rPr>
              <a:t>Európska legislatíva :</a:t>
            </a:r>
            <a:br>
              <a:rPr lang="sk-SK" sz="2000" b="1" i="1" u="sng" dirty="0" smtClean="0">
                <a:solidFill>
                  <a:srgbClr val="FF0000"/>
                </a:solidFill>
              </a:rPr>
            </a:br>
            <a:r>
              <a:rPr lang="sk-SK" sz="2000" dirty="0" smtClean="0"/>
              <a:t>V  Nariadeniach európskeho parlamentu a rady z 29.4.2004  (!)</a:t>
            </a:r>
            <a:br>
              <a:rPr lang="sk-SK" sz="2000" dirty="0" smtClean="0"/>
            </a:br>
            <a:r>
              <a:rPr lang="sk-SK" sz="2000" dirty="0" smtClean="0"/>
              <a:t>č. 852/2004 o hygiene potravín  a č.853/2004, ktorým sa ustanovujú </a:t>
            </a:r>
            <a:br>
              <a:rPr lang="sk-SK" sz="2000" dirty="0" smtClean="0"/>
            </a:br>
            <a:r>
              <a:rPr lang="sk-SK" sz="2000" dirty="0" smtClean="0"/>
              <a:t>osobitné hygienické predpisy pre potraviny živočíšneho pôvodu </a:t>
            </a:r>
            <a:br>
              <a:rPr lang="sk-SK" sz="2000" dirty="0" smtClean="0"/>
            </a:br>
            <a:r>
              <a:rPr lang="sk-SK" sz="2000" dirty="0" smtClean="0"/>
              <a:t>( interne ich nazývame veľké pravidlá) sa v článku 1 hovorí : </a:t>
            </a:r>
            <a:br>
              <a:rPr lang="sk-SK" sz="2000" dirty="0" smtClean="0"/>
            </a:br>
            <a:r>
              <a:rPr lang="sk-SK" sz="2000" i="1" dirty="0" smtClean="0"/>
              <a:t>tieto nariadenia  sa okrem iného nevzťahujú na  priame dodávanie </a:t>
            </a:r>
            <a:br>
              <a:rPr lang="sk-SK" sz="2000" i="1" dirty="0" smtClean="0"/>
            </a:br>
            <a:r>
              <a:rPr lang="sk-SK" sz="2000" i="1" dirty="0" smtClean="0"/>
              <a:t>malých množstiev prvotných produktov ich výrobcom konečnému </a:t>
            </a:r>
            <a:br>
              <a:rPr lang="sk-SK" sz="2000" i="1" dirty="0" smtClean="0"/>
            </a:br>
            <a:r>
              <a:rPr lang="sk-SK" sz="2000" i="1" dirty="0" smtClean="0"/>
              <a:t>spotrebiteľovi alebo miestnym maloobchodným prevádzkarniam, </a:t>
            </a:r>
            <a:br>
              <a:rPr lang="sk-SK" sz="2000" i="1" dirty="0" smtClean="0"/>
            </a:br>
            <a:r>
              <a:rPr lang="sk-SK" sz="2000" i="1" dirty="0" smtClean="0"/>
              <a:t>ktoré priamo zásobujú konečného spotrebiteľa. </a:t>
            </a:r>
            <a:br>
              <a:rPr lang="sk-SK" sz="2000" i="1" dirty="0" smtClean="0"/>
            </a:br>
            <a:r>
              <a:rPr lang="sk-SK" sz="2000" dirty="0" smtClean="0"/>
              <a:t>Ďalej sa v Nariadeniach píše :</a:t>
            </a:r>
            <a:r>
              <a:rPr lang="sk-SK" sz="2000" i="1" dirty="0" smtClean="0"/>
              <a:t> členské štáty podľa  vnútroštátneho </a:t>
            </a:r>
            <a:br>
              <a:rPr lang="sk-SK" sz="2000" i="1" dirty="0" smtClean="0"/>
            </a:br>
            <a:r>
              <a:rPr lang="sk-SK" sz="2000" i="1" dirty="0" smtClean="0"/>
              <a:t>práva ustanovia predpisy, ktorými sa upravia uvedené činnosti </a:t>
            </a:r>
            <a:br>
              <a:rPr lang="sk-SK" sz="2000" i="1" dirty="0" smtClean="0"/>
            </a:br>
            <a:r>
              <a:rPr lang="sk-SK" sz="2000" dirty="0" smtClean="0"/>
              <a:t>( interne ich nezývame malé pravidlá)</a:t>
            </a:r>
            <a:r>
              <a:rPr lang="sk-SK" sz="2000" i="1" dirty="0" smtClean="0"/>
              <a:t>.</a:t>
            </a:r>
            <a:endParaRPr lang="en-US" sz="2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400" b="1" i="1" u="sng" dirty="0" smtClean="0">
                <a:solidFill>
                  <a:srgbClr val="FF0000"/>
                </a:solidFill>
              </a:rPr>
              <a:t>Národná legislatíva :</a:t>
            </a:r>
            <a:br>
              <a:rPr lang="sk-SK" sz="2400" b="1" i="1" u="sng" dirty="0" smtClean="0">
                <a:solidFill>
                  <a:srgbClr val="FF0000"/>
                </a:solidFill>
              </a:rPr>
            </a:br>
            <a:r>
              <a:rPr lang="sk-SK" sz="2400" b="1" i="1" u="sng" dirty="0" smtClean="0"/>
              <a:t>súčasnosť</a:t>
            </a:r>
            <a:r>
              <a:rPr lang="sk-SK" sz="2400" dirty="0" smtClean="0"/>
              <a:t/>
            </a:r>
            <a:br>
              <a:rPr lang="sk-SK" sz="2400" dirty="0" smtClean="0"/>
            </a:br>
            <a:r>
              <a:rPr lang="en-US" sz="2400" b="1" dirty="0" err="1" smtClean="0"/>
              <a:t>Nariadenie</a:t>
            </a:r>
            <a:r>
              <a:rPr lang="en-US" sz="2400" b="1" dirty="0" smtClean="0"/>
              <a:t> </a:t>
            </a:r>
            <a:r>
              <a:rPr lang="en-US" sz="2400" b="1" dirty="0" err="1" smtClean="0"/>
              <a:t>vlády</a:t>
            </a:r>
            <a:r>
              <a:rPr lang="en-US" sz="2400" b="1" dirty="0" smtClean="0"/>
              <a:t> č. 359/2011</a:t>
            </a:r>
            <a:r>
              <a:rPr lang="sk-SK" sz="2400" b="1" dirty="0" smtClean="0"/>
              <a:t>, ktorým sa ustanovujú</a:t>
            </a:r>
            <a:r>
              <a:rPr lang="en-US" sz="2400" b="1" dirty="0" smtClean="0"/>
              <a:t/>
            </a:r>
            <a:br>
              <a:rPr lang="en-US" sz="2400" b="1" dirty="0" smtClean="0"/>
            </a:br>
            <a:r>
              <a:rPr lang="sk-SK" sz="2400" b="1" dirty="0" smtClean="0"/>
              <a:t>p</a:t>
            </a:r>
            <a:r>
              <a:rPr lang="en-US" sz="2400" b="1" dirty="0" err="1" smtClean="0"/>
              <a:t>ožiadavky</a:t>
            </a:r>
            <a:r>
              <a:rPr lang="en-US" sz="2400" b="1" dirty="0" smtClean="0"/>
              <a:t> </a:t>
            </a:r>
            <a:r>
              <a:rPr lang="en-US" sz="2400" b="1" dirty="0" err="1" smtClean="0"/>
              <a:t>na</a:t>
            </a:r>
            <a:r>
              <a:rPr lang="en-US" sz="2400" b="1" dirty="0" smtClean="0"/>
              <a:t> </a:t>
            </a:r>
            <a:r>
              <a:rPr lang="en-US" sz="2400" b="1" dirty="0" err="1" smtClean="0"/>
              <a:t>niektor</a:t>
            </a:r>
            <a:r>
              <a:rPr lang="sk-SK" sz="2400" b="1" dirty="0" smtClean="0"/>
              <a:t>é </a:t>
            </a:r>
            <a:r>
              <a:rPr lang="en-US" sz="2400" b="1" dirty="0" err="1" smtClean="0"/>
              <a:t>potravinársk</a:t>
            </a:r>
            <a:r>
              <a:rPr lang="en-US" sz="2400" b="1" dirty="0" smtClean="0"/>
              <a:t> </a:t>
            </a:r>
            <a:r>
              <a:rPr lang="en-US" sz="2400" b="1" dirty="0" err="1" smtClean="0"/>
              <a:t>prevádzkarn</a:t>
            </a:r>
            <a:r>
              <a:rPr lang="sk-SK" sz="2400" b="1" dirty="0" smtClean="0"/>
              <a:t>e</a:t>
            </a:r>
            <a:r>
              <a:rPr lang="en-US" sz="2400" b="1" dirty="0" smtClean="0"/>
              <a:t> </a:t>
            </a:r>
            <a:r>
              <a:rPr lang="sk-SK" sz="2400" b="1" dirty="0" smtClean="0"/>
              <a:t/>
            </a:r>
            <a:br>
              <a:rPr lang="sk-SK" sz="2400" b="1" dirty="0" smtClean="0"/>
            </a:br>
            <a:r>
              <a:rPr lang="sk-SK" sz="2400" b="1" dirty="0" smtClean="0"/>
              <a:t>a na ma</a:t>
            </a:r>
            <a:r>
              <a:rPr lang="en-US" sz="2400" b="1" dirty="0" smtClean="0"/>
              <a:t>l</a:t>
            </a:r>
            <a:r>
              <a:rPr lang="sk-SK" sz="2400" b="1" dirty="0" smtClean="0"/>
              <a:t>é množstvá</a:t>
            </a:r>
            <a:br>
              <a:rPr lang="sk-SK" sz="2400" b="1" dirty="0" smtClean="0"/>
            </a:br>
            <a:r>
              <a:rPr lang="en-US" sz="2400" b="1" dirty="0" err="1" smtClean="0"/>
              <a:t>Nariadenie</a:t>
            </a:r>
            <a:r>
              <a:rPr lang="en-US" sz="2400" b="1" dirty="0" smtClean="0"/>
              <a:t> </a:t>
            </a:r>
            <a:r>
              <a:rPr lang="en-US" sz="2400" b="1" dirty="0" err="1" smtClean="0"/>
              <a:t>vlády</a:t>
            </a:r>
            <a:r>
              <a:rPr lang="en-US" sz="2400" b="1" dirty="0" smtClean="0"/>
              <a:t> č. 360/2012</a:t>
            </a:r>
            <a:r>
              <a:rPr lang="sk-SK" sz="2400" b="1" dirty="0" smtClean="0"/>
              <a:t>, ktorým sa  ustanovujú</a:t>
            </a:r>
            <a:br>
              <a:rPr lang="sk-SK" sz="2400" b="1" dirty="0" smtClean="0"/>
            </a:br>
            <a:r>
              <a:rPr lang="sk-SK" sz="2400" b="1" dirty="0" smtClean="0"/>
              <a:t>hygienické požiadavky na priamy predaj a dodávanie</a:t>
            </a:r>
            <a:br>
              <a:rPr lang="sk-SK" sz="2400" b="1" dirty="0" smtClean="0"/>
            </a:br>
            <a:r>
              <a:rPr lang="sk-SK" sz="2400" b="1" dirty="0" smtClean="0"/>
              <a:t>malého množstva prvotných produktov </a:t>
            </a:r>
            <a:r>
              <a:rPr lang="en-US" sz="2400" b="1" dirty="0" err="1" smtClean="0"/>
              <a:t>rastlinn</a:t>
            </a:r>
            <a:r>
              <a:rPr lang="sk-SK" sz="2400" b="1" dirty="0" smtClean="0"/>
              <a:t>ého a živočíšneho pôvodu  a dodávanie mlieka a mliečnych výrobkov konečnému spotrebiteľovi a iným maloobchodným prevádzkarniam</a:t>
            </a: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400" b="1" i="1" u="sng" dirty="0" smtClean="0">
                <a:solidFill>
                  <a:srgbClr val="FF0000"/>
                </a:solidFill>
              </a:rPr>
              <a:t>Európska legislatíva :</a:t>
            </a:r>
            <a:br>
              <a:rPr lang="sk-SK" sz="2400" b="1" i="1" u="sng" dirty="0" smtClean="0">
                <a:solidFill>
                  <a:srgbClr val="FF0000"/>
                </a:solidFill>
              </a:rPr>
            </a:br>
            <a:r>
              <a:rPr lang="sk-SK" sz="2400" i="1" dirty="0" smtClean="0"/>
              <a:t/>
            </a:r>
            <a:br>
              <a:rPr lang="sk-SK" sz="2400" i="1" dirty="0" smtClean="0"/>
            </a:br>
            <a:r>
              <a:rPr lang="sk-SK" sz="2400" i="1" dirty="0" smtClean="0"/>
              <a:t>Používanie vhodných hygienických praktík na úrovni fariem </a:t>
            </a:r>
            <a:br>
              <a:rPr lang="sk-SK" sz="2400" i="1" dirty="0" smtClean="0"/>
            </a:br>
            <a:r>
              <a:rPr lang="sk-SK" sz="2400" i="1" dirty="0" smtClean="0"/>
              <a:t>by mali podporovať príručky pre správnu prax. Požiadavka </a:t>
            </a:r>
            <a:br>
              <a:rPr lang="sk-SK" sz="2400" i="1" dirty="0" smtClean="0"/>
            </a:br>
            <a:r>
              <a:rPr lang="sk-SK" sz="2400" i="1" dirty="0" smtClean="0"/>
              <a:t>na určenie „kritických limitov“(HACCP) neznamená, že je </a:t>
            </a:r>
            <a:br>
              <a:rPr lang="sk-SK" sz="2400" i="1" dirty="0" smtClean="0"/>
            </a:br>
            <a:r>
              <a:rPr lang="sk-SK" sz="2400" i="1" dirty="0" smtClean="0"/>
              <a:t>potrebné v každom prípade stanoviť číslený limit.. </a:t>
            </a:r>
            <a:br>
              <a:rPr lang="sk-SK" sz="2400" i="1" dirty="0" smtClean="0"/>
            </a:br>
            <a:r>
              <a:rPr lang="sk-SK" sz="2400" i="1" dirty="0" smtClean="0"/>
              <a:t>Okrem toho musí byť pružná požiadavka na uchovávanie </a:t>
            </a:r>
            <a:br>
              <a:rPr lang="sk-SK" sz="2400" i="1" dirty="0" smtClean="0"/>
            </a:br>
            <a:r>
              <a:rPr lang="sk-SK" sz="2400" i="1" dirty="0" smtClean="0"/>
              <a:t>dokumentov s cieľom vyhnúť sa neprimeraným bremenám </a:t>
            </a:r>
            <a:br>
              <a:rPr lang="sk-SK" sz="2400" i="1" dirty="0" smtClean="0"/>
            </a:br>
            <a:r>
              <a:rPr lang="sk-SK" sz="2400" i="1" dirty="0" smtClean="0"/>
              <a:t>pre veľmi malé podniky.</a:t>
            </a:r>
            <a:r>
              <a:rPr lang="en-US" sz="2000" dirty="0" smtClean="0"/>
              <a:t/>
            </a:r>
            <a:br>
              <a:rPr lang="en-US" sz="2000" dirty="0" smtClean="0"/>
            </a:br>
            <a:endParaRPr lang="en-US" sz="20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000" dirty="0" smtClean="0"/>
              <a:t/>
            </a:r>
            <a:br>
              <a:rPr lang="sk-SK" sz="2000" dirty="0" smtClean="0"/>
            </a:br>
            <a:r>
              <a:rPr lang="sk-SK" sz="2400" b="1" i="1" u="sng" dirty="0" smtClean="0">
                <a:solidFill>
                  <a:srgbClr val="FF0000"/>
                </a:solidFill>
              </a:rPr>
              <a:t>Národná legislatíva :</a:t>
            </a:r>
            <a:br>
              <a:rPr lang="sk-SK" sz="2400" b="1" i="1" u="sng" dirty="0" smtClean="0">
                <a:solidFill>
                  <a:srgbClr val="FF0000"/>
                </a:solidFill>
              </a:rPr>
            </a:br>
            <a:r>
              <a:rPr lang="sk-SK" sz="2400" dirty="0" smtClean="0"/>
              <a:t/>
            </a:r>
            <a:br>
              <a:rPr lang="sk-SK" sz="2400" dirty="0" smtClean="0"/>
            </a:br>
            <a:r>
              <a:rPr lang="sk-SK" sz="2400" b="1" dirty="0" smtClean="0"/>
              <a:t>Nariadenie vlády č.</a:t>
            </a:r>
            <a:r>
              <a:rPr lang="en-US" sz="2400" b="1" dirty="0" smtClean="0"/>
              <a:t>359</a:t>
            </a:r>
            <a:r>
              <a:rPr lang="sk-SK" sz="2400" b="1" dirty="0" smtClean="0"/>
              <a:t>/20</a:t>
            </a:r>
            <a:r>
              <a:rPr lang="en-US" sz="2400" b="1" dirty="0" smtClean="0"/>
              <a:t>11</a:t>
            </a:r>
            <a:r>
              <a:rPr lang="en-US" sz="2400" dirty="0" smtClean="0"/>
              <a:t/>
            </a:r>
            <a:br>
              <a:rPr lang="en-US" sz="2400" dirty="0" smtClean="0"/>
            </a:br>
            <a:r>
              <a:rPr lang="en-US" sz="2400" dirty="0" smtClean="0"/>
              <a:t>1 VDJ</a:t>
            </a:r>
            <a:br>
              <a:rPr lang="en-US" sz="2400" dirty="0" smtClean="0"/>
            </a:br>
            <a:r>
              <a:rPr lang="en-US" sz="2400" dirty="0" smtClean="0"/>
              <a:t>a/ </a:t>
            </a:r>
            <a:r>
              <a:rPr lang="en-US" sz="2400" dirty="0" err="1" smtClean="0"/>
              <a:t>hov.dobytok</a:t>
            </a:r>
            <a:r>
              <a:rPr lang="en-US" sz="2400" dirty="0" smtClean="0"/>
              <a:t> do 6 </a:t>
            </a:r>
            <a:r>
              <a:rPr lang="en-US" sz="2400" dirty="0" err="1" smtClean="0"/>
              <a:t>mesiacov</a:t>
            </a:r>
            <a:r>
              <a:rPr lang="en-US" sz="2400" dirty="0" smtClean="0"/>
              <a:t> </a:t>
            </a:r>
            <a:r>
              <a:rPr lang="sk-SK" sz="2400" dirty="0" smtClean="0"/>
              <a:t>= </a:t>
            </a:r>
            <a:r>
              <a:rPr lang="en-US" sz="2400" dirty="0" smtClean="0"/>
              <a:t>0,4 VDJ</a:t>
            </a:r>
            <a:br>
              <a:rPr lang="en-US" sz="2400" dirty="0" smtClean="0"/>
            </a:br>
            <a:r>
              <a:rPr lang="en-US" sz="2400" dirty="0" smtClean="0"/>
              <a:t>b/ HD 6 </a:t>
            </a:r>
            <a:r>
              <a:rPr lang="en-US" sz="2400" dirty="0" err="1" smtClean="0"/>
              <a:t>mesiacov</a:t>
            </a:r>
            <a:r>
              <a:rPr lang="en-US" sz="2400" dirty="0" smtClean="0"/>
              <a:t> </a:t>
            </a:r>
            <a:r>
              <a:rPr lang="sk-SK" sz="2400" dirty="0" smtClean="0"/>
              <a:t>– </a:t>
            </a:r>
            <a:r>
              <a:rPr lang="en-US" sz="2400" dirty="0" smtClean="0"/>
              <a:t>2 </a:t>
            </a:r>
            <a:r>
              <a:rPr lang="en-US" sz="2400" dirty="0" err="1" smtClean="0"/>
              <a:t>rokov</a:t>
            </a:r>
            <a:r>
              <a:rPr lang="en-US" sz="2400" dirty="0" smtClean="0"/>
              <a:t> </a:t>
            </a:r>
            <a:r>
              <a:rPr lang="sk-SK" sz="2400" dirty="0" smtClean="0"/>
              <a:t>= </a:t>
            </a:r>
            <a:r>
              <a:rPr lang="en-US" sz="2400" dirty="0" smtClean="0"/>
              <a:t>0,6 VDJ</a:t>
            </a:r>
            <a:br>
              <a:rPr lang="en-US" sz="2400" dirty="0" smtClean="0"/>
            </a:br>
            <a:r>
              <a:rPr lang="en-US" sz="2400" dirty="0" smtClean="0"/>
              <a:t>c / </a:t>
            </a:r>
            <a:r>
              <a:rPr lang="en-US" sz="2400" dirty="0" err="1" smtClean="0"/>
              <a:t>ovce</a:t>
            </a:r>
            <a:r>
              <a:rPr lang="en-US" sz="2400" dirty="0" smtClean="0"/>
              <a:t>, </a:t>
            </a:r>
            <a:r>
              <a:rPr lang="en-US" sz="2400" dirty="0" err="1" smtClean="0"/>
              <a:t>kozy</a:t>
            </a:r>
            <a:r>
              <a:rPr lang="en-US" sz="2400" dirty="0" smtClean="0"/>
              <a:t> </a:t>
            </a:r>
            <a:r>
              <a:rPr lang="sk-SK" sz="2400" dirty="0" smtClean="0"/>
              <a:t>= </a:t>
            </a:r>
            <a:r>
              <a:rPr lang="en-US" sz="2400" dirty="0" smtClean="0"/>
              <a:t>0,15 VDJ</a:t>
            </a:r>
            <a:br>
              <a:rPr lang="en-US" sz="2400" dirty="0" smtClean="0"/>
            </a:br>
            <a:r>
              <a:rPr lang="en-US" sz="2400" dirty="0" smtClean="0"/>
              <a:t>d/ </a:t>
            </a:r>
            <a:r>
              <a:rPr lang="en-US" sz="2400" dirty="0" err="1" smtClean="0"/>
              <a:t>plemenn</a:t>
            </a:r>
            <a:r>
              <a:rPr lang="sk-SK" sz="2400" dirty="0" smtClean="0"/>
              <a:t>á prasnica, plemenný kanec nad </a:t>
            </a:r>
            <a:r>
              <a:rPr lang="en-US" sz="2400" dirty="0" smtClean="0"/>
              <a:t>150 kg </a:t>
            </a:r>
            <a:r>
              <a:rPr lang="sk-SK" sz="2400" dirty="0" smtClean="0"/>
              <a:t>= </a:t>
            </a:r>
            <a:r>
              <a:rPr lang="en-US" sz="2400" dirty="0" smtClean="0"/>
              <a:t>0,5 VDJ</a:t>
            </a:r>
            <a:br>
              <a:rPr lang="en-US" sz="2400" dirty="0" smtClean="0"/>
            </a:br>
            <a:r>
              <a:rPr lang="en-US" sz="2400" dirty="0" smtClean="0"/>
              <a:t>e/ </a:t>
            </a:r>
            <a:r>
              <a:rPr lang="en-US" sz="2400" dirty="0" err="1" smtClean="0"/>
              <a:t>ostatn</a:t>
            </a:r>
            <a:r>
              <a:rPr lang="sk-SK" sz="2400" dirty="0" smtClean="0"/>
              <a:t>é ošípané = </a:t>
            </a:r>
            <a:r>
              <a:rPr lang="en-US" sz="2400" dirty="0" smtClean="0"/>
              <a:t>0,3 VDJ</a:t>
            </a:r>
            <a:br>
              <a:rPr lang="en-US" sz="2400" dirty="0" smtClean="0"/>
            </a:br>
            <a:r>
              <a:rPr lang="en-US" sz="2400" dirty="0" smtClean="0"/>
              <a:t>f/ </a:t>
            </a:r>
            <a:r>
              <a:rPr lang="en-US" sz="2400" dirty="0" err="1" smtClean="0"/>
              <a:t>odtav</a:t>
            </a:r>
            <a:r>
              <a:rPr lang="sk-SK" sz="2400" dirty="0" smtClean="0"/>
              <a:t>ča, jahňa, kozľa do </a:t>
            </a:r>
            <a:r>
              <a:rPr lang="en-US" sz="2400" dirty="0" smtClean="0"/>
              <a:t>15 kg </a:t>
            </a:r>
            <a:r>
              <a:rPr lang="sk-SK" sz="2400" dirty="0" smtClean="0"/>
              <a:t>= </a:t>
            </a:r>
            <a:r>
              <a:rPr lang="en-US" sz="2400" dirty="0" smtClean="0"/>
              <a:t>0,05 VDJ</a:t>
            </a:r>
            <a:br>
              <a:rPr lang="en-US" sz="2400" dirty="0" smtClean="0"/>
            </a:br>
            <a:r>
              <a:rPr lang="en-US" sz="2400" dirty="0" err="1" smtClean="0"/>
              <a:t>Ak</a:t>
            </a:r>
            <a:r>
              <a:rPr lang="en-US" sz="2400" dirty="0" smtClean="0"/>
              <a:t> </a:t>
            </a:r>
            <a:r>
              <a:rPr lang="en-US" sz="2400" dirty="0" err="1" smtClean="0"/>
              <a:t>ide</a:t>
            </a:r>
            <a:r>
              <a:rPr lang="en-US" sz="2400" dirty="0" smtClean="0"/>
              <a:t> o </a:t>
            </a:r>
            <a:r>
              <a:rPr lang="en-US" sz="2400" dirty="0" err="1" smtClean="0"/>
              <a:t>zver</a:t>
            </a:r>
            <a:r>
              <a:rPr lang="en-US" sz="2400" dirty="0" smtClean="0"/>
              <a:t>, </a:t>
            </a:r>
            <a:r>
              <a:rPr lang="en-US" sz="2400" dirty="0" err="1" smtClean="0"/>
              <a:t>pou</a:t>
            </a:r>
            <a:r>
              <a:rPr lang="sk-SK" sz="2400" dirty="0" smtClean="0"/>
              <a:t>žijú sa prepočty podľa predchádzajúceho odseku.</a:t>
            </a: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400" b="1" i="1" u="sng" dirty="0" smtClean="0">
                <a:solidFill>
                  <a:srgbClr val="FF0000"/>
                </a:solidFill>
              </a:rPr>
              <a:t/>
            </a:r>
            <a:br>
              <a:rPr lang="sk-SK" sz="2400" b="1" i="1" u="sng" dirty="0" smtClean="0">
                <a:solidFill>
                  <a:srgbClr val="FF0000"/>
                </a:solidFill>
              </a:rPr>
            </a:br>
            <a:r>
              <a:rPr lang="sk-SK" sz="2400" b="1" i="1" u="sng" dirty="0" smtClean="0">
                <a:solidFill>
                  <a:srgbClr val="FF0000"/>
                </a:solidFill>
              </a:rPr>
              <a:t/>
            </a:r>
            <a:br>
              <a:rPr lang="sk-SK" sz="2400" b="1" i="1" u="sng" dirty="0" smtClean="0">
                <a:solidFill>
                  <a:srgbClr val="FF0000"/>
                </a:solidFill>
              </a:rPr>
            </a:br>
            <a:r>
              <a:rPr lang="sk-SK" sz="2400" b="1" i="1" u="sng" dirty="0" smtClean="0">
                <a:solidFill>
                  <a:srgbClr val="FF0000"/>
                </a:solidFill>
              </a:rPr>
              <a:t/>
            </a:r>
            <a:br>
              <a:rPr lang="sk-SK" sz="2400" b="1" i="1" u="sng" dirty="0" smtClean="0">
                <a:solidFill>
                  <a:srgbClr val="FF0000"/>
                </a:solidFill>
              </a:rPr>
            </a:br>
            <a:r>
              <a:rPr lang="sk-SK" sz="2400" b="1" i="1" u="sng" dirty="0" smtClean="0">
                <a:solidFill>
                  <a:srgbClr val="FF0000"/>
                </a:solidFill>
              </a:rPr>
              <a:t>Národná legislatíva :</a:t>
            </a:r>
            <a:br>
              <a:rPr lang="sk-SK" sz="2400" b="1" i="1" u="sng" dirty="0" smtClean="0">
                <a:solidFill>
                  <a:srgbClr val="FF0000"/>
                </a:solidFill>
              </a:rPr>
            </a:br>
            <a:r>
              <a:rPr lang="sk-SK" sz="2400" b="1" dirty="0" smtClean="0"/>
              <a:t>Nariadenie vlády </a:t>
            </a:r>
            <a:r>
              <a:rPr lang="en-US" sz="2400" b="1" dirty="0" smtClean="0"/>
              <a:t>360/2011</a:t>
            </a:r>
            <a:br>
              <a:rPr lang="en-US" sz="2400" b="1" dirty="0" smtClean="0"/>
            </a:br>
            <a:r>
              <a:rPr lang="en-US" sz="2400" b="1" dirty="0" smtClean="0"/>
              <a:t>D</a:t>
            </a:r>
            <a:r>
              <a:rPr lang="sk-SK" sz="2400" b="1" dirty="0" smtClean="0"/>
              <a:t>odávanie surového mlieka a mliečnych výrobkov z tohto mlieka iným maloobchodným prevádzkarniam</a:t>
            </a:r>
            <a:r>
              <a:rPr lang="en-US" sz="2400" b="1" dirty="0" smtClean="0"/>
              <a:t/>
            </a:r>
            <a:br>
              <a:rPr lang="en-US" sz="2400" b="1" dirty="0" smtClean="0"/>
            </a:br>
            <a:r>
              <a:rPr lang="en-US" sz="2400" b="1" dirty="0" smtClean="0"/>
              <a:t>a] </a:t>
            </a:r>
            <a:r>
              <a:rPr lang="en-US" sz="2400" b="1" dirty="0" err="1" smtClean="0"/>
              <a:t>okrajov</a:t>
            </a:r>
            <a:r>
              <a:rPr lang="sk-SK" sz="2400" b="1" dirty="0" smtClean="0"/>
              <a:t>á činnosť je ak</a:t>
            </a:r>
            <a:br>
              <a:rPr lang="sk-SK" sz="2400" b="1" dirty="0" smtClean="0"/>
            </a:br>
            <a:r>
              <a:rPr lang="en-US" sz="2400" dirty="0" smtClean="0"/>
              <a:t>1.maloobchodn</a:t>
            </a:r>
            <a:r>
              <a:rPr lang="sk-SK" sz="2400" dirty="0" smtClean="0"/>
              <a:t>á prevádzkareň spracuje denne najviac </a:t>
            </a:r>
            <a:r>
              <a:rPr lang="en-US" sz="2400" dirty="0" smtClean="0"/>
              <a:t>500 l </a:t>
            </a:r>
            <a:r>
              <a:rPr lang="en-US" sz="2400" dirty="0" err="1" smtClean="0"/>
              <a:t>kravsk</a:t>
            </a:r>
            <a:r>
              <a:rPr lang="sk-SK" sz="2400" dirty="0" smtClean="0"/>
              <a:t>ého mlieka, </a:t>
            </a:r>
            <a:r>
              <a:rPr lang="en-US" sz="2400" dirty="0" smtClean="0"/>
              <a:t>250 l </a:t>
            </a:r>
            <a:r>
              <a:rPr lang="en-US" sz="2400" dirty="0" err="1" smtClean="0"/>
              <a:t>ov</a:t>
            </a:r>
            <a:r>
              <a:rPr lang="sk-SK" sz="2400" dirty="0" smtClean="0"/>
              <a:t>čieho mlieka alebo </a:t>
            </a:r>
            <a:r>
              <a:rPr lang="en-US" sz="2400" dirty="0" smtClean="0"/>
              <a:t>100 l </a:t>
            </a:r>
            <a:r>
              <a:rPr lang="en-US" sz="2400" dirty="0" err="1" smtClean="0"/>
              <a:t>kozieho</a:t>
            </a:r>
            <a:r>
              <a:rPr lang="en-US" sz="2400" dirty="0" smtClean="0"/>
              <a:t> </a:t>
            </a:r>
            <a:r>
              <a:rPr lang="en-US" sz="2400" dirty="0" err="1" smtClean="0"/>
              <a:t>mlieka</a:t>
            </a:r>
            <a:r>
              <a:rPr lang="en-US" sz="2400" dirty="0" smtClean="0"/>
              <a:t/>
            </a:r>
            <a:br>
              <a:rPr lang="en-US" sz="2400" dirty="0" smtClean="0"/>
            </a:br>
            <a:r>
              <a:rPr lang="en-US" sz="2400" dirty="0" smtClean="0"/>
              <a:t>2.dod</a:t>
            </a:r>
            <a:r>
              <a:rPr lang="sk-SK" sz="2400" dirty="0" smtClean="0"/>
              <a:t>áva iným maloobchodným prevádzkarniam také množ-</a:t>
            </a:r>
            <a:br>
              <a:rPr lang="sk-SK" sz="2400" dirty="0" smtClean="0"/>
            </a:br>
            <a:r>
              <a:rPr lang="sk-SK" sz="2400" dirty="0" smtClean="0"/>
              <a:t>stvo mlieka alebo mliečnych výrobkov z neho, ktoré neprekračuje týždenne </a:t>
            </a:r>
            <a:r>
              <a:rPr lang="en-US" sz="2400" dirty="0" smtClean="0"/>
              <a:t>35 percent </a:t>
            </a:r>
            <a:r>
              <a:rPr lang="sk-SK" sz="2400" dirty="0" smtClean="0"/>
              <a:t>mliečnych </a:t>
            </a:r>
            <a:r>
              <a:rPr lang="en-US" sz="2400" dirty="0" smtClean="0"/>
              <a:t>v</a:t>
            </a:r>
            <a:r>
              <a:rPr lang="sk-SK" sz="2400" dirty="0" smtClean="0"/>
              <a:t>ý</a:t>
            </a:r>
            <a:r>
              <a:rPr lang="en-US" sz="2400" dirty="0" smtClean="0"/>
              <a:t>rob</a:t>
            </a:r>
            <a:r>
              <a:rPr lang="sk-SK" sz="2400" dirty="0" smtClean="0"/>
              <a:t>kov</a:t>
            </a:r>
            <a:br>
              <a:rPr lang="sk-SK" sz="2400" dirty="0" smtClean="0"/>
            </a:br>
            <a:r>
              <a:rPr lang="sk-SK" sz="2400" b="1" dirty="0" smtClean="0"/>
              <a:t>b</a:t>
            </a:r>
            <a:r>
              <a:rPr lang="en-US" sz="2400" b="1" dirty="0" smtClean="0"/>
              <a:t>] </a:t>
            </a:r>
            <a:r>
              <a:rPr lang="en-US" sz="2400" b="1" dirty="0" err="1" smtClean="0"/>
              <a:t>obmedzen</a:t>
            </a:r>
            <a:r>
              <a:rPr lang="sk-SK" sz="2400" b="1" dirty="0" smtClean="0"/>
              <a:t>á činnosť ak je</a:t>
            </a:r>
            <a:br>
              <a:rPr lang="sk-SK" sz="2400" b="1" dirty="0" smtClean="0"/>
            </a:br>
            <a:r>
              <a:rPr lang="sk-SK" sz="2400" dirty="0" smtClean="0"/>
              <a:t>iné malooobchodné prevádzkarne predávajú alebo  dodávajú toto mlieko alebo mliečne výrobky len priamo konečnému spotrebiteľovi</a:t>
            </a:r>
            <a:r>
              <a:rPr lang="sk-SK" sz="2400" b="1" dirty="0" smtClean="0"/>
              <a:t/>
            </a:r>
            <a:br>
              <a:rPr lang="sk-SK" sz="2400" b="1" dirty="0" smtClean="0"/>
            </a:br>
            <a:r>
              <a:rPr lang="sk-SK" sz="2400" b="1" dirty="0" smtClean="0"/>
              <a:t/>
            </a:r>
            <a:br>
              <a:rPr lang="sk-SK" sz="2400" b="1"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
            </a:r>
            <a:br>
              <a:rPr lang="sk-SK" sz="2400" dirty="0" smtClean="0"/>
            </a:br>
            <a:r>
              <a:rPr lang="sk-SK" sz="2400" dirty="0" smtClean="0"/>
              <a:t>a</a:t>
            </a:r>
            <a:br>
              <a:rPr lang="sk-SK" sz="2400" dirty="0" smtClean="0"/>
            </a:br>
            <a:r>
              <a:rPr lang="en-US" sz="2400" dirty="0" smtClean="0"/>
              <a:t>1.pri </a:t>
            </a:r>
            <a:r>
              <a:rPr lang="en-US" sz="2400" dirty="0" err="1" smtClean="0"/>
              <a:t>predaji</a:t>
            </a:r>
            <a:r>
              <a:rPr lang="en-US" sz="2400" dirty="0" smtClean="0"/>
              <a:t> </a:t>
            </a:r>
            <a:r>
              <a:rPr lang="en-US" sz="2400" dirty="0" err="1" smtClean="0"/>
              <a:t>surov</a:t>
            </a:r>
            <a:r>
              <a:rPr lang="sk-SK" sz="2400" dirty="0" smtClean="0"/>
              <a:t>ého mlieka okrem spleniea ostatných po-</a:t>
            </a:r>
            <a:br>
              <a:rPr lang="sk-SK" sz="2400" dirty="0" smtClean="0"/>
            </a:br>
            <a:r>
              <a:rPr lang="sk-SK" sz="2400" dirty="0" smtClean="0"/>
              <a:t>žiadaviek na označovanie umiestnenia na viditeľnom mieste dobre čitateľné upozornenie pre konečného spotrebiteľa :</a:t>
            </a:r>
            <a:br>
              <a:rPr lang="sk-SK" sz="2400" dirty="0" smtClean="0"/>
            </a:br>
            <a:r>
              <a:rPr lang="sk-SK" sz="2400" i="1" dirty="0" smtClean="0"/>
              <a:t>Surové mlieko nie je vhodné na priamu konzumáciu pre deti, gravidné ženy, choré a staré osoby s oslabenou imunitou.</a:t>
            </a:r>
            <a:br>
              <a:rPr lang="sk-SK" sz="2400" i="1" dirty="0" smtClean="0"/>
            </a:br>
            <a:r>
              <a:rPr lang="sk-SK" sz="2400" dirty="0" smtClean="0"/>
              <a:t>S uvedeením druhu surového mlieka.</a:t>
            </a:r>
            <a:br>
              <a:rPr lang="sk-SK" sz="2400" dirty="0" smtClean="0"/>
            </a:br>
            <a:r>
              <a:rPr lang="en-US" sz="2400" dirty="0" smtClean="0"/>
              <a:t>2.pri </a:t>
            </a:r>
            <a:r>
              <a:rPr lang="en-US" sz="2400" dirty="0" err="1" smtClean="0"/>
              <a:t>predaji</a:t>
            </a:r>
            <a:r>
              <a:rPr lang="en-US" sz="2400" dirty="0" smtClean="0"/>
              <a:t> </a:t>
            </a:r>
            <a:r>
              <a:rPr lang="en-US" sz="2400" dirty="0" err="1" smtClean="0"/>
              <a:t>mlie</a:t>
            </a:r>
            <a:r>
              <a:rPr lang="sk-SK" sz="2400" dirty="0" smtClean="0"/>
              <a:t>čnych výrobkov zo surového mlieka okrem splnenia ostatných požiadaviek na označovanie označia tieto výrobky slovami : </a:t>
            </a:r>
            <a:r>
              <a:rPr lang="sk-SK" sz="2400" i="1" dirty="0" smtClean="0"/>
              <a:t>Vyrobené zo surového mlieka : </a:t>
            </a:r>
            <a:r>
              <a:rPr lang="sk-SK" sz="2400" dirty="0" smtClean="0"/>
              <a:t>s uvedením jeho druhu, ak ide o výrobky vyrobené z mlieka, ktorého výrobný proces nazahrňa žiadne tepelné ošetrenie podľa osobitného predpisu ani žiadne fyzikálne alebo chemické</a:t>
            </a:r>
            <a:br>
              <a:rPr lang="sk-SK" sz="2400" dirty="0" smtClean="0"/>
            </a:br>
            <a:r>
              <a:rPr lang="sk-SK" sz="2400" dirty="0" smtClean="0"/>
              <a:t>ošetrenie, ktoré by malo rovnocenný  účinok, alebo</a:t>
            </a:r>
            <a:br>
              <a:rPr lang="sk-SK" sz="2400" dirty="0" smtClean="0"/>
            </a:br>
            <a:r>
              <a:rPr lang="sk-SK" sz="2400" dirty="0" smtClean="0"/>
              <a:t/>
            </a:r>
            <a:br>
              <a:rPr lang="sk-SK" sz="2400" dirty="0" smtClean="0"/>
            </a:br>
            <a:r>
              <a:rPr lang="sk-SK" sz="2400" b="1" i="1" u="sng" dirty="0" smtClean="0">
                <a:solidFill>
                  <a:srgbClr val="FF0000"/>
                </a:solidFill>
              </a:rPr>
              <a:t/>
            </a:r>
            <a:br>
              <a:rPr lang="sk-SK" sz="2400" b="1" i="1" u="sng" dirty="0" smtClean="0">
                <a:solidFill>
                  <a:srgbClr val="FF0000"/>
                </a:solidFill>
              </a:rPr>
            </a:br>
            <a:r>
              <a:rPr lang="sk-SK" sz="2400" b="1" dirty="0" smtClean="0"/>
              <a:t/>
            </a:r>
            <a:br>
              <a:rPr lang="sk-SK" sz="2400" b="1" dirty="0" smtClean="0"/>
            </a:br>
            <a:r>
              <a:rPr lang="en-US" sz="2400" b="1" dirty="0" smtClean="0"/>
              <a:t/>
            </a:r>
            <a:br>
              <a:rPr lang="en-US" sz="2400" b="1"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000" b="1" i="1" u="sng" dirty="0" smtClean="0">
                <a:solidFill>
                  <a:srgbClr val="FF0000"/>
                </a:solidFill>
              </a:rPr>
              <a:t/>
            </a:r>
            <a:br>
              <a:rPr lang="sk-SK" sz="2000" b="1" i="1" u="sng" dirty="0" smtClean="0">
                <a:solidFill>
                  <a:srgbClr val="FF0000"/>
                </a:solidFill>
              </a:rPr>
            </a:br>
            <a:r>
              <a:rPr lang="sk-SK" sz="2000" b="1" dirty="0" smtClean="0"/>
              <a:t/>
            </a:r>
            <a:br>
              <a:rPr lang="sk-SK" sz="2000" b="1" dirty="0" smtClean="0"/>
            </a:br>
            <a:r>
              <a:rPr lang="sk-SK" sz="2000" b="1" dirty="0" smtClean="0"/>
              <a:t>Nariadenie vlády </a:t>
            </a:r>
            <a:r>
              <a:rPr lang="sk-SK" sz="2000" b="1" dirty="0" smtClean="0"/>
              <a:t>č.360/2011</a:t>
            </a:r>
            <a:r>
              <a:rPr lang="sk-SK" sz="2000" b="1" dirty="0" smtClean="0"/>
              <a:t/>
            </a:r>
            <a:br>
              <a:rPr lang="sk-SK" sz="2000" b="1" dirty="0" smtClean="0"/>
            </a:br>
            <a:r>
              <a:rPr lang="sk-SK" sz="2400" dirty="0" smtClean="0"/>
              <a:t>Množstvo  predaných prvotných produktov je v tomto nariadení obmedzené rôzne, môžeme predať :</a:t>
            </a:r>
            <a:r>
              <a:rPr lang="en-US" sz="2400" dirty="0" smtClean="0"/>
              <a:t/>
            </a:r>
            <a:br>
              <a:rPr lang="en-US" sz="2400" dirty="0" smtClean="0"/>
            </a:br>
            <a:r>
              <a:rPr lang="sk-SK" sz="2400" b="1" dirty="0" smtClean="0"/>
              <a:t>Ryby </a:t>
            </a:r>
            <a:r>
              <a:rPr lang="sk-SK" sz="2400" dirty="0" smtClean="0"/>
              <a:t>– jednému človeku  jednorázovo  maximálne za 20.- Eur, </a:t>
            </a:r>
            <a:br>
              <a:rPr lang="sk-SK" sz="2400" dirty="0" smtClean="0"/>
            </a:br>
            <a:r>
              <a:rPr lang="sk-SK" sz="2400" dirty="0" smtClean="0"/>
              <a:t>obchodu 100 kg týždenne.</a:t>
            </a:r>
            <a:r>
              <a:rPr lang="en-US" sz="2400" dirty="0" smtClean="0"/>
              <a:t/>
            </a:r>
            <a:br>
              <a:rPr lang="en-US" sz="2400" dirty="0" smtClean="0"/>
            </a:br>
            <a:r>
              <a:rPr lang="sk-SK" sz="2400" b="1" dirty="0" smtClean="0"/>
              <a:t>Mlieko </a:t>
            </a:r>
            <a:r>
              <a:rPr lang="sk-SK" sz="2400" dirty="0" smtClean="0"/>
              <a:t>– koľko zodpovedá obvyklej dennej spotrebe spotrebiteľa, t.j. neobmedzene.</a:t>
            </a:r>
            <a:r>
              <a:rPr lang="en-US" sz="2400" dirty="0" smtClean="0"/>
              <a:t/>
            </a:r>
            <a:br>
              <a:rPr lang="en-US" sz="2400" dirty="0" smtClean="0"/>
            </a:br>
            <a:r>
              <a:rPr lang="sk-SK" sz="2400" b="1" dirty="0" smtClean="0"/>
              <a:t>Vajcia</a:t>
            </a:r>
            <a:r>
              <a:rPr lang="sk-SK" sz="2400" dirty="0" smtClean="0"/>
              <a:t> –  jednému spotrebiteľovi 60 ks za týždeň, </a:t>
            </a:r>
            <a:br>
              <a:rPr lang="sk-SK" sz="2400" dirty="0" smtClean="0"/>
            </a:br>
            <a:r>
              <a:rPr lang="sk-SK" sz="2400" dirty="0" smtClean="0"/>
              <a:t>obchodu 350 ks za týždeň.</a:t>
            </a:r>
            <a:br>
              <a:rPr lang="sk-SK" sz="2400" dirty="0" smtClean="0"/>
            </a:br>
            <a:r>
              <a:rPr lang="sk-SK" sz="2400" dirty="0" smtClean="0"/>
              <a:t> </a:t>
            </a:r>
            <a:r>
              <a:rPr lang="sk-SK" sz="2400" b="1" dirty="0" smtClean="0"/>
              <a:t>Med</a:t>
            </a:r>
            <a:r>
              <a:rPr lang="sk-SK" sz="2400" dirty="0" smtClean="0"/>
              <a:t> – koľko zodpovedá obvyklej spotrebe medu v domácnosti  spotrebiteľa, t.j. neobmedzene.</a:t>
            </a:r>
            <a:r>
              <a:rPr lang="en-US" sz="2400" dirty="0" smtClean="0"/>
              <a:t/>
            </a:r>
            <a:br>
              <a:rPr lang="en-US" sz="2400" dirty="0" smtClean="0"/>
            </a:br>
            <a:r>
              <a:rPr lang="sk-SK" sz="2400" b="1" dirty="0" smtClean="0"/>
              <a:t>Hydina a králiky </a:t>
            </a:r>
            <a:r>
              <a:rPr lang="sk-SK" sz="2400" dirty="0" smtClean="0"/>
              <a:t>– z vlastnej produkcie ročne  max. 10000 ks </a:t>
            </a:r>
            <a:br>
              <a:rPr lang="sk-SK" sz="2400" dirty="0" smtClean="0"/>
            </a:br>
            <a:r>
              <a:rPr lang="sk-SK" sz="2400" dirty="0" smtClean="0"/>
              <a:t>hydiny a 2500 ks králikov.</a:t>
            </a:r>
            <a:r>
              <a:rPr lang="en-US" sz="2400" dirty="0" smtClean="0"/>
              <a:t/>
            </a:r>
            <a:br>
              <a:rPr lang="en-US" sz="2400" dirty="0" smtClean="0"/>
            </a:br>
            <a:r>
              <a:rPr lang="sk-SK" sz="2400" b="1" dirty="0" smtClean="0"/>
              <a:t>Divina</a:t>
            </a:r>
            <a:r>
              <a:rPr lang="sk-SK" sz="2400" dirty="0" smtClean="0"/>
              <a:t> – max. 30 %  z ulovenej zveriny, najviac 1 tona (!)  </a:t>
            </a:r>
            <a:br>
              <a:rPr lang="sk-SK" sz="2400" dirty="0" smtClean="0"/>
            </a:br>
            <a:r>
              <a:rPr lang="sk-SK" sz="2400" dirty="0" smtClean="0"/>
              <a:t>vykostenej zveriny, alebo zodpovedajúce množstvo nevykostenej zveriny za týždeň.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ázok 1"/>
          <p:cNvPicPr>
            <a:picLocks noChangeAspect="1" noChangeArrowheads="1"/>
          </p:cNvPicPr>
          <p:nvPr/>
        </p:nvPicPr>
        <p:blipFill>
          <a:blip r:embed="rId2" cstate="print">
            <a:lum bright="70000" contrast="-70000"/>
          </a:blip>
          <a:srcRect l="5518" t="13466" r="16008" b="6403"/>
          <a:stretch>
            <a:fillRect/>
          </a:stretch>
        </p:blipFill>
        <p:spPr bwMode="auto">
          <a:xfrm>
            <a:off x="0" y="100013"/>
            <a:ext cx="9144000" cy="6900862"/>
          </a:xfrm>
          <a:prstGeom prst="rect">
            <a:avLst/>
          </a:prstGeom>
          <a:noFill/>
          <a:ln w="9525">
            <a:noFill/>
            <a:miter lim="800000"/>
            <a:headEnd/>
            <a:tailEnd/>
          </a:ln>
        </p:spPr>
      </p:pic>
      <p:sp>
        <p:nvSpPr>
          <p:cNvPr id="2051" name="Nadpis 1"/>
          <p:cNvSpPr>
            <a:spLocks noGrp="1"/>
          </p:cNvSpPr>
          <p:nvPr>
            <p:ph type="ctrTitle"/>
          </p:nvPr>
        </p:nvSpPr>
        <p:spPr>
          <a:xfrm>
            <a:off x="685800" y="1214422"/>
            <a:ext cx="7772400" cy="5214973"/>
          </a:xfrm>
        </p:spPr>
        <p:txBody>
          <a:bodyPr/>
          <a:lstStyle/>
          <a:p>
            <a:pPr algn="l"/>
            <a:r>
              <a:rPr lang="sk-SK" sz="2000" b="1" i="1" u="sng" dirty="0" smtClean="0">
                <a:solidFill>
                  <a:srgbClr val="FF0000"/>
                </a:solidFill>
              </a:rPr>
              <a:t/>
            </a:r>
            <a:br>
              <a:rPr lang="sk-SK" sz="2000" b="1" i="1" u="sng" dirty="0" smtClean="0">
                <a:solidFill>
                  <a:srgbClr val="FF0000"/>
                </a:solidFill>
              </a:rPr>
            </a:br>
            <a:r>
              <a:rPr lang="sk-SK" sz="2000" b="1" dirty="0" smtClean="0"/>
              <a:t/>
            </a:r>
            <a:br>
              <a:rPr lang="sk-SK" sz="2000" b="1" dirty="0" smtClean="0"/>
            </a:br>
            <a:r>
              <a:rPr lang="sk-SK" sz="2400" b="1" dirty="0" smtClean="0"/>
              <a:t>Priamy predaj poľnohospodárskych výrobkov na Slovensku </a:t>
            </a:r>
            <a:r>
              <a:rPr lang="sk-SK" sz="2400" b="1" dirty="0" smtClean="0"/>
              <a:t> </a:t>
            </a:r>
            <a:r>
              <a:rPr lang="sk-SK" sz="2400" b="1" dirty="0" smtClean="0"/>
              <a:t>- môžeme predať a)</a:t>
            </a:r>
            <a:br>
              <a:rPr lang="sk-SK" sz="2400" b="1" dirty="0" smtClean="0"/>
            </a:br>
            <a:r>
              <a:rPr lang="sk-SK" sz="2400" dirty="0" smtClean="0"/>
              <a:t>- živé zviera</a:t>
            </a:r>
            <a:br>
              <a:rPr lang="sk-SK" sz="2400" dirty="0" smtClean="0"/>
            </a:br>
            <a:r>
              <a:rPr lang="sk-SK" sz="2400" dirty="0" smtClean="0"/>
              <a:t>- prvotné produkty živočíšneho pôvodu – </a:t>
            </a:r>
            <a:r>
              <a:rPr lang="sk-SK" sz="2400" i="1" dirty="0" smtClean="0"/>
              <a:t>ryby, mlieko, vajcia, med, hydina a králiky, divina</a:t>
            </a:r>
            <a:br>
              <a:rPr lang="sk-SK" sz="2400" i="1" dirty="0" smtClean="0"/>
            </a:br>
            <a:r>
              <a:rPr lang="sk-SK" sz="2400" i="1" dirty="0" smtClean="0"/>
              <a:t>- týždenne do </a:t>
            </a:r>
            <a:r>
              <a:rPr lang="en-US" sz="2400" i="1" dirty="0" smtClean="0"/>
              <a:t>30 VDJ / bit</a:t>
            </a:r>
            <a:r>
              <a:rPr lang="sk-SK" sz="2400" i="1" dirty="0" smtClean="0"/>
              <a:t>únok</a:t>
            </a:r>
            <a:br>
              <a:rPr lang="sk-SK" sz="2400" i="1" dirty="0" smtClean="0"/>
            </a:br>
            <a:r>
              <a:rPr lang="sk-SK" sz="2400" i="1" dirty="0" smtClean="0"/>
              <a:t>- týždenne do </a:t>
            </a:r>
            <a:r>
              <a:rPr lang="en-US" sz="2400" i="1" dirty="0" smtClean="0"/>
              <a:t>5 ton </a:t>
            </a:r>
            <a:r>
              <a:rPr lang="en-US" sz="2400" i="1" dirty="0" err="1" smtClean="0"/>
              <a:t>vykosten</a:t>
            </a:r>
            <a:r>
              <a:rPr lang="sk-SK" sz="2400" i="1" dirty="0" smtClean="0"/>
              <a:t>ého mäsa </a:t>
            </a:r>
            <a:r>
              <a:rPr lang="en-US" sz="2400" i="1" dirty="0" smtClean="0"/>
              <a:t>/ </a:t>
            </a:r>
            <a:r>
              <a:rPr lang="en-US" sz="2400" i="1" dirty="0" err="1" smtClean="0"/>
              <a:t>ro</a:t>
            </a:r>
            <a:r>
              <a:rPr lang="sk-SK" sz="2400" i="1" dirty="0" smtClean="0"/>
              <a:t>z</a:t>
            </a:r>
            <a:r>
              <a:rPr lang="en-US" sz="2400" i="1" dirty="0" smtClean="0"/>
              <a:t>r</a:t>
            </a:r>
            <a:r>
              <a:rPr lang="sk-SK" sz="2400" i="1" dirty="0" smtClean="0"/>
              <a:t>ábkareň</a:t>
            </a:r>
            <a:r>
              <a:rPr lang="sk-SK" sz="2400" b="1" dirty="0" smtClean="0"/>
              <a:t/>
            </a:r>
            <a:br>
              <a:rPr lang="sk-SK" sz="2400" b="1" dirty="0" smtClean="0"/>
            </a:br>
            <a:r>
              <a:rPr lang="sk-SK" sz="2400" dirty="0" smtClean="0"/>
              <a:t>- malé množstvá prvotných produktov rastlinného pôvodu podľa Potravinového kódexu SR : </a:t>
            </a:r>
            <a:r>
              <a:rPr lang="sk-SK" sz="2400" i="1" dirty="0" smtClean="0"/>
              <a:t>Zrno obilnín 200 kg, Strukoviny 100 kg, Zrno pohánky, ciroku, prosa a láskavca 100 kg, Olejniny 100 kg, Zemiaky 2000 kg, Hlúbová zelenina 500 kg, Kapusta 2000 kg ,Plodová zelenina 200 kg, Koreňová zelenina 50 kg, Listová zelenina 20 kg, Jadrové ovocie 1000 kg, Kôstkové ovocie 500 kg, Bobulové ovocie 100 kg, Orechy 100 kg, Byliny 10 kg, Čerstvé huby 20 kg</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p:txBody>
      </p:sp>
      <p:sp>
        <p:nvSpPr>
          <p:cNvPr id="3" name="Podnadpis 2"/>
          <p:cNvSpPr>
            <a:spLocks noGrp="1"/>
          </p:cNvSpPr>
          <p:nvPr>
            <p:ph type="subTitle" idx="1"/>
          </p:nvPr>
        </p:nvSpPr>
        <p:spPr>
          <a:xfrm>
            <a:off x="3929063" y="4357688"/>
            <a:ext cx="4857750" cy="1643062"/>
          </a:xfrm>
        </p:spPr>
        <p:txBody>
          <a:bodyPr rtlCol="0">
            <a:normAutofit/>
          </a:bodyPr>
          <a:lstStyle/>
          <a:p>
            <a:pPr algn="r" eaLnBrk="1" fontAlgn="auto" hangingPunct="1">
              <a:spcAft>
                <a:spcPts val="0"/>
              </a:spcAft>
              <a:buFont typeface="Arial" pitchFamily="34" charset="0"/>
              <a:buNone/>
              <a:defRPr/>
            </a:pPr>
            <a:endParaRPr lang="es-ES" sz="2600" b="1" dirty="0" smtClean="0">
              <a:solidFill>
                <a:schemeClr val="tx1"/>
              </a:solidFill>
            </a:endParaRPr>
          </a:p>
          <a:p>
            <a:pPr eaLnBrk="1" fontAlgn="auto" hangingPunct="1">
              <a:spcAft>
                <a:spcPts val="0"/>
              </a:spcAft>
              <a:buFont typeface="Arial" pitchFamily="34" charset="0"/>
              <a:buNone/>
              <a:defRPr/>
            </a:pPr>
            <a:endParaRPr lang="en-US" dirty="0" smtClean="0"/>
          </a:p>
        </p:txBody>
      </p:sp>
      <p:sp>
        <p:nvSpPr>
          <p:cNvPr id="2053" name="BlokTextu 6"/>
          <p:cNvSpPr txBox="1">
            <a:spLocks noChangeArrowheads="1"/>
          </p:cNvSpPr>
          <p:nvPr/>
        </p:nvSpPr>
        <p:spPr bwMode="auto">
          <a:xfrm>
            <a:off x="165100" y="6503988"/>
            <a:ext cx="234360" cy="615553"/>
          </a:xfrm>
          <a:prstGeom prst="rect">
            <a:avLst/>
          </a:prstGeom>
          <a:noFill/>
          <a:ln w="9525">
            <a:noFill/>
            <a:miter lim="800000"/>
            <a:headEnd/>
            <a:tailEnd/>
          </a:ln>
        </p:spPr>
        <p:txBody>
          <a:bodyPr wrap="none">
            <a:spAutoFit/>
          </a:bodyPr>
          <a:lstStyle/>
          <a:p>
            <a:r>
              <a:rPr lang="sk-SK" sz="1700" dirty="0" smtClean="0">
                <a:latin typeface="Calibri" pitchFamily="34" charset="0"/>
              </a:rPr>
              <a:t> </a:t>
            </a:r>
            <a:endParaRPr lang="en-US" sz="1700" dirty="0" smtClean="0">
              <a:latin typeface="Calibri" pitchFamily="34" charset="0"/>
            </a:endParaRPr>
          </a:p>
          <a:p>
            <a:r>
              <a:rPr lang="sk-SK"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64</Words>
  <Application>Microsoft Office PowerPoint</Application>
  <PresentationFormat>Prezentácia na obrazovke (4:3)</PresentationFormat>
  <Paragraphs>56</Paragraphs>
  <Slides>19</Slides>
  <Notes>0</Notes>
  <HiddenSlides>0</HiddenSlides>
  <MMClips>0</MMClips>
  <ScaleCrop>false</ScaleCrop>
  <HeadingPairs>
    <vt:vector size="4" baseType="variant">
      <vt:variant>
        <vt:lpstr>Motív</vt:lpstr>
      </vt:variant>
      <vt:variant>
        <vt:i4>1</vt:i4>
      </vt:variant>
      <vt:variant>
        <vt:lpstr>Nadpisy snímok</vt:lpstr>
      </vt:variant>
      <vt:variant>
        <vt:i4>19</vt:i4>
      </vt:variant>
    </vt:vector>
  </HeadingPairs>
  <TitlesOfParts>
    <vt:vector size="20" baseType="lpstr">
      <vt:lpstr>Motív Office</vt:lpstr>
      <vt:lpstr>Skúsenosti predajcu v praxi - priamy predaj poľnohospodársych výrobkov na Slovensku </vt:lpstr>
      <vt:lpstr>Európska legislatíva : V  Nariadeniach európskeho parlamentu a rady z 29.4.2004  (!) č. 852/2004 o hygiene potravín  a č.853/2004, ktorým sa ustanovujú  osobitné hygienické predpisy pre potraviny živočíšneho pôvodu  ( interne ich nazývame veľké pravidlá) sa v článku 1 hovorí :  tieto nariadenia  sa okrem iného nevzťahujú na  priame dodávanie  malých množstiev prvotných produktov ich výrobcom konečnému  spotrebiteľovi alebo miestnym maloobchodným prevádzkarniam,  ktoré priamo zásobujú konečného spotrebiteľa.  Ďalej sa v Nariadeniach píše : členské štáty podľa  vnútroštátneho  práva ustanovia predpisy, ktorými sa upravia uvedené činnosti  ( interne ich nezývame malé pravidlá).</vt:lpstr>
      <vt:lpstr>Národná legislatíva : súčasnosť Nariadenie vlády č. 359/2011, ktorým sa ustanovujú požiadavky na niektoré potravinársk prevádzkarne  a na malé množstvá Nariadenie vlády č. 360/2012, ktorým sa  ustanovujú hygienické požiadavky na priamy predaj a dodávanie malého množstva prvotných produktov rastlinného a živočíšneho pôvodu  a dodávanie mlieka a mliečnych výrobkov konečnému spotrebiteľovi a iným maloobchodným prevádzkarniam</vt:lpstr>
      <vt:lpstr>Európska legislatíva :  Používanie vhodných hygienických praktík na úrovni fariem  by mali podporovať príručky pre správnu prax. Požiadavka  na určenie „kritických limitov“(HACCP) neznamená, že je  potrebné v každom prípade stanoviť číslený limit..  Okrem toho musí byť pružná požiadavka na uchovávanie  dokumentov s cieľom vyhnúť sa neprimeraným bremenám  pre veľmi malé podniky. </vt:lpstr>
      <vt:lpstr> Národná legislatíva :  Nariadenie vlády č.359/2011 1 VDJ a/ hov.dobytok do 6 mesiacov = 0,4 VDJ b/ HD 6 mesiacov – 2 rokov = 0,6 VDJ c / ovce, kozy = 0,15 VDJ d/ plemenná prasnica, plemenný kanec nad 150 kg = 0,5 VDJ e/ ostatné ošípané = 0,3 VDJ f/ odtavča, jahňa, kozľa do 15 kg = 0,05 VDJ Ak ide o zver, použijú sa prepočty podľa predchádzajúceho odseku.</vt:lpstr>
      <vt:lpstr>   Národná legislatíva : Nariadenie vlády 360/2011 Dodávanie surového mlieka a mliečnych výrobkov z tohto mlieka iným maloobchodným prevádzkarniam a] okrajová činnosť je ak 1.maloobchodná prevádzkareň spracuje denne najviac 500 l kravského mlieka, 250 l ovčieho mlieka alebo 100 l kozieho mlieka 2.dodáva iným maloobchodným prevádzkarniam také množ- stvo mlieka alebo mliečnych výrobkov z neho, ktoré neprekračuje týždenne 35 percent mliečnych výrobkov b] obmedzená činnosť ak je iné malooobchodné prevádzkarne predávajú alebo  dodávajú toto mlieko alebo mliečne výrobky len priamo konečnému spotrebiteľovi     </vt:lpstr>
      <vt:lpstr>        a 1.pri predaji surového mlieka okrem spleniea ostatných po- žiadaviek na označovanie umiestnenia na viditeľnom mieste dobre čitateľné upozornenie pre konečného spotrebiteľa : Surové mlieko nie je vhodné na priamu konzumáciu pre deti, gravidné ženy, choré a staré osoby s oslabenou imunitou. S uvedeením druhu surového mlieka. 2.pri predaji mliečnych výrobkov zo surového mlieka okrem splnenia ostatných požiadaviek na označovanie označia tieto výrobky slovami : Vyrobené zo surového mlieka : s uvedením jeho druhu, ak ide o výrobky vyrobené z mlieka, ktorého výrobný proces nazahrňa žiadne tepelné ošetrenie podľa osobitného predpisu ani žiadne fyzikálne alebo chemické ošetrenie, ktoré by malo rovnocenný  účinok, alebo        </vt:lpstr>
      <vt:lpstr>  Nariadenie vlády č.360/2011 Množstvo  predaných prvotných produktov je v tomto nariadení obmedzené rôzne, môžeme predať : Ryby – jednému človeku  jednorázovo  maximálne za 20.- Eur,  obchodu 100 kg týždenne. Mlieko – koľko zodpovedá obvyklej dennej spotrebe spotrebiteľa, t.j. neobmedzene. Vajcia –  jednému spotrebiteľovi 60 ks za týždeň,  obchodu 350 ks za týždeň.  Med – koľko zodpovedá obvyklej spotrebe medu v domácnosti  spotrebiteľa, t.j. neobmedzene. Hydina a králiky – z vlastnej produkcie ročne  max. 10000 ks  hydiny a 2500 ks králikov. Divina – max. 30 %  z ulovenej zveriny, najviac 1 tona (!)   vykostenej zveriny, alebo zodpovedajúce množstvo nevykostenej zveriny za týždeň.     </vt:lpstr>
      <vt:lpstr>  Priamy predaj poľnohospodárskych výrobkov na Slovensku  - môžeme predať a) - živé zviera - prvotné produkty živočíšneho pôvodu – ryby, mlieko, vajcia, med, hydina a králiky, divina - týždenne do 30 VDJ / bitúnok - týždenne do 5 ton vykosteného mäsa / rozrábkareň - malé množstvá prvotných produktov rastlinného pôvodu podľa Potravinového kódexu SR : Zrno obilnín 200 kg, Strukoviny 100 kg, Zrno pohánky, ciroku, prosa a láskavca 100 kg, Olejniny 100 kg, Zemiaky 2000 kg, Hlúbová zelenina 500 kg, Kapusta 2000 kg ,Plodová zelenina 200 kg, Koreňová zelenina 50 kg, Listová zelenina 20 kg, Jadrové ovocie 1000 kg, Kôstkové ovocie 500 kg, Bobulové ovocie 100 kg, Orechy 100 kg, Byliny 10 kg, Čerstvé huby 20 kg     </vt:lpstr>
      <vt:lpstr>   MINIMÁLNE POŽIADAVKY NA PREDAJNE POTRAVÍN ( Výnos MP SR a MZ SR z 12. apríla 2006 č. 28167/2007 – OL, ktorým sa vydáva hlava PK SR upravujúca všeobecné požiadavky na konštrukciu, usporiadanie a vybavenie potravinárskych prevádzkarní a niektoré osobitné požiadavky na výrobu a predaj tradičných potravín a na priame dodávanie malého množstva potravín )  - prívod tečúcej teplej vody zohriatej najmenej na 45°C  - prívod tečúcej studenej pitnej vody  - nádoby na odpad na mieste s pevným povrchom, aby sa dalo udržiavať v čistote  - priestory na osobnú hygienu zamestnancov – záchody  - záchody musia byť osobitne vetrané  - v predsieni záchodu musí byť umývadlo s prívodom tečúcej teplej vody zahriatej najmenej na 45°C a prívodom tečúcej studenej pitnej vody, tekuté mydlo, papierové utierky, uterák alebo sušič a uzatvárateľná nádoba na odpad  - vhodné priestory a podmienky na prezliekanie  - stavebne a prevádzkovo oddelená od bytových priestorov, pričom svetlá výška miestností predajne musí byť najmenej 2,6 m  - vstup do predajne sa musí prevádzkovo oddeliť pre príjem potravín a vstup pre zákazníkov  - sklady sa môžu nahradiť chladničkami a mrazničkami   - lahôdkarenské výrobky a nebalené cukrárske výrobky sa musia oddelene umiestniť a musí byť zabezpečené chladenie     </vt:lpstr>
      <vt:lpstr>  HACCP, správna výrobná prax, prevádzkový poriadok  Prevádzkový poriadok 1/ charakteristika prevádzky-názov, adresa, predmet činnosti, prevádzkovateľ, dispozičné členenie, napojenie na inžinierske siete 2/ systém zásobovania a preberania tovarov 3/ správna výrobná prax-pôdorys prevádzky, prúdové diagramy výroby, evidencia o skladovacích podmienkach , zložky a prídavné látky, obalový materiál, pracovné postupy, zechnologické postupy (podnikové normy), postup pre stiahnutia výrobkov z trhu, metrológia, životné prostredie , aktuálne zmluvy  4/ sanitačný progam- plán rozmiestnenia budov a zariadení , plán rozmiestnenia strojných a technologických zariadení, grafické znázornenie technologických postupov a materiálnych tokov, plán manipulácie s odpadmi , časový a vecný harmonogram realizovania sanitačných postupov pre každý úsek, výrobné zariadenia a priestor, plán asanácie a dekontaminácie , programy školenia zamestnancov , operatívne plány nápravných a ozdravovacích opatrení, zdravotná dokumentácia pracovníkov , dezinfekcia , dezinsekcia, deratizácia  </vt:lpstr>
      <vt:lpstr>        Priamy predaj poľnohospodárskych výrobkov na Slovensku júl 2011  môžeme predávať b)  Prevádzkový poriadok  5/ hygienický režim  6/ HACCP- zodpovední členovia tímu , zoznam výrobkov , dodávatelia základnej suroviny , ostatní dodávatelia surovín , zoznam odberateľov , zoznam surovín , zoznam zložiek , zoznam obalov , nebezpečia , regulačné opatrenia , Stanovanie kritických kontrolných bodov HACCP, kritické limity, prúdový diagram výroby, analýza biologického, chemického a fyzikálneho nebezpečenstva , opis výrobkov , obalový materiál , nápis na obale , zloženie , spôsob a rozsah spracovania , senzorické, mikrobiologické a fyzikálno-chemické požiadavky , doba spotreby , skladovacie podmienky , návod na použitie , odbytové podmienky        </vt:lpstr>
      <vt:lpstr>   </vt:lpstr>
      <vt:lpstr>www.predajzdvora.sk - úvodná stránka - mapa - zákon/pravidlá - aktivity - fórum - v médiách - aktuality </vt:lpstr>
      <vt:lpstr> Kódex predaja z dvora DESATORO PREDAJA Z DVORA 1/ som prvovýrobca 2/ vyrábam z vlastných surovín 3/ vyrábam podľa originálnych receptúr 4/ vyrábam prevážne ručne 5/ svoje výrobky predávam priamo konečnému spotrebiteľovi 6/ splňam minimálne hygienické požiadavky 7/ dodržiavam podmienky správnej praxe 8/ všetky fázy výroby sú uskutočňované na Slovensku 9/ logo PREDAJ Z DVORA používam so súhlasom Zväzu EKOTREND  10/ svojim správaním pozitívne vplývam na rozvoj značky PREDAJ Z DVORA     </vt:lpstr>
      <vt:lpstr> Práca popri podpore   Ak poberáte podporu v nezamest-nanosti, môžete pracovať. Výška zárobku je však zákonom limitovaná.  V súčasnosti je to spolu s odvodmi 136,52 eura.    </vt:lpstr>
      <vt:lpstr>  Sumy životného minima a) € 185,19 mesačne, ak ide o jednu plnoletú1) fyzickú osobu,  b) € 129,18 mesačne, ak ide o ďalšiu spoločne posudzovanú plnoletú fyzickú osobu,  c) € 84,52 mesačne, ak ide 1. o zaopatrené neplnoleté dieťa,  2. o nezaopatrené dieťa.2)    </vt:lpstr>
      <vt:lpstr>  Nezdaniteľné časti základu dane   Základ dane sa znižuje o  sumu zodpovedajúca 19,2-násobku sumy životného minima   185,19 .- x 19,2  = 3555.-  3555.- : 12  = 296,25.-     </vt:lpstr>
      <vt:lpstr>  ĎAKUJEM ZA POZORNOSŤ  Zuzana Homolová ecotrend@ecotrend.sk www.ecotrend.sk www.predajzdvora.sk Tel: +421 905 580 141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 - ovčiarstvo a ovčiarske výrobky včera a dnes</dc:title>
  <dc:creator>Daniel Lešinský</dc:creator>
  <cp:lastModifiedBy>Guest</cp:lastModifiedBy>
  <cp:revision>89</cp:revision>
  <dcterms:created xsi:type="dcterms:W3CDTF">2009-09-21T08:21:57Z</dcterms:created>
  <dcterms:modified xsi:type="dcterms:W3CDTF">2012-03-15T14:29:16Z</dcterms:modified>
</cp:coreProperties>
</file>