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6" r:id="rId1"/>
    <p:sldMasterId id="2147484149" r:id="rId2"/>
    <p:sldMasterId id="2147484162" r:id="rId3"/>
    <p:sldMasterId id="2147484175" r:id="rId4"/>
    <p:sldMasterId id="2147484188" r:id="rId5"/>
  </p:sldMasterIdLst>
  <p:notesMasterIdLst>
    <p:notesMasterId r:id="rId20"/>
  </p:notesMasterIdLst>
  <p:handoutMasterIdLst>
    <p:handoutMasterId r:id="rId21"/>
  </p:handoutMasterIdLst>
  <p:sldIdLst>
    <p:sldId id="373" r:id="rId6"/>
    <p:sldId id="420" r:id="rId7"/>
    <p:sldId id="517" r:id="rId8"/>
    <p:sldId id="510" r:id="rId9"/>
    <p:sldId id="511" r:id="rId10"/>
    <p:sldId id="512" r:id="rId11"/>
    <p:sldId id="518" r:id="rId12"/>
    <p:sldId id="513" r:id="rId13"/>
    <p:sldId id="514" r:id="rId14"/>
    <p:sldId id="515" r:id="rId15"/>
    <p:sldId id="516" r:id="rId16"/>
    <p:sldId id="519" r:id="rId17"/>
    <p:sldId id="520" r:id="rId18"/>
    <p:sldId id="521" r:id="rId19"/>
  </p:sldIdLst>
  <p:sldSz cx="9144000" cy="6858000" type="screen4x3"/>
  <p:notesSz cx="6858000" cy="9710738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336600"/>
    <a:srgbClr val="99FFCC"/>
    <a:srgbClr val="FF3300"/>
    <a:srgbClr val="FF9900"/>
    <a:srgbClr val="339933"/>
    <a:srgbClr val="008080"/>
    <a:srgbClr val="FFFF99"/>
    <a:srgbClr val="336699"/>
    <a:srgbClr val="0099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5706" autoAdjust="0"/>
  </p:normalViewPr>
  <p:slideViewPr>
    <p:cSldViewPr snapToGrid="0">
      <p:cViewPr>
        <p:scale>
          <a:sx n="66" d="100"/>
          <a:sy n="66" d="100"/>
        </p:scale>
        <p:origin x="-432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4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k-SK" dirty="0"/>
          </a:p>
        </p:txBody>
      </p:sp>
      <p:sp>
        <p:nvSpPr>
          <p:cNvPr id="205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sk-SK" dirty="0"/>
          </a:p>
        </p:txBody>
      </p:sp>
      <p:sp>
        <p:nvSpPr>
          <p:cNvPr id="205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23375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k-SK" dirty="0"/>
          </a:p>
        </p:txBody>
      </p:sp>
      <p:sp>
        <p:nvSpPr>
          <p:cNvPr id="205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223375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1CDDA3F-7FB5-466F-9ECE-5F7DEB64E086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1855931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k-SK" dirty="0"/>
          </a:p>
        </p:txBody>
      </p:sp>
      <p:sp>
        <p:nvSpPr>
          <p:cNvPr id="289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sk-SK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1713" y="728663"/>
            <a:ext cx="4854575" cy="36417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89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613275"/>
            <a:ext cx="5486400" cy="436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noProof="0" smtClean="0"/>
              <a:t>Kliknite sem a upravte štýly predlohy textu.</a:t>
            </a:r>
          </a:p>
          <a:p>
            <a:pPr lvl="1"/>
            <a:r>
              <a:rPr lang="sk-SK" noProof="0" smtClean="0"/>
              <a:t>Druhá úroveň</a:t>
            </a:r>
          </a:p>
          <a:p>
            <a:pPr lvl="2"/>
            <a:r>
              <a:rPr lang="sk-SK" noProof="0" smtClean="0"/>
              <a:t>Tretia úroveň</a:t>
            </a:r>
          </a:p>
          <a:p>
            <a:pPr lvl="3"/>
            <a:r>
              <a:rPr lang="sk-SK" noProof="0" smtClean="0"/>
              <a:t>Štvrtá úroveň</a:t>
            </a:r>
          </a:p>
          <a:p>
            <a:pPr lvl="4"/>
            <a:r>
              <a:rPr lang="sk-SK" noProof="0" smtClean="0"/>
              <a:t>Piata úroveň</a:t>
            </a:r>
          </a:p>
        </p:txBody>
      </p:sp>
      <p:sp>
        <p:nvSpPr>
          <p:cNvPr id="289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23375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k-SK" dirty="0"/>
          </a:p>
        </p:txBody>
      </p:sp>
      <p:sp>
        <p:nvSpPr>
          <p:cNvPr id="289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223375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1D45FB3-2933-4A14-AB14-001147CF4885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28584141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titlemaster_me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ltGray">
          <a:xfrm>
            <a:off x="0" y="0"/>
            <a:ext cx="9144000" cy="686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2742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362200" y="3429000"/>
            <a:ext cx="6400800" cy="14478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</a:ln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sk-SK"/>
              <a:t>Kliknite sem a upravte štýl predlohy podnadpisov.</a:t>
            </a:r>
          </a:p>
        </p:txBody>
      </p:sp>
      <p:sp>
        <p:nvSpPr>
          <p:cNvPr id="372743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1371600"/>
            <a:ext cx="7620000" cy="20574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</a:ln>
        </p:spPr>
        <p:txBody>
          <a:bodyPr/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3040E-7E38-4F6B-9F92-4FB587562A66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2925506114"/>
      </p:ext>
    </p:extLst>
  </p:cSld>
  <p:clrMapOvr>
    <a:masterClrMapping/>
  </p:clrMapOvr>
  <p:transition spd="slow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9C6AA5-4997-4F50-8489-D8AF5EEDAEA9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287694537"/>
      </p:ext>
    </p:extLst>
  </p:cSld>
  <p:clrMapOvr>
    <a:masterClrMapping/>
  </p:clrMapOvr>
  <p:transition spd="slow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7239000" y="228600"/>
            <a:ext cx="1600200" cy="5867400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2438400" y="228600"/>
            <a:ext cx="4648200" cy="5867400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6617FB-519C-48EF-8CA6-3F97FFC53169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3962503716"/>
      </p:ext>
    </p:extLst>
  </p:cSld>
  <p:clrMapOvr>
    <a:masterClrMapping/>
  </p:clrMapOvr>
  <p:transition spd="slow">
    <p:pull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400800" cy="1219200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sz="half" idx="1"/>
          </p:nvPr>
        </p:nvSpPr>
        <p:spPr>
          <a:xfrm>
            <a:off x="2438400" y="1600200"/>
            <a:ext cx="3124200" cy="4495800"/>
          </a:xfrm>
        </p:spPr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5715000" y="1600200"/>
            <a:ext cx="3124200" cy="4495800"/>
          </a:xfrm>
        </p:spPr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BC9B0D-7F83-48E8-8A2D-BBFE6EF660A2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1928063539"/>
      </p:ext>
    </p:extLst>
  </p:cSld>
  <p:clrMapOvr>
    <a:masterClrMapping/>
  </p:clrMapOvr>
  <p:transition spd="slow">
    <p:pull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titlemaster_me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ltGray">
          <a:xfrm>
            <a:off x="0" y="0"/>
            <a:ext cx="9144000" cy="686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2742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362200" y="3429000"/>
            <a:ext cx="6400800" cy="14478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</a:ln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sk-SK"/>
              <a:t>Kliknite sem a upravte štýl predlohy podnadpisov.</a:t>
            </a:r>
          </a:p>
        </p:txBody>
      </p:sp>
      <p:sp>
        <p:nvSpPr>
          <p:cNvPr id="372743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1371600"/>
            <a:ext cx="7620000" cy="20574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</a:ln>
        </p:spPr>
        <p:txBody>
          <a:bodyPr/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3040E-7E38-4F6B-9F92-4FB587562A66}" type="slidenum">
              <a:rPr lang="sk-SK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11091215"/>
      </p:ext>
    </p:extLst>
  </p:cSld>
  <p:clrMapOvr>
    <a:masterClrMapping/>
  </p:clrMapOvr>
  <p:transition spd="slow">
    <p:pull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5F9F29-B6ED-4A5F-BCA2-9761D6C15F0C}" type="slidenum">
              <a:rPr lang="sk-SK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3069869"/>
      </p:ext>
    </p:extLst>
  </p:cSld>
  <p:clrMapOvr>
    <a:masterClrMapping/>
  </p:clrMapOvr>
  <p:transition spd="slow">
    <p:pull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44411D-A575-4D22-A379-1F2BC68A810F}" type="slidenum">
              <a:rPr lang="sk-SK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23577464"/>
      </p:ext>
    </p:extLst>
  </p:cSld>
  <p:clrMapOvr>
    <a:masterClrMapping/>
  </p:clrMapOvr>
  <p:transition spd="slow">
    <p:pull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2438400" y="1600200"/>
            <a:ext cx="3124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5715000" y="1600200"/>
            <a:ext cx="3124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993FED-64FE-45A1-8DA2-FB33BDC363EC}" type="slidenum">
              <a:rPr lang="sk-SK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56324604"/>
      </p:ext>
    </p:extLst>
  </p:cSld>
  <p:clrMapOvr>
    <a:masterClrMapping/>
  </p:clrMapOvr>
  <p:transition spd="slow">
    <p:pull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7A7E11-56DE-431A-B32C-A7CB11BEAAE8}" type="slidenum">
              <a:rPr lang="sk-SK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5623159"/>
      </p:ext>
    </p:extLst>
  </p:cSld>
  <p:clrMapOvr>
    <a:masterClrMapping/>
  </p:clrMapOvr>
  <p:transition spd="slow">
    <p:pull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011073-CB6E-414B-B259-DC199D427C1B}" type="slidenum">
              <a:rPr lang="sk-SK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63191774"/>
      </p:ext>
    </p:extLst>
  </p:cSld>
  <p:clrMapOvr>
    <a:masterClrMapping/>
  </p:clrMapOvr>
  <p:transition spd="slow">
    <p:pull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45E8C5-BF98-4B67-B9EC-D24706EFE335}" type="slidenum">
              <a:rPr lang="sk-SK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49017179"/>
      </p:ext>
    </p:extLst>
  </p:cSld>
  <p:clrMapOvr>
    <a:masterClrMapping/>
  </p:clrMapOvr>
  <p:transition spd="slow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5F9F29-B6ED-4A5F-BCA2-9761D6C15F0C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1048840854"/>
      </p:ext>
    </p:extLst>
  </p:cSld>
  <p:clrMapOvr>
    <a:masterClrMapping/>
  </p:clrMapOvr>
  <p:transition spd="slow">
    <p:pull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E50AD9-006D-4119-8726-89CE210176D6}" type="slidenum">
              <a:rPr lang="sk-SK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10302600"/>
      </p:ext>
    </p:extLst>
  </p:cSld>
  <p:clrMapOvr>
    <a:masterClrMapping/>
  </p:clrMapOvr>
  <p:transition spd="slow">
    <p:pull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 dirty="0" smtClean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C8C5A8-A41A-4BC9-B0A1-A31AC6A1CBC7}" type="slidenum">
              <a:rPr lang="sk-SK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71251643"/>
      </p:ext>
    </p:extLst>
  </p:cSld>
  <p:clrMapOvr>
    <a:masterClrMapping/>
  </p:clrMapOvr>
  <p:transition spd="slow">
    <p:pull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9C6AA5-4997-4F50-8489-D8AF5EEDAEA9}" type="slidenum">
              <a:rPr lang="sk-SK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40731815"/>
      </p:ext>
    </p:extLst>
  </p:cSld>
  <p:clrMapOvr>
    <a:masterClrMapping/>
  </p:clrMapOvr>
  <p:transition spd="slow">
    <p:pull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7239000" y="228600"/>
            <a:ext cx="1600200" cy="5867400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2438400" y="228600"/>
            <a:ext cx="4648200" cy="5867400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6617FB-519C-48EF-8CA6-3F97FFC53169}" type="slidenum">
              <a:rPr lang="sk-SK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6167671"/>
      </p:ext>
    </p:extLst>
  </p:cSld>
  <p:clrMapOvr>
    <a:masterClrMapping/>
  </p:clrMapOvr>
  <p:transition spd="slow">
    <p:pull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400800" cy="1219200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sz="half" idx="1"/>
          </p:nvPr>
        </p:nvSpPr>
        <p:spPr>
          <a:xfrm>
            <a:off x="2438400" y="1600200"/>
            <a:ext cx="3124200" cy="4495800"/>
          </a:xfrm>
        </p:spPr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5715000" y="1600200"/>
            <a:ext cx="3124200" cy="4495800"/>
          </a:xfrm>
        </p:spPr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BC9B0D-7F83-48E8-8A2D-BBFE6EF660A2}" type="slidenum">
              <a:rPr lang="sk-SK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5266319"/>
      </p:ext>
    </p:extLst>
  </p:cSld>
  <p:clrMapOvr>
    <a:masterClrMapping/>
  </p:clrMapOvr>
  <p:transition spd="slow">
    <p:pull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titlemaster_me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ltGray">
          <a:xfrm>
            <a:off x="0" y="0"/>
            <a:ext cx="9144000" cy="686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2742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362200" y="3429000"/>
            <a:ext cx="6400800" cy="14478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</a:ln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sk-SK"/>
              <a:t>Kliknite sem a upravte štýl predlohy podnadpisov.</a:t>
            </a:r>
          </a:p>
        </p:txBody>
      </p:sp>
      <p:sp>
        <p:nvSpPr>
          <p:cNvPr id="372743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1371600"/>
            <a:ext cx="7620000" cy="20574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</a:ln>
        </p:spPr>
        <p:txBody>
          <a:bodyPr/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3040E-7E38-4F6B-9F92-4FB587562A66}" type="slidenum">
              <a:rPr lang="sk-SK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30616294"/>
      </p:ext>
    </p:extLst>
  </p:cSld>
  <p:clrMapOvr>
    <a:masterClrMapping/>
  </p:clrMapOvr>
  <p:transition spd="slow">
    <p:pull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5F9F29-B6ED-4A5F-BCA2-9761D6C15F0C}" type="slidenum">
              <a:rPr lang="sk-SK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16307880"/>
      </p:ext>
    </p:extLst>
  </p:cSld>
  <p:clrMapOvr>
    <a:masterClrMapping/>
  </p:clrMapOvr>
  <p:transition spd="slow">
    <p:pull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44411D-A575-4D22-A379-1F2BC68A810F}" type="slidenum">
              <a:rPr lang="sk-SK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33598214"/>
      </p:ext>
    </p:extLst>
  </p:cSld>
  <p:clrMapOvr>
    <a:masterClrMapping/>
  </p:clrMapOvr>
  <p:transition spd="slow">
    <p:pull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2438400" y="1600200"/>
            <a:ext cx="3124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5715000" y="1600200"/>
            <a:ext cx="3124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993FED-64FE-45A1-8DA2-FB33BDC363EC}" type="slidenum">
              <a:rPr lang="sk-SK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03314479"/>
      </p:ext>
    </p:extLst>
  </p:cSld>
  <p:clrMapOvr>
    <a:masterClrMapping/>
  </p:clrMapOvr>
  <p:transition spd="slow">
    <p:pull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7A7E11-56DE-431A-B32C-A7CB11BEAAE8}" type="slidenum">
              <a:rPr lang="sk-SK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74616867"/>
      </p:ext>
    </p:extLst>
  </p:cSld>
  <p:clrMapOvr>
    <a:masterClrMapping/>
  </p:clrMapOvr>
  <p:transition spd="slow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44411D-A575-4D22-A379-1F2BC68A810F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3061082090"/>
      </p:ext>
    </p:extLst>
  </p:cSld>
  <p:clrMapOvr>
    <a:masterClrMapping/>
  </p:clrMapOvr>
  <p:transition spd="slow">
    <p:pull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011073-CB6E-414B-B259-DC199D427C1B}" type="slidenum">
              <a:rPr lang="sk-SK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46594791"/>
      </p:ext>
    </p:extLst>
  </p:cSld>
  <p:clrMapOvr>
    <a:masterClrMapping/>
  </p:clrMapOvr>
  <p:transition spd="slow">
    <p:pull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45E8C5-BF98-4B67-B9EC-D24706EFE335}" type="slidenum">
              <a:rPr lang="sk-SK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36338824"/>
      </p:ext>
    </p:extLst>
  </p:cSld>
  <p:clrMapOvr>
    <a:masterClrMapping/>
  </p:clrMapOvr>
  <p:transition spd="slow">
    <p:pull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E50AD9-006D-4119-8726-89CE210176D6}" type="slidenum">
              <a:rPr lang="sk-SK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50804411"/>
      </p:ext>
    </p:extLst>
  </p:cSld>
  <p:clrMapOvr>
    <a:masterClrMapping/>
  </p:clrMapOvr>
  <p:transition spd="slow">
    <p:pull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 dirty="0" smtClean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C8C5A8-A41A-4BC9-B0A1-A31AC6A1CBC7}" type="slidenum">
              <a:rPr lang="sk-SK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830763"/>
      </p:ext>
    </p:extLst>
  </p:cSld>
  <p:clrMapOvr>
    <a:masterClrMapping/>
  </p:clrMapOvr>
  <p:transition spd="slow">
    <p:pull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9C6AA5-4997-4F50-8489-D8AF5EEDAEA9}" type="slidenum">
              <a:rPr lang="sk-SK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42470144"/>
      </p:ext>
    </p:extLst>
  </p:cSld>
  <p:clrMapOvr>
    <a:masterClrMapping/>
  </p:clrMapOvr>
  <p:transition spd="slow">
    <p:pull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7239000" y="228600"/>
            <a:ext cx="1600200" cy="5867400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2438400" y="228600"/>
            <a:ext cx="4648200" cy="5867400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6617FB-519C-48EF-8CA6-3F97FFC53169}" type="slidenum">
              <a:rPr lang="sk-SK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52813400"/>
      </p:ext>
    </p:extLst>
  </p:cSld>
  <p:clrMapOvr>
    <a:masterClrMapping/>
  </p:clrMapOvr>
  <p:transition spd="slow">
    <p:pull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400800" cy="1219200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sz="half" idx="1"/>
          </p:nvPr>
        </p:nvSpPr>
        <p:spPr>
          <a:xfrm>
            <a:off x="2438400" y="1600200"/>
            <a:ext cx="3124200" cy="4495800"/>
          </a:xfrm>
        </p:spPr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5715000" y="1600200"/>
            <a:ext cx="3124200" cy="4495800"/>
          </a:xfrm>
        </p:spPr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BC9B0D-7F83-48E8-8A2D-BBFE6EF660A2}" type="slidenum">
              <a:rPr lang="sk-SK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15503109"/>
      </p:ext>
    </p:extLst>
  </p:cSld>
  <p:clrMapOvr>
    <a:masterClrMapping/>
  </p:clrMapOvr>
  <p:transition spd="slow">
    <p:pull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titlemaster_me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ltGray">
          <a:xfrm>
            <a:off x="0" y="0"/>
            <a:ext cx="9144000" cy="686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2742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362200" y="3429000"/>
            <a:ext cx="6400800" cy="14478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</a:ln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sk-SK"/>
              <a:t>Kliknite sem a upravte štýl predlohy podnadpisov.</a:t>
            </a:r>
          </a:p>
        </p:txBody>
      </p:sp>
      <p:sp>
        <p:nvSpPr>
          <p:cNvPr id="372743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1371600"/>
            <a:ext cx="7620000" cy="20574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</a:ln>
        </p:spPr>
        <p:txBody>
          <a:bodyPr/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3040E-7E38-4F6B-9F92-4FB587562A66}" type="slidenum">
              <a:rPr lang="sk-SK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75405467"/>
      </p:ext>
    </p:extLst>
  </p:cSld>
  <p:clrMapOvr>
    <a:masterClrMapping/>
  </p:clrMapOvr>
  <p:transition spd="slow">
    <p:pull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5F9F29-B6ED-4A5F-BCA2-9761D6C15F0C}" type="slidenum">
              <a:rPr lang="sk-SK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15302357"/>
      </p:ext>
    </p:extLst>
  </p:cSld>
  <p:clrMapOvr>
    <a:masterClrMapping/>
  </p:clrMapOvr>
  <p:transition spd="slow">
    <p:pull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44411D-A575-4D22-A379-1F2BC68A810F}" type="slidenum">
              <a:rPr lang="sk-SK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87188425"/>
      </p:ext>
    </p:extLst>
  </p:cSld>
  <p:clrMapOvr>
    <a:masterClrMapping/>
  </p:clrMapOvr>
  <p:transition spd="slow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2438400" y="1600200"/>
            <a:ext cx="3124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5715000" y="1600200"/>
            <a:ext cx="3124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993FED-64FE-45A1-8DA2-FB33BDC363EC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2066358402"/>
      </p:ext>
    </p:extLst>
  </p:cSld>
  <p:clrMapOvr>
    <a:masterClrMapping/>
  </p:clrMapOvr>
  <p:transition spd="slow">
    <p:pull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2438400" y="1600200"/>
            <a:ext cx="3124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5715000" y="1600200"/>
            <a:ext cx="3124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993FED-64FE-45A1-8DA2-FB33BDC363EC}" type="slidenum">
              <a:rPr lang="sk-SK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41147080"/>
      </p:ext>
    </p:extLst>
  </p:cSld>
  <p:clrMapOvr>
    <a:masterClrMapping/>
  </p:clrMapOvr>
  <p:transition spd="slow">
    <p:pull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7A7E11-56DE-431A-B32C-A7CB11BEAAE8}" type="slidenum">
              <a:rPr lang="sk-SK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25776947"/>
      </p:ext>
    </p:extLst>
  </p:cSld>
  <p:clrMapOvr>
    <a:masterClrMapping/>
  </p:clrMapOvr>
  <p:transition spd="slow">
    <p:pull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011073-CB6E-414B-B259-DC199D427C1B}" type="slidenum">
              <a:rPr lang="sk-SK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85354116"/>
      </p:ext>
    </p:extLst>
  </p:cSld>
  <p:clrMapOvr>
    <a:masterClrMapping/>
  </p:clrMapOvr>
  <p:transition spd="slow">
    <p:pull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45E8C5-BF98-4B67-B9EC-D24706EFE335}" type="slidenum">
              <a:rPr lang="sk-SK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21860547"/>
      </p:ext>
    </p:extLst>
  </p:cSld>
  <p:clrMapOvr>
    <a:masterClrMapping/>
  </p:clrMapOvr>
  <p:transition spd="slow">
    <p:pull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E50AD9-006D-4119-8726-89CE210176D6}" type="slidenum">
              <a:rPr lang="sk-SK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1517095"/>
      </p:ext>
    </p:extLst>
  </p:cSld>
  <p:clrMapOvr>
    <a:masterClrMapping/>
  </p:clrMapOvr>
  <p:transition spd="slow">
    <p:pull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 dirty="0" smtClean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C8C5A8-A41A-4BC9-B0A1-A31AC6A1CBC7}" type="slidenum">
              <a:rPr lang="sk-SK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58223233"/>
      </p:ext>
    </p:extLst>
  </p:cSld>
  <p:clrMapOvr>
    <a:masterClrMapping/>
  </p:clrMapOvr>
  <p:transition spd="slow">
    <p:pull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9C6AA5-4997-4F50-8489-D8AF5EEDAEA9}" type="slidenum">
              <a:rPr lang="sk-SK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97888457"/>
      </p:ext>
    </p:extLst>
  </p:cSld>
  <p:clrMapOvr>
    <a:masterClrMapping/>
  </p:clrMapOvr>
  <p:transition spd="slow">
    <p:pull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7239000" y="228600"/>
            <a:ext cx="1600200" cy="5867400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2438400" y="228600"/>
            <a:ext cx="4648200" cy="5867400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6617FB-519C-48EF-8CA6-3F97FFC53169}" type="slidenum">
              <a:rPr lang="sk-SK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24879671"/>
      </p:ext>
    </p:extLst>
  </p:cSld>
  <p:clrMapOvr>
    <a:masterClrMapping/>
  </p:clrMapOvr>
  <p:transition spd="slow">
    <p:pull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400800" cy="1219200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sz="half" idx="1"/>
          </p:nvPr>
        </p:nvSpPr>
        <p:spPr>
          <a:xfrm>
            <a:off x="2438400" y="1600200"/>
            <a:ext cx="3124200" cy="4495800"/>
          </a:xfrm>
        </p:spPr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5715000" y="1600200"/>
            <a:ext cx="3124200" cy="4495800"/>
          </a:xfrm>
        </p:spPr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BC9B0D-7F83-48E8-8A2D-BBFE6EF660A2}" type="slidenum">
              <a:rPr lang="sk-SK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57655784"/>
      </p:ext>
    </p:extLst>
  </p:cSld>
  <p:clrMapOvr>
    <a:masterClrMapping/>
  </p:clrMapOvr>
  <p:transition spd="slow">
    <p:pull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titlemaster_me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ltGray">
          <a:xfrm>
            <a:off x="0" y="0"/>
            <a:ext cx="9144000" cy="686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2742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362200" y="3429000"/>
            <a:ext cx="6400800" cy="14478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</a:ln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sk-SK"/>
              <a:t>Kliknite sem a upravte štýl predlohy podnadpisov.</a:t>
            </a:r>
          </a:p>
        </p:txBody>
      </p:sp>
      <p:sp>
        <p:nvSpPr>
          <p:cNvPr id="372743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1371600"/>
            <a:ext cx="7620000" cy="20574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</a:ln>
        </p:spPr>
        <p:txBody>
          <a:bodyPr/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3040E-7E38-4F6B-9F92-4FB587562A66}" type="slidenum">
              <a:rPr lang="sk-SK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13746017"/>
      </p:ext>
    </p:extLst>
  </p:cSld>
  <p:clrMapOvr>
    <a:masterClrMapping/>
  </p:clrMapOvr>
  <p:transition spd="slow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7A7E11-56DE-431A-B32C-A7CB11BEAAE8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146345615"/>
      </p:ext>
    </p:extLst>
  </p:cSld>
  <p:clrMapOvr>
    <a:masterClrMapping/>
  </p:clrMapOvr>
  <p:transition spd="slow">
    <p:pull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5F9F29-B6ED-4A5F-BCA2-9761D6C15F0C}" type="slidenum">
              <a:rPr lang="sk-SK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39531402"/>
      </p:ext>
    </p:extLst>
  </p:cSld>
  <p:clrMapOvr>
    <a:masterClrMapping/>
  </p:clrMapOvr>
  <p:transition spd="slow">
    <p:pull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44411D-A575-4D22-A379-1F2BC68A810F}" type="slidenum">
              <a:rPr lang="sk-SK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81015213"/>
      </p:ext>
    </p:extLst>
  </p:cSld>
  <p:clrMapOvr>
    <a:masterClrMapping/>
  </p:clrMapOvr>
  <p:transition spd="slow">
    <p:pull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2438400" y="1600200"/>
            <a:ext cx="3124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5715000" y="1600200"/>
            <a:ext cx="3124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993FED-64FE-45A1-8DA2-FB33BDC363EC}" type="slidenum">
              <a:rPr lang="sk-SK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43280455"/>
      </p:ext>
    </p:extLst>
  </p:cSld>
  <p:clrMapOvr>
    <a:masterClrMapping/>
  </p:clrMapOvr>
  <p:transition spd="slow">
    <p:pull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7A7E11-56DE-431A-B32C-A7CB11BEAAE8}" type="slidenum">
              <a:rPr lang="sk-SK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33892527"/>
      </p:ext>
    </p:extLst>
  </p:cSld>
  <p:clrMapOvr>
    <a:masterClrMapping/>
  </p:clrMapOvr>
  <p:transition spd="slow">
    <p:pull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011073-CB6E-414B-B259-DC199D427C1B}" type="slidenum">
              <a:rPr lang="sk-SK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98625881"/>
      </p:ext>
    </p:extLst>
  </p:cSld>
  <p:clrMapOvr>
    <a:masterClrMapping/>
  </p:clrMapOvr>
  <p:transition spd="slow">
    <p:pull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45E8C5-BF98-4B67-B9EC-D24706EFE335}" type="slidenum">
              <a:rPr lang="sk-SK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18727267"/>
      </p:ext>
    </p:extLst>
  </p:cSld>
  <p:clrMapOvr>
    <a:masterClrMapping/>
  </p:clrMapOvr>
  <p:transition spd="slow">
    <p:pull/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E50AD9-006D-4119-8726-89CE210176D6}" type="slidenum">
              <a:rPr lang="sk-SK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11262054"/>
      </p:ext>
    </p:extLst>
  </p:cSld>
  <p:clrMapOvr>
    <a:masterClrMapping/>
  </p:clrMapOvr>
  <p:transition spd="slow">
    <p:pull/>
  </p:transition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 dirty="0" smtClean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C8C5A8-A41A-4BC9-B0A1-A31AC6A1CBC7}" type="slidenum">
              <a:rPr lang="sk-SK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31245853"/>
      </p:ext>
    </p:extLst>
  </p:cSld>
  <p:clrMapOvr>
    <a:masterClrMapping/>
  </p:clrMapOvr>
  <p:transition spd="slow">
    <p:pull/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9C6AA5-4997-4F50-8489-D8AF5EEDAEA9}" type="slidenum">
              <a:rPr lang="sk-SK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59735673"/>
      </p:ext>
    </p:extLst>
  </p:cSld>
  <p:clrMapOvr>
    <a:masterClrMapping/>
  </p:clrMapOvr>
  <p:transition spd="slow">
    <p:pull/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7239000" y="228600"/>
            <a:ext cx="1600200" cy="5867400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2438400" y="228600"/>
            <a:ext cx="4648200" cy="5867400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6617FB-519C-48EF-8CA6-3F97FFC53169}" type="slidenum">
              <a:rPr lang="sk-SK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34126748"/>
      </p:ext>
    </p:extLst>
  </p:cSld>
  <p:clrMapOvr>
    <a:masterClrMapping/>
  </p:clrMapOvr>
  <p:transition spd="slow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011073-CB6E-414B-B259-DC199D427C1B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2418755984"/>
      </p:ext>
    </p:extLst>
  </p:cSld>
  <p:clrMapOvr>
    <a:masterClrMapping/>
  </p:clrMapOvr>
  <p:transition spd="slow">
    <p:pull/>
  </p:transition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400800" cy="1219200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sz="half" idx="1"/>
          </p:nvPr>
        </p:nvSpPr>
        <p:spPr>
          <a:xfrm>
            <a:off x="2438400" y="1600200"/>
            <a:ext cx="3124200" cy="4495800"/>
          </a:xfrm>
        </p:spPr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5715000" y="1600200"/>
            <a:ext cx="3124200" cy="4495800"/>
          </a:xfrm>
        </p:spPr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BC9B0D-7F83-48E8-8A2D-BBFE6EF660A2}" type="slidenum">
              <a:rPr lang="sk-SK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28751087"/>
      </p:ext>
    </p:extLst>
  </p:cSld>
  <p:clrMapOvr>
    <a:masterClrMapping/>
  </p:clrMapOvr>
  <p:transition spd="slow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45E8C5-BF98-4B67-B9EC-D24706EFE335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15863885"/>
      </p:ext>
    </p:extLst>
  </p:cSld>
  <p:clrMapOvr>
    <a:masterClrMapping/>
  </p:clrMapOvr>
  <p:transition spd="slow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E50AD9-006D-4119-8726-89CE210176D6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3648983149"/>
      </p:ext>
    </p:extLst>
  </p:cSld>
  <p:clrMapOvr>
    <a:masterClrMapping/>
  </p:clrMapOvr>
  <p:transition spd="slow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 dirty="0" smtClean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C8C5A8-A41A-4BC9-B0A1-A31AC6A1CBC7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3829203822"/>
      </p:ext>
    </p:extLst>
  </p:cSld>
  <p:clrMapOvr>
    <a:masterClrMapping/>
  </p:clrMapOvr>
  <p:transition spd="slow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image" Target="../media/image1.jpe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2667000" cy="6858000"/>
            <a:chOff x="0" y="0"/>
            <a:chExt cx="1680" cy="4320"/>
          </a:xfrm>
        </p:grpSpPr>
        <p:sp>
          <p:nvSpPr>
            <p:cNvPr id="371715" name="Rectangle 3"/>
            <p:cNvSpPr>
              <a:spLocks noChangeArrowheads="1"/>
            </p:cNvSpPr>
            <p:nvPr/>
          </p:nvSpPr>
          <p:spPr bwMode="hidden">
            <a:xfrm>
              <a:off x="124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5490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sk-SK" dirty="0"/>
            </a:p>
          </p:txBody>
        </p:sp>
        <p:pic>
          <p:nvPicPr>
            <p:cNvPr id="1033" name="Picture 4" descr="slidemaster_med3"/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ltGray">
            <a:xfrm>
              <a:off x="0" y="0"/>
              <a:ext cx="1348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7171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438400" y="228600"/>
            <a:ext cx="6400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 predlohy nadpisov.</a:t>
            </a:r>
          </a:p>
        </p:txBody>
      </p:sp>
      <p:sp>
        <p:nvSpPr>
          <p:cNvPr id="37171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38400" y="1600200"/>
            <a:ext cx="6400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</a:p>
        </p:txBody>
      </p:sp>
      <p:sp>
        <p:nvSpPr>
          <p:cNvPr id="371719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6248400"/>
            <a:ext cx="1901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sk-SK" dirty="0"/>
          </a:p>
        </p:txBody>
      </p:sp>
      <p:sp>
        <p:nvSpPr>
          <p:cNvPr id="371720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sk-SK" dirty="0"/>
          </a:p>
        </p:txBody>
      </p:sp>
      <p:sp>
        <p:nvSpPr>
          <p:cNvPr id="371721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7B69CAC9-2783-4E4C-9D77-F9083730E531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4" r:id="rId1"/>
    <p:sldLayoutId id="2147483941" r:id="rId2"/>
    <p:sldLayoutId id="2147483942" r:id="rId3"/>
    <p:sldLayoutId id="2147483943" r:id="rId4"/>
    <p:sldLayoutId id="2147483944" r:id="rId5"/>
    <p:sldLayoutId id="2147483945" r:id="rId6"/>
    <p:sldLayoutId id="2147483946" r:id="rId7"/>
    <p:sldLayoutId id="2147483947" r:id="rId8"/>
    <p:sldLayoutId id="2147483948" r:id="rId9"/>
    <p:sldLayoutId id="2147483949" r:id="rId10"/>
    <p:sldLayoutId id="2147483950" r:id="rId11"/>
    <p:sldLayoutId id="2147483951" r:id="rId12"/>
  </p:sldLayoutIdLst>
  <p:transition spd="slow">
    <p:pull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2667000" cy="6858000"/>
            <a:chOff x="0" y="0"/>
            <a:chExt cx="1680" cy="4320"/>
          </a:xfrm>
        </p:grpSpPr>
        <p:sp>
          <p:nvSpPr>
            <p:cNvPr id="371715" name="Rectangle 3"/>
            <p:cNvSpPr>
              <a:spLocks noChangeArrowheads="1"/>
            </p:cNvSpPr>
            <p:nvPr/>
          </p:nvSpPr>
          <p:spPr bwMode="hidden">
            <a:xfrm>
              <a:off x="124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5490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sk-SK" dirty="0">
                <a:solidFill>
                  <a:srgbClr val="000000"/>
                </a:solidFill>
              </a:endParaRPr>
            </a:p>
          </p:txBody>
        </p:sp>
        <p:pic>
          <p:nvPicPr>
            <p:cNvPr id="1033" name="Picture 4" descr="slidemaster_med3"/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ltGray">
            <a:xfrm>
              <a:off x="0" y="0"/>
              <a:ext cx="1348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7171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438400" y="228600"/>
            <a:ext cx="6400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 predlohy nadpisov.</a:t>
            </a:r>
          </a:p>
        </p:txBody>
      </p:sp>
      <p:sp>
        <p:nvSpPr>
          <p:cNvPr id="37171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38400" y="1600200"/>
            <a:ext cx="6400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</a:p>
        </p:txBody>
      </p:sp>
      <p:sp>
        <p:nvSpPr>
          <p:cNvPr id="371719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6248400"/>
            <a:ext cx="1901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371720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371721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7B69CAC9-2783-4E4C-9D77-F9083730E531}" type="slidenum">
              <a:rPr lang="sk-SK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43408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50" r:id="rId1"/>
    <p:sldLayoutId id="2147484151" r:id="rId2"/>
    <p:sldLayoutId id="2147484152" r:id="rId3"/>
    <p:sldLayoutId id="2147484153" r:id="rId4"/>
    <p:sldLayoutId id="2147484154" r:id="rId5"/>
    <p:sldLayoutId id="2147484155" r:id="rId6"/>
    <p:sldLayoutId id="2147484156" r:id="rId7"/>
    <p:sldLayoutId id="2147484157" r:id="rId8"/>
    <p:sldLayoutId id="2147484158" r:id="rId9"/>
    <p:sldLayoutId id="2147484159" r:id="rId10"/>
    <p:sldLayoutId id="2147484160" r:id="rId11"/>
    <p:sldLayoutId id="2147484161" r:id="rId12"/>
  </p:sldLayoutIdLst>
  <p:transition spd="slow">
    <p:pull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2667000" cy="6858000"/>
            <a:chOff x="0" y="0"/>
            <a:chExt cx="1680" cy="4320"/>
          </a:xfrm>
        </p:grpSpPr>
        <p:sp>
          <p:nvSpPr>
            <p:cNvPr id="371715" name="Rectangle 3"/>
            <p:cNvSpPr>
              <a:spLocks noChangeArrowheads="1"/>
            </p:cNvSpPr>
            <p:nvPr/>
          </p:nvSpPr>
          <p:spPr bwMode="hidden">
            <a:xfrm>
              <a:off x="124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5490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sk-SK" dirty="0">
                <a:solidFill>
                  <a:srgbClr val="000000"/>
                </a:solidFill>
              </a:endParaRPr>
            </a:p>
          </p:txBody>
        </p:sp>
        <p:pic>
          <p:nvPicPr>
            <p:cNvPr id="1033" name="Picture 4" descr="slidemaster_med3"/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ltGray">
            <a:xfrm>
              <a:off x="0" y="0"/>
              <a:ext cx="1348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7171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438400" y="228600"/>
            <a:ext cx="6400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 predlohy nadpisov.</a:t>
            </a:r>
          </a:p>
        </p:txBody>
      </p:sp>
      <p:sp>
        <p:nvSpPr>
          <p:cNvPr id="37171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38400" y="1600200"/>
            <a:ext cx="6400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</a:p>
        </p:txBody>
      </p:sp>
      <p:sp>
        <p:nvSpPr>
          <p:cNvPr id="371719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6248400"/>
            <a:ext cx="1901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371720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371721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7B69CAC9-2783-4E4C-9D77-F9083730E531}" type="slidenum">
              <a:rPr lang="sk-SK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41634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63" r:id="rId1"/>
    <p:sldLayoutId id="2147484164" r:id="rId2"/>
    <p:sldLayoutId id="2147484165" r:id="rId3"/>
    <p:sldLayoutId id="2147484166" r:id="rId4"/>
    <p:sldLayoutId id="2147484167" r:id="rId5"/>
    <p:sldLayoutId id="2147484168" r:id="rId6"/>
    <p:sldLayoutId id="2147484169" r:id="rId7"/>
    <p:sldLayoutId id="2147484170" r:id="rId8"/>
    <p:sldLayoutId id="2147484171" r:id="rId9"/>
    <p:sldLayoutId id="2147484172" r:id="rId10"/>
    <p:sldLayoutId id="2147484173" r:id="rId11"/>
    <p:sldLayoutId id="2147484174" r:id="rId12"/>
  </p:sldLayoutIdLst>
  <p:transition spd="slow">
    <p:pull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2667000" cy="6858000"/>
            <a:chOff x="0" y="0"/>
            <a:chExt cx="1680" cy="4320"/>
          </a:xfrm>
        </p:grpSpPr>
        <p:sp>
          <p:nvSpPr>
            <p:cNvPr id="371715" name="Rectangle 3"/>
            <p:cNvSpPr>
              <a:spLocks noChangeArrowheads="1"/>
            </p:cNvSpPr>
            <p:nvPr/>
          </p:nvSpPr>
          <p:spPr bwMode="hidden">
            <a:xfrm>
              <a:off x="124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5490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sk-SK" dirty="0">
                <a:solidFill>
                  <a:srgbClr val="000000"/>
                </a:solidFill>
              </a:endParaRPr>
            </a:p>
          </p:txBody>
        </p:sp>
        <p:pic>
          <p:nvPicPr>
            <p:cNvPr id="1033" name="Picture 4" descr="slidemaster_med3"/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ltGray">
            <a:xfrm>
              <a:off x="0" y="0"/>
              <a:ext cx="1348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7171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438400" y="228600"/>
            <a:ext cx="6400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 predlohy nadpisov.</a:t>
            </a:r>
          </a:p>
        </p:txBody>
      </p:sp>
      <p:sp>
        <p:nvSpPr>
          <p:cNvPr id="37171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38400" y="1600200"/>
            <a:ext cx="6400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</a:p>
        </p:txBody>
      </p:sp>
      <p:sp>
        <p:nvSpPr>
          <p:cNvPr id="371719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6248400"/>
            <a:ext cx="1901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371720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371721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7B69CAC9-2783-4E4C-9D77-F9083730E531}" type="slidenum">
              <a:rPr lang="sk-SK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26900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76" r:id="rId1"/>
    <p:sldLayoutId id="2147484177" r:id="rId2"/>
    <p:sldLayoutId id="2147484178" r:id="rId3"/>
    <p:sldLayoutId id="2147484179" r:id="rId4"/>
    <p:sldLayoutId id="2147484180" r:id="rId5"/>
    <p:sldLayoutId id="2147484181" r:id="rId6"/>
    <p:sldLayoutId id="2147484182" r:id="rId7"/>
    <p:sldLayoutId id="2147484183" r:id="rId8"/>
    <p:sldLayoutId id="2147484184" r:id="rId9"/>
    <p:sldLayoutId id="2147484185" r:id="rId10"/>
    <p:sldLayoutId id="2147484186" r:id="rId11"/>
    <p:sldLayoutId id="2147484187" r:id="rId12"/>
  </p:sldLayoutIdLst>
  <p:transition spd="slow">
    <p:pull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2667000" cy="6858000"/>
            <a:chOff x="0" y="0"/>
            <a:chExt cx="1680" cy="4320"/>
          </a:xfrm>
        </p:grpSpPr>
        <p:sp>
          <p:nvSpPr>
            <p:cNvPr id="371715" name="Rectangle 3"/>
            <p:cNvSpPr>
              <a:spLocks noChangeArrowheads="1"/>
            </p:cNvSpPr>
            <p:nvPr/>
          </p:nvSpPr>
          <p:spPr bwMode="hidden">
            <a:xfrm>
              <a:off x="124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5490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sk-SK" dirty="0">
                <a:solidFill>
                  <a:srgbClr val="000000"/>
                </a:solidFill>
              </a:endParaRPr>
            </a:p>
          </p:txBody>
        </p:sp>
        <p:pic>
          <p:nvPicPr>
            <p:cNvPr id="1033" name="Picture 4" descr="slidemaster_med3"/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ltGray">
            <a:xfrm>
              <a:off x="0" y="0"/>
              <a:ext cx="1348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7171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438400" y="228600"/>
            <a:ext cx="6400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 predlohy nadpisov.</a:t>
            </a:r>
          </a:p>
        </p:txBody>
      </p:sp>
      <p:sp>
        <p:nvSpPr>
          <p:cNvPr id="37171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38400" y="1600200"/>
            <a:ext cx="6400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</a:p>
        </p:txBody>
      </p:sp>
      <p:sp>
        <p:nvSpPr>
          <p:cNvPr id="371719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6248400"/>
            <a:ext cx="1901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371720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371721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7B69CAC9-2783-4E4C-9D77-F9083730E531}" type="slidenum">
              <a:rPr lang="sk-SK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6624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89" r:id="rId1"/>
    <p:sldLayoutId id="2147484190" r:id="rId2"/>
    <p:sldLayoutId id="2147484191" r:id="rId3"/>
    <p:sldLayoutId id="2147484192" r:id="rId4"/>
    <p:sldLayoutId id="2147484193" r:id="rId5"/>
    <p:sldLayoutId id="2147484194" r:id="rId6"/>
    <p:sldLayoutId id="2147484195" r:id="rId7"/>
    <p:sldLayoutId id="2147484196" r:id="rId8"/>
    <p:sldLayoutId id="2147484197" r:id="rId9"/>
    <p:sldLayoutId id="2147484198" r:id="rId10"/>
    <p:sldLayoutId id="2147484199" r:id="rId11"/>
    <p:sldLayoutId id="2147484200" r:id="rId12"/>
  </p:sldLayoutIdLst>
  <p:transition spd="slow">
    <p:pull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67657" y="1557338"/>
            <a:ext cx="8215085" cy="3509962"/>
          </a:xfrm>
        </p:spPr>
        <p:txBody>
          <a:bodyPr/>
          <a:lstStyle/>
          <a:p>
            <a:pPr marL="342900" lvl="0" indent="-342900" algn="ctr" eaLnBrk="1" hangingPunct="1">
              <a:lnSpc>
                <a:spcPct val="80000"/>
              </a:lnSpc>
              <a:spcBef>
                <a:spcPct val="20000"/>
              </a:spcBef>
              <a:defRPr/>
            </a:pPr>
            <a:r>
              <a:rPr lang="sk-SK" sz="2800" b="1" dirty="0" smtClean="0">
                <a:solidFill>
                  <a:srgbClr val="FFFFFF"/>
                </a:solidFill>
                <a:effectLst/>
                <a:ea typeface="+mn-ea"/>
                <a:cs typeface="+mn-cs"/>
              </a:rPr>
              <a:t/>
            </a:r>
            <a:br>
              <a:rPr lang="sk-SK" sz="2800" b="1" dirty="0" smtClean="0">
                <a:solidFill>
                  <a:srgbClr val="FFFFFF"/>
                </a:solidFill>
                <a:effectLst/>
                <a:ea typeface="+mn-ea"/>
                <a:cs typeface="+mn-cs"/>
              </a:rPr>
            </a:br>
            <a:r>
              <a:rPr lang="sk-SK" sz="2800" b="1" dirty="0">
                <a:solidFill>
                  <a:srgbClr val="FFFFFF"/>
                </a:solidFill>
                <a:effectLst/>
                <a:ea typeface="+mn-ea"/>
                <a:cs typeface="+mn-cs"/>
              </a:rPr>
              <a:t/>
            </a:r>
            <a:br>
              <a:rPr lang="sk-SK" sz="2800" b="1" dirty="0">
                <a:solidFill>
                  <a:srgbClr val="FFFFFF"/>
                </a:solidFill>
                <a:effectLst/>
                <a:ea typeface="+mn-ea"/>
                <a:cs typeface="+mn-cs"/>
              </a:rPr>
            </a:br>
            <a:r>
              <a:rPr lang="sk-SK" sz="2800" b="1" dirty="0" smtClean="0">
                <a:solidFill>
                  <a:srgbClr val="336600"/>
                </a:solidFill>
                <a:effectLst/>
                <a:ea typeface="+mn-ea"/>
                <a:cs typeface="+mn-cs"/>
              </a:rPr>
              <a:t>Ekologické poľnohospodárstvo </a:t>
            </a:r>
            <a:br>
              <a:rPr lang="sk-SK" sz="2800" b="1" dirty="0" smtClean="0">
                <a:solidFill>
                  <a:srgbClr val="336600"/>
                </a:solidFill>
                <a:effectLst/>
                <a:ea typeface="+mn-ea"/>
                <a:cs typeface="+mn-cs"/>
              </a:rPr>
            </a:br>
            <a:r>
              <a:rPr lang="sk-SK" sz="2800" b="1" dirty="0" smtClean="0">
                <a:solidFill>
                  <a:srgbClr val="336600"/>
                </a:solidFill>
                <a:effectLst/>
                <a:ea typeface="+mn-ea"/>
                <a:cs typeface="+mn-cs"/>
              </a:rPr>
              <a:t>(EP)</a:t>
            </a:r>
            <a:r>
              <a:rPr lang="sk-SK" sz="2800" b="1" dirty="0">
                <a:solidFill>
                  <a:srgbClr val="336600"/>
                </a:solidFill>
                <a:effectLst/>
                <a:ea typeface="+mn-ea"/>
                <a:cs typeface="+mn-cs"/>
              </a:rPr>
              <a:t/>
            </a:r>
            <a:br>
              <a:rPr lang="sk-SK" sz="2800" b="1" dirty="0">
                <a:solidFill>
                  <a:srgbClr val="336600"/>
                </a:solidFill>
                <a:effectLst/>
                <a:ea typeface="+mn-ea"/>
                <a:cs typeface="+mn-cs"/>
              </a:rPr>
            </a:br>
            <a:r>
              <a:rPr lang="sk-SK" sz="2800" b="1" dirty="0" smtClean="0">
                <a:solidFill>
                  <a:srgbClr val="336600"/>
                </a:solidFill>
                <a:effectLst/>
                <a:ea typeface="+mn-ea"/>
                <a:cs typeface="+mn-cs"/>
              </a:rPr>
              <a:t/>
            </a:r>
            <a:br>
              <a:rPr lang="sk-SK" sz="2800" b="1" dirty="0" smtClean="0">
                <a:solidFill>
                  <a:srgbClr val="336600"/>
                </a:solidFill>
                <a:effectLst/>
                <a:ea typeface="+mn-ea"/>
                <a:cs typeface="+mn-cs"/>
              </a:rPr>
            </a:br>
            <a:r>
              <a:rPr lang="sk-SK" sz="2800" b="1" dirty="0" smtClean="0">
                <a:solidFill>
                  <a:srgbClr val="336600"/>
                </a:solidFill>
                <a:effectLst/>
                <a:ea typeface="+mn-ea"/>
                <a:cs typeface="+mn-cs"/>
              </a:rPr>
              <a:t/>
            </a:r>
            <a:br>
              <a:rPr lang="sk-SK" sz="2800" b="1" dirty="0" smtClean="0">
                <a:solidFill>
                  <a:srgbClr val="336600"/>
                </a:solidFill>
                <a:effectLst/>
                <a:ea typeface="+mn-ea"/>
                <a:cs typeface="+mn-cs"/>
              </a:rPr>
            </a:br>
            <a:r>
              <a:rPr lang="sk-SK" sz="2800" b="1" dirty="0">
                <a:solidFill>
                  <a:srgbClr val="336600"/>
                </a:solidFill>
                <a:effectLst/>
                <a:ea typeface="+mn-ea"/>
                <a:cs typeface="+mn-cs"/>
              </a:rPr>
              <a:t/>
            </a:r>
            <a:br>
              <a:rPr lang="sk-SK" sz="2800" b="1" dirty="0">
                <a:solidFill>
                  <a:srgbClr val="336600"/>
                </a:solidFill>
                <a:effectLst/>
                <a:ea typeface="+mn-ea"/>
                <a:cs typeface="+mn-cs"/>
              </a:rPr>
            </a:br>
            <a:r>
              <a:rPr lang="sk-SK" sz="2000" b="1" dirty="0" smtClean="0">
                <a:solidFill>
                  <a:srgbClr val="33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 rozvoja vidieka SR 2014 - 2020 </a:t>
            </a:r>
            <a:r>
              <a:rPr lang="sk-SK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k-SK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k-SK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sk-SK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sk-SK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sk-SK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sk-SK" sz="32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27651" name="Picture 11" descr="vlajky a spolufin - SJ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990" t="3529" r="54266" b="32304"/>
          <a:stretch>
            <a:fillRect/>
          </a:stretch>
        </p:blipFill>
        <p:spPr bwMode="auto">
          <a:xfrm>
            <a:off x="3635375" y="404813"/>
            <a:ext cx="809625" cy="538162"/>
          </a:xfrm>
          <a:prstGeom prst="rect">
            <a:avLst/>
          </a:prstGeom>
          <a:noFill/>
          <a:ln w="9525">
            <a:solidFill>
              <a:srgbClr val="00008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7652" name="Picture 12" descr="vlajky a spolufin - SJ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4169" t="3209" r="1894" b="31984"/>
          <a:stretch>
            <a:fillRect/>
          </a:stretch>
        </p:blipFill>
        <p:spPr bwMode="auto">
          <a:xfrm>
            <a:off x="4572000" y="404813"/>
            <a:ext cx="806450" cy="539750"/>
          </a:xfrm>
          <a:prstGeom prst="rect">
            <a:avLst/>
          </a:prstGeom>
          <a:noFill/>
          <a:ln w="9525">
            <a:solidFill>
              <a:srgbClr val="00008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7653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76600" y="5192713"/>
            <a:ext cx="241935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307975" y="306388"/>
            <a:ext cx="8836025" cy="677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sk-SK" sz="2400" b="1" kern="0" dirty="0">
                <a:ln>
                  <a:solidFill>
                    <a:srgbClr val="000000"/>
                  </a:solidFill>
                </a:ln>
                <a:solidFill>
                  <a:srgbClr val="008080"/>
                </a:solidFill>
                <a:effectLst>
                  <a:outerShdw blurRad="50800" dist="50800" dir="5400000" algn="ctr" rotWithShape="0">
                    <a:srgbClr val="FFFFFF"/>
                  </a:outerShdw>
                </a:effectLst>
                <a:latin typeface="Arial"/>
              </a:rPr>
              <a:t>11 Ekologické poľnohospodárstvo</a:t>
            </a:r>
          </a:p>
          <a:p>
            <a:pPr>
              <a:defRPr/>
            </a:pPr>
            <a:r>
              <a:rPr lang="sk-SK" altLang="sk-SK" sz="1400" dirty="0">
                <a:solidFill>
                  <a:srgbClr val="000000"/>
                </a:solidFill>
                <a:effectLst>
                  <a:outerShdw blurRad="50800" dist="50800" dir="5400000" algn="ctr" rotWithShape="0">
                    <a:srgbClr val="FFFFFF"/>
                  </a:outerShdw>
                </a:effectLst>
              </a:rPr>
              <a:t>                                       (čl. 29 nariadenia RD)</a:t>
            </a: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307973" y="1068967"/>
            <a:ext cx="8578851" cy="5329151"/>
          </a:xfrm>
          <a:prstGeom prst="rect">
            <a:avLst/>
          </a:prstGeom>
          <a:solidFill>
            <a:schemeClr val="bg1"/>
          </a:solidFill>
          <a:ln>
            <a:solidFill>
              <a:srgbClr val="009999"/>
            </a:solidFill>
          </a:ln>
          <a:effectLst/>
        </p:spPr>
        <p:txBody>
          <a:bodyPr wrap="square">
            <a:spAutoFit/>
          </a:bodyPr>
          <a:lstStyle/>
          <a:p>
            <a:r>
              <a:rPr lang="sk-SK" b="1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Podopatrenie:</a:t>
            </a:r>
            <a:r>
              <a:rPr lang="sk-SK" sz="2000" b="1" dirty="0">
                <a:ln>
                  <a:solidFill>
                    <a:srgbClr val="000000"/>
                  </a:solidFill>
                </a:ln>
                <a:solidFill>
                  <a:srgbClr val="009999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sk-SK" sz="2000" b="1" dirty="0">
                <a:solidFill>
                  <a:srgbClr val="000000"/>
                </a:solidFill>
                <a:latin typeface="Arial"/>
                <a:ea typeface="Calibri"/>
                <a:cs typeface="Calibri"/>
              </a:rPr>
              <a:t>Platby na udržanie ekologického poľnohospodárstva</a:t>
            </a:r>
            <a:endParaRPr lang="sk-SK" sz="2000" b="1" dirty="0">
              <a:ln>
                <a:solidFill>
                  <a:srgbClr val="000000"/>
                </a:solidFill>
              </a:ln>
              <a:solidFill>
                <a:srgbClr val="009999"/>
              </a:solidFill>
              <a:latin typeface="Arial"/>
              <a:ea typeface="Calibri"/>
              <a:cs typeface="Times New Roman"/>
            </a:endParaRPr>
          </a:p>
          <a:p>
            <a:endParaRPr lang="sk-SK" sz="600" u="sng" dirty="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defRPr/>
            </a:pPr>
            <a:r>
              <a:rPr lang="sk-SK" b="1" u="sng" dirty="0">
                <a:solidFill>
                  <a:srgbClr val="FF0000"/>
                </a:solidFill>
                <a:latin typeface="Arial"/>
                <a:ea typeface="Times New Roman"/>
                <a:cs typeface="Times New Roman"/>
              </a:rPr>
              <a:t>Výška  podpory:</a:t>
            </a:r>
            <a:endParaRPr lang="sk-SK" b="1" dirty="0">
              <a:solidFill>
                <a:srgbClr val="FF0000"/>
              </a:solidFill>
              <a:latin typeface="Arial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sk-SK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Orná pôda - 153 €/ha</a:t>
            </a:r>
          </a:p>
          <a:p>
            <a:pPr algn="just">
              <a:spcAft>
                <a:spcPts val="0"/>
              </a:spcAft>
            </a:pPr>
            <a:r>
              <a:rPr lang="sk-SK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Zelenina, liečivé, koreninové a aromatické rastliny - 529 €/ha</a:t>
            </a:r>
          </a:p>
          <a:p>
            <a:pPr algn="just">
              <a:spcAft>
                <a:spcPts val="0"/>
              </a:spcAft>
            </a:pPr>
            <a:r>
              <a:rPr lang="sk-SK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Zemiaky - 290 €/ha</a:t>
            </a:r>
          </a:p>
          <a:p>
            <a:pPr algn="just">
              <a:spcAft>
                <a:spcPts val="0"/>
              </a:spcAft>
            </a:pPr>
            <a:r>
              <a:rPr lang="sk-SK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Ovocné sady intenzívne - 671 €/ha (rodiace), 420 €/ha (mladé)</a:t>
            </a:r>
          </a:p>
          <a:p>
            <a:pPr algn="just">
              <a:spcAft>
                <a:spcPts val="0"/>
              </a:spcAft>
            </a:pPr>
            <a:r>
              <a:rPr lang="sk-SK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Ovocné sady ostatné - 330 €/ha</a:t>
            </a:r>
          </a:p>
          <a:p>
            <a:pPr algn="just">
              <a:spcAft>
                <a:spcPts val="0"/>
              </a:spcAft>
            </a:pPr>
            <a:r>
              <a:rPr lang="sk-SK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Vinohrady - 671 €/ha (rodiace), 420 €/ha (mladé)</a:t>
            </a:r>
          </a:p>
          <a:p>
            <a:pPr algn="just">
              <a:spcAft>
                <a:spcPts val="0"/>
              </a:spcAft>
            </a:pPr>
            <a:r>
              <a:rPr lang="sk-SK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TTP - 96 €/ha</a:t>
            </a:r>
          </a:p>
          <a:p>
            <a:pPr algn="just">
              <a:spcAft>
                <a:spcPts val="0"/>
              </a:spcAft>
            </a:pPr>
            <a:endParaRPr lang="sk-SK" b="1" dirty="0" smtClean="0">
              <a:solidFill>
                <a:srgbClr val="000000"/>
              </a:solidFill>
              <a:latin typeface="Arial"/>
              <a:ea typeface="Times New Roman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sk-SK" b="1" dirty="0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Kombinačné </a:t>
            </a:r>
            <a:r>
              <a:rPr lang="sk-SK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platby: </a:t>
            </a:r>
            <a:r>
              <a:rPr lang="sk-SK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EP (TTP) + biotopy TTP: 155,9 €/ha resp. 246,7 €/ha</a:t>
            </a:r>
          </a:p>
          <a:p>
            <a:pPr algn="just">
              <a:spcAft>
                <a:spcPts val="0"/>
              </a:spcAft>
            </a:pPr>
            <a:r>
              <a:rPr lang="sk-SK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EP (TTP) + syseľ: 138,57 €/ha,  EP (OP) + drop (OP): 152,9 €/ha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  <a:defRPr/>
            </a:pPr>
            <a:endParaRPr lang="sk-SK" sz="600" dirty="0">
              <a:solidFill>
                <a:srgbClr val="000000"/>
              </a:solidFill>
              <a:latin typeface="Arial"/>
              <a:ea typeface="Calibri"/>
              <a:cs typeface="Times New Roman"/>
            </a:endParaRPr>
          </a:p>
          <a:p>
            <a:pPr>
              <a:defRPr/>
            </a:pPr>
            <a:endParaRPr lang="sk-SK" altLang="sk-SK" sz="600" b="1" dirty="0">
              <a:solidFill>
                <a:srgbClr val="000000"/>
              </a:solidFill>
              <a:latin typeface="Arial"/>
            </a:endParaRPr>
          </a:p>
          <a:p>
            <a:pPr>
              <a:defRPr/>
            </a:pPr>
            <a:r>
              <a:rPr lang="sk-SK" altLang="sk-SK" b="1" dirty="0">
                <a:solidFill>
                  <a:srgbClr val="000000"/>
                </a:solidFill>
                <a:latin typeface="Arial"/>
              </a:rPr>
              <a:t>Cieľ</a:t>
            </a:r>
            <a:r>
              <a:rPr lang="sk-SK" altLang="sk-SK" dirty="0">
                <a:solidFill>
                  <a:srgbClr val="000000"/>
                </a:solidFill>
                <a:latin typeface="Arial"/>
              </a:rPr>
              <a:t>: podporiť </a:t>
            </a:r>
            <a:r>
              <a:rPr lang="sk-SK" altLang="sk-SK" dirty="0" smtClean="0">
                <a:solidFill>
                  <a:srgbClr val="000000"/>
                </a:solidFill>
                <a:latin typeface="Arial"/>
              </a:rPr>
              <a:t>135 </a:t>
            </a:r>
            <a:r>
              <a:rPr lang="sk-SK" altLang="sk-SK" dirty="0">
                <a:solidFill>
                  <a:srgbClr val="000000"/>
                </a:solidFill>
                <a:latin typeface="Arial"/>
              </a:rPr>
              <a:t>000 ha výmery podnikov </a:t>
            </a:r>
            <a:r>
              <a:rPr lang="sk-SK" altLang="sk-SK" dirty="0" smtClean="0">
                <a:solidFill>
                  <a:srgbClr val="000000"/>
                </a:solidFill>
                <a:latin typeface="Arial"/>
              </a:rPr>
              <a:t>realizujúcich certifikované EP</a:t>
            </a:r>
          </a:p>
          <a:p>
            <a:pPr>
              <a:defRPr/>
            </a:pPr>
            <a:endParaRPr lang="sk-SK" altLang="sk-SK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defRPr/>
            </a:pPr>
            <a:r>
              <a:rPr lang="sk-SK" b="1" u="sng" dirty="0">
                <a:solidFill>
                  <a:srgbClr val="000000"/>
                </a:solidFill>
                <a:latin typeface="Arial"/>
                <a:ea typeface="Calibri"/>
                <a:cs typeface="Calibri"/>
              </a:rPr>
              <a:t>Princípy nastavenia výberových kritérií:</a:t>
            </a:r>
            <a:endParaRPr lang="sk-SK" b="1" dirty="0">
              <a:solidFill>
                <a:srgbClr val="000000"/>
              </a:solidFill>
              <a:latin typeface="Arial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sk-SK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Platia rovnaké výberové kritériá pre obe podopatrenia</a:t>
            </a:r>
          </a:p>
          <a:p>
            <a:pPr>
              <a:defRPr/>
            </a:pPr>
            <a:endParaRPr lang="sk-SK" altLang="sk-SK" dirty="0">
              <a:solidFill>
                <a:srgbClr val="000000"/>
              </a:solidFill>
              <a:latin typeface="Arial"/>
            </a:endParaRPr>
          </a:p>
          <a:p>
            <a:pPr>
              <a:defRPr/>
            </a:pPr>
            <a:endParaRPr lang="sk-SK" sz="800" dirty="0">
              <a:solidFill>
                <a:srgbClr val="000000"/>
              </a:solidFill>
              <a:latin typeface="Arial"/>
              <a:ea typeface="Calibri"/>
              <a:cs typeface="Times New Roman"/>
            </a:endParaRPr>
          </a:p>
        </p:txBody>
      </p:sp>
      <p:pic>
        <p:nvPicPr>
          <p:cNvPr id="233473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164514" y="178593"/>
            <a:ext cx="722311" cy="722311"/>
          </a:xfrm>
          <a:prstGeom prst="rect">
            <a:avLst/>
          </a:prstGeom>
          <a:pattFill prst="pct50">
            <a:fgClr>
              <a:srgbClr val="800000"/>
            </a:fgClr>
            <a:bgClr>
              <a:schemeClr val="bg1"/>
            </a:bgClr>
          </a:pattFill>
          <a:ln>
            <a:noFill/>
          </a:ln>
          <a:effectLst/>
        </p:spPr>
      </p:pic>
      <p:pic>
        <p:nvPicPr>
          <p:cNvPr id="45158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11750" y="261937"/>
            <a:ext cx="1028935" cy="555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74116512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307975" y="306388"/>
            <a:ext cx="8836025" cy="677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sk-SK" sz="2400" b="1" kern="0" dirty="0">
                <a:ln>
                  <a:solidFill>
                    <a:srgbClr val="000000"/>
                  </a:solidFill>
                </a:ln>
                <a:solidFill>
                  <a:srgbClr val="008080"/>
                </a:solidFill>
                <a:effectLst>
                  <a:outerShdw blurRad="50800" dist="50800" dir="5400000" algn="ctr" rotWithShape="0">
                    <a:srgbClr val="FFFFFF"/>
                  </a:outerShdw>
                </a:effectLst>
                <a:latin typeface="Arial"/>
              </a:rPr>
              <a:t>11 Ekologické poľnohospodárstvo</a:t>
            </a:r>
          </a:p>
          <a:p>
            <a:pPr>
              <a:defRPr/>
            </a:pPr>
            <a:r>
              <a:rPr lang="sk-SK" altLang="sk-SK" sz="1400" dirty="0">
                <a:solidFill>
                  <a:srgbClr val="000000"/>
                </a:solidFill>
                <a:effectLst>
                  <a:outerShdw blurRad="50800" dist="50800" dir="5400000" algn="ctr" rotWithShape="0">
                    <a:srgbClr val="FFFFFF"/>
                  </a:outerShdw>
                </a:effectLst>
              </a:rPr>
              <a:t>                                       (čl. 29 nariadenia RD)</a:t>
            </a: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307973" y="1068967"/>
            <a:ext cx="8578851" cy="5878532"/>
          </a:xfrm>
          <a:prstGeom prst="rect">
            <a:avLst/>
          </a:prstGeom>
          <a:solidFill>
            <a:schemeClr val="bg1"/>
          </a:solidFill>
          <a:ln>
            <a:solidFill>
              <a:srgbClr val="009999"/>
            </a:solidFill>
          </a:ln>
          <a:effectLst/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sk-SK" sz="1600" dirty="0">
                <a:solidFill>
                  <a:srgbClr val="000000"/>
                </a:solidFill>
                <a:latin typeface="Arial"/>
              </a:rPr>
              <a:t>bodové pásmo: </a:t>
            </a:r>
            <a:r>
              <a:rPr lang="sk-SK" sz="1600" dirty="0">
                <a:solidFill>
                  <a:srgbClr val="000000"/>
                </a:solidFill>
                <a:latin typeface="Arial"/>
                <a:ea typeface="Times New Roman"/>
              </a:rPr>
              <a:t>žiadosti na </a:t>
            </a:r>
            <a:r>
              <a:rPr lang="sk-SK" sz="1600" b="1" dirty="0">
                <a:solidFill>
                  <a:srgbClr val="000000"/>
                </a:solidFill>
                <a:latin typeface="Arial"/>
                <a:ea typeface="Times New Roman"/>
              </a:rPr>
              <a:t>celú plochu</a:t>
            </a:r>
            <a:r>
              <a:rPr lang="sk-SK" sz="1600" dirty="0">
                <a:solidFill>
                  <a:srgbClr val="000000"/>
                </a:solidFill>
                <a:latin typeface="Arial"/>
                <a:ea typeface="Times New Roman"/>
              </a:rPr>
              <a:t> podniku registrovanú v EP v zostupnom poradí podľa počtu DJ chovaných ekologickým systémom (stav </a:t>
            </a:r>
            <a:r>
              <a:rPr lang="sk-SK" sz="1600" dirty="0" smtClean="0">
                <a:solidFill>
                  <a:srgbClr val="000000"/>
                </a:solidFill>
                <a:latin typeface="Arial"/>
                <a:ea typeface="Times New Roman"/>
              </a:rPr>
              <a:t>k</a:t>
            </a:r>
            <a:r>
              <a:rPr lang="sk-SK" sz="1600" dirty="0">
                <a:solidFill>
                  <a:srgbClr val="000000"/>
                </a:solidFill>
                <a:latin typeface="Arial"/>
                <a:ea typeface="Times New Roman"/>
              </a:rPr>
              <a:t> </a:t>
            </a:r>
            <a:r>
              <a:rPr lang="sk-SK" sz="1600" dirty="0" smtClean="0">
                <a:solidFill>
                  <a:srgbClr val="000000"/>
                </a:solidFill>
                <a:latin typeface="Arial"/>
                <a:ea typeface="Times New Roman"/>
              </a:rPr>
              <a:t>1.5. </a:t>
            </a:r>
            <a:r>
              <a:rPr lang="sk-SK" sz="1600" dirty="0">
                <a:solidFill>
                  <a:srgbClr val="000000"/>
                </a:solidFill>
                <a:latin typeface="Arial"/>
                <a:ea typeface="Times New Roman"/>
              </a:rPr>
              <a:t>roku podania žiadosti).</a:t>
            </a:r>
          </a:p>
          <a:p>
            <a:pPr marL="342900" indent="-342900" algn="just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sk-SK" sz="1600" dirty="0">
                <a:solidFill>
                  <a:srgbClr val="000000"/>
                </a:solidFill>
                <a:latin typeface="Arial"/>
              </a:rPr>
              <a:t>bodové pásmo:</a:t>
            </a:r>
            <a:r>
              <a:rPr lang="sk-SK" sz="1600" dirty="0">
                <a:solidFill>
                  <a:srgbClr val="000000"/>
                </a:solidFill>
                <a:latin typeface="Arial"/>
                <a:ea typeface="Times New Roman"/>
              </a:rPr>
              <a:t> žiadosti na </a:t>
            </a:r>
            <a:r>
              <a:rPr lang="sk-SK" sz="1600" b="1" dirty="0">
                <a:solidFill>
                  <a:srgbClr val="000000"/>
                </a:solidFill>
                <a:latin typeface="Arial"/>
                <a:ea typeface="Times New Roman"/>
              </a:rPr>
              <a:t>celú plochu</a:t>
            </a:r>
            <a:r>
              <a:rPr lang="sk-SK" sz="1600" dirty="0">
                <a:solidFill>
                  <a:srgbClr val="000000"/>
                </a:solidFill>
                <a:latin typeface="Arial"/>
                <a:ea typeface="Times New Roman"/>
              </a:rPr>
              <a:t> podniku registrovanú v EP, na ktorej  úplne alebo jej časti (min.25% plochy) realizujú  špecializovanú rastlinnú výrobu (intenzívne ovocné sady, vinohrady, zelenina, zemiaky, liečivé, aromatické a koreninové rastliny) v zostupnom poradí podľa výmery špecializovanej rastlinnej výroby.</a:t>
            </a:r>
          </a:p>
          <a:p>
            <a:pPr marL="342900" indent="-342900" algn="just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sk-SK" sz="1600" dirty="0">
                <a:solidFill>
                  <a:srgbClr val="000000"/>
                </a:solidFill>
                <a:latin typeface="Arial"/>
              </a:rPr>
              <a:t>bodové pásmo:</a:t>
            </a:r>
            <a:r>
              <a:rPr lang="sk-SK" sz="1600" dirty="0">
                <a:solidFill>
                  <a:srgbClr val="000000"/>
                </a:solidFill>
                <a:latin typeface="Arial"/>
                <a:ea typeface="Times New Roman"/>
              </a:rPr>
              <a:t> žiadosti na </a:t>
            </a:r>
            <a:r>
              <a:rPr lang="sk-SK" sz="1600" b="1" dirty="0">
                <a:solidFill>
                  <a:srgbClr val="000000"/>
                </a:solidFill>
                <a:latin typeface="Arial"/>
                <a:ea typeface="Times New Roman"/>
              </a:rPr>
              <a:t>celú plochu</a:t>
            </a:r>
            <a:r>
              <a:rPr lang="sk-SK" sz="1600" dirty="0">
                <a:solidFill>
                  <a:srgbClr val="000000"/>
                </a:solidFill>
                <a:latin typeface="Arial"/>
                <a:ea typeface="Times New Roman"/>
              </a:rPr>
              <a:t> podniku registrovanú v EP, na ktorej realizujú EP neuvedené v bode 1 a 2  v zostupnom poradí podľa výmery.</a:t>
            </a:r>
          </a:p>
          <a:p>
            <a:pPr marL="342900" indent="-342900" algn="just">
              <a:spcAft>
                <a:spcPts val="0"/>
              </a:spcAft>
              <a:buFont typeface="+mj-lt"/>
              <a:buAutoNum type="arabicPeriod" startAt="4"/>
              <a:tabLst>
                <a:tab pos="457200" algn="l"/>
              </a:tabLst>
            </a:pPr>
            <a:r>
              <a:rPr lang="sk-SK" sz="1600" dirty="0">
                <a:solidFill>
                  <a:srgbClr val="000000"/>
                </a:solidFill>
                <a:latin typeface="Arial"/>
              </a:rPr>
              <a:t>bodové pásmo: </a:t>
            </a:r>
            <a:r>
              <a:rPr lang="sk-SK" sz="1600" dirty="0">
                <a:solidFill>
                  <a:srgbClr val="000000"/>
                </a:solidFill>
                <a:latin typeface="Arial"/>
                <a:ea typeface="Times New Roman"/>
              </a:rPr>
              <a:t>žiadosti na </a:t>
            </a:r>
            <a:r>
              <a:rPr lang="sk-SK" sz="1600" b="1" dirty="0">
                <a:solidFill>
                  <a:srgbClr val="000000"/>
                </a:solidFill>
                <a:latin typeface="Arial"/>
                <a:ea typeface="Times New Roman"/>
              </a:rPr>
              <a:t>časť plochu</a:t>
            </a:r>
            <a:r>
              <a:rPr lang="sk-SK" sz="1600" dirty="0">
                <a:solidFill>
                  <a:srgbClr val="000000"/>
                </a:solidFill>
                <a:latin typeface="Arial"/>
                <a:ea typeface="Times New Roman"/>
              </a:rPr>
              <a:t> podniku registrovanú v EP (min. však 51%)           v zostupnom poradí podľa počtu DJ chovaných ekologickým systémom (stav zvierat k </a:t>
            </a:r>
            <a:r>
              <a:rPr lang="sk-SK" sz="1600" dirty="0" smtClean="0">
                <a:solidFill>
                  <a:srgbClr val="000000"/>
                </a:solidFill>
                <a:latin typeface="Arial"/>
                <a:ea typeface="Times New Roman"/>
              </a:rPr>
              <a:t>1.5. </a:t>
            </a:r>
            <a:r>
              <a:rPr lang="sk-SK" sz="1600" dirty="0">
                <a:solidFill>
                  <a:srgbClr val="000000"/>
                </a:solidFill>
                <a:latin typeface="Arial"/>
                <a:ea typeface="Times New Roman"/>
              </a:rPr>
              <a:t>roku podania žiadosti).</a:t>
            </a:r>
          </a:p>
          <a:p>
            <a:pPr marL="342900" indent="-342900" algn="just">
              <a:spcAft>
                <a:spcPts val="0"/>
              </a:spcAft>
              <a:buFont typeface="+mj-lt"/>
              <a:buAutoNum type="arabicPeriod" startAt="4"/>
              <a:tabLst>
                <a:tab pos="457200" algn="l"/>
              </a:tabLst>
            </a:pPr>
            <a:r>
              <a:rPr lang="sk-SK" sz="1600" dirty="0">
                <a:solidFill>
                  <a:srgbClr val="000000"/>
                </a:solidFill>
                <a:latin typeface="Arial"/>
                <a:ea typeface="Times New Roman"/>
              </a:rPr>
              <a:t>bodové pásmo: žiadosti na </a:t>
            </a:r>
            <a:r>
              <a:rPr lang="sk-SK" sz="1600" b="1" dirty="0">
                <a:solidFill>
                  <a:srgbClr val="000000"/>
                </a:solidFill>
                <a:latin typeface="Arial"/>
                <a:ea typeface="Times New Roman"/>
              </a:rPr>
              <a:t>časť plochu</a:t>
            </a:r>
            <a:r>
              <a:rPr lang="sk-SK" sz="1600" dirty="0">
                <a:solidFill>
                  <a:srgbClr val="000000"/>
                </a:solidFill>
                <a:latin typeface="Arial"/>
                <a:ea typeface="Times New Roman"/>
              </a:rPr>
              <a:t> podniku registrovanú v EP (min. však 51%), na ktorej  úplne alebo jej časti (min.15% plochy) realizujú  špecializovanú rastlinnú výrobu (intenzívne ovocné sady, vinohrady, zelenina, zemiaky, liečivé, aromatické a koreninové rastliny) v zostupnom poradí podľa výmery špecializovanej rastlinnej výroby.</a:t>
            </a:r>
          </a:p>
          <a:p>
            <a:pPr marL="342900" indent="-342900" algn="just">
              <a:spcAft>
                <a:spcPts val="0"/>
              </a:spcAft>
              <a:buFont typeface="+mj-lt"/>
              <a:buAutoNum type="arabicPeriod" startAt="4"/>
              <a:tabLst>
                <a:tab pos="457200" algn="l"/>
              </a:tabLst>
            </a:pPr>
            <a:r>
              <a:rPr lang="sk-SK" sz="1600" dirty="0">
                <a:solidFill>
                  <a:srgbClr val="000000"/>
                </a:solidFill>
                <a:latin typeface="Arial"/>
                <a:ea typeface="Times New Roman"/>
              </a:rPr>
              <a:t>bodové pásmo: žiadosti na </a:t>
            </a:r>
            <a:r>
              <a:rPr lang="sk-SK" sz="1600" b="1" dirty="0">
                <a:solidFill>
                  <a:srgbClr val="000000"/>
                </a:solidFill>
                <a:latin typeface="Arial"/>
                <a:ea typeface="Times New Roman"/>
              </a:rPr>
              <a:t>časť plochu</a:t>
            </a:r>
            <a:r>
              <a:rPr lang="sk-SK" sz="1600" dirty="0">
                <a:solidFill>
                  <a:srgbClr val="000000"/>
                </a:solidFill>
                <a:latin typeface="Arial"/>
                <a:ea typeface="Times New Roman"/>
              </a:rPr>
              <a:t> podniku registrovanú v EP (min. však 51%), na ktorej realizujú EP neuvedené v bode 1 a 2  v zostupnom poradí podľa výmery.</a:t>
            </a:r>
          </a:p>
          <a:p>
            <a:pPr marL="457200" algn="just">
              <a:spcAft>
                <a:spcPts val="0"/>
              </a:spcAft>
            </a:pPr>
            <a:r>
              <a:rPr lang="sk-SK" sz="800" dirty="0">
                <a:solidFill>
                  <a:srgbClr val="000000"/>
                </a:solidFill>
                <a:latin typeface="Arial"/>
                <a:ea typeface="Times New Roman"/>
              </a:rPr>
              <a:t> </a:t>
            </a:r>
          </a:p>
          <a:p>
            <a:pPr algn="just">
              <a:spcAft>
                <a:spcPts val="0"/>
              </a:spcAft>
            </a:pPr>
            <a:r>
              <a:rPr lang="sk-SK" sz="1600" dirty="0" smtClean="0">
                <a:solidFill>
                  <a:srgbClr val="000000"/>
                </a:solidFill>
                <a:latin typeface="Arial"/>
                <a:ea typeface="Times New Roman"/>
              </a:rPr>
              <a:t>V prípade rovnosti kriteriálnych hodnôt (DJ, ha) vo všetkých bodových pásmach sú uprednostnení žiadatelia, ktorých plochy EP sa nachádzajú v územiach HNV (biotopy TTP, HŠPK, Natura 2000).</a:t>
            </a:r>
          </a:p>
          <a:p>
            <a:pPr algn="just">
              <a:spcAft>
                <a:spcPts val="0"/>
              </a:spcAft>
            </a:pPr>
            <a:endParaRPr lang="sk-SK" sz="800" dirty="0" smtClean="0">
              <a:solidFill>
                <a:srgbClr val="000000"/>
              </a:solidFill>
              <a:latin typeface="Arial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sk-SK" sz="1600" dirty="0" smtClean="0">
                <a:solidFill>
                  <a:srgbClr val="000000"/>
                </a:solidFill>
                <a:latin typeface="Arial"/>
                <a:ea typeface="Times New Roman"/>
              </a:rPr>
              <a:t>Pri </a:t>
            </a:r>
            <a:r>
              <a:rPr lang="sk-SK" sz="1600" dirty="0">
                <a:solidFill>
                  <a:srgbClr val="000000"/>
                </a:solidFill>
                <a:latin typeface="Arial"/>
                <a:ea typeface="Times New Roman"/>
              </a:rPr>
              <a:t>splnení podmienok na zaradenie do bodových pásem 1 a 2 resp. 3 a 4 sa žiadosť zaradí do pásma s vyššou prioritou</a:t>
            </a:r>
            <a:r>
              <a:rPr lang="sk-SK" sz="1600" dirty="0" smtClean="0">
                <a:solidFill>
                  <a:srgbClr val="000000"/>
                </a:solidFill>
                <a:latin typeface="Arial"/>
                <a:ea typeface="Times New Roman"/>
              </a:rPr>
              <a:t>.</a:t>
            </a:r>
            <a:endParaRPr lang="sk-SK" sz="800" dirty="0">
              <a:solidFill>
                <a:srgbClr val="000000"/>
              </a:solidFill>
              <a:latin typeface="Arial"/>
              <a:ea typeface="Calibri"/>
              <a:cs typeface="Times New Roman"/>
            </a:endParaRPr>
          </a:p>
        </p:txBody>
      </p:sp>
      <p:pic>
        <p:nvPicPr>
          <p:cNvPr id="233473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164514" y="178593"/>
            <a:ext cx="722311" cy="722311"/>
          </a:xfrm>
          <a:prstGeom prst="rect">
            <a:avLst/>
          </a:prstGeom>
          <a:pattFill prst="pct50">
            <a:fgClr>
              <a:srgbClr val="800000"/>
            </a:fgClr>
            <a:bgClr>
              <a:schemeClr val="bg1"/>
            </a:bgClr>
          </a:pattFill>
          <a:ln>
            <a:noFill/>
          </a:ln>
          <a:effectLst/>
        </p:spPr>
      </p:pic>
      <p:pic>
        <p:nvPicPr>
          <p:cNvPr id="45158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11750" y="261937"/>
            <a:ext cx="1028935" cy="555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67260195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07975" y="306388"/>
            <a:ext cx="8836025" cy="677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sk-SK" sz="2400" b="1" kern="0" dirty="0">
                <a:ln>
                  <a:solidFill>
                    <a:srgbClr val="000000"/>
                  </a:solidFill>
                </a:ln>
                <a:solidFill>
                  <a:srgbClr val="008080"/>
                </a:solidFill>
                <a:effectLst>
                  <a:outerShdw blurRad="50800" dist="50800" dir="5400000" algn="ctr" rotWithShape="0">
                    <a:srgbClr val="FFFFFF"/>
                  </a:outerShdw>
                </a:effectLst>
                <a:latin typeface="Arial"/>
              </a:rPr>
              <a:t>11 Ekologické </a:t>
            </a:r>
            <a:r>
              <a:rPr lang="sk-SK" sz="2400" b="1" kern="0" dirty="0" smtClean="0">
                <a:ln>
                  <a:solidFill>
                    <a:srgbClr val="000000"/>
                  </a:solidFill>
                </a:ln>
                <a:solidFill>
                  <a:srgbClr val="008080"/>
                </a:solidFill>
                <a:effectLst>
                  <a:outerShdw blurRad="50800" dist="50800" dir="5400000" algn="ctr" rotWithShape="0">
                    <a:srgbClr val="FFFFFF"/>
                  </a:outerShdw>
                </a:effectLst>
                <a:latin typeface="Arial"/>
              </a:rPr>
              <a:t>poľnohospodárstvo –  stav 2015</a:t>
            </a:r>
            <a:endParaRPr lang="sk-SK" sz="2400" b="1" kern="0" dirty="0">
              <a:ln>
                <a:solidFill>
                  <a:srgbClr val="000000"/>
                </a:solidFill>
              </a:ln>
              <a:solidFill>
                <a:srgbClr val="008080"/>
              </a:solidFill>
              <a:effectLst>
                <a:outerShdw blurRad="50800" dist="50800" dir="5400000" algn="ctr" rotWithShape="0">
                  <a:srgbClr val="FFFFFF"/>
                </a:outerShdw>
              </a:effectLst>
              <a:latin typeface="Arial"/>
            </a:endParaRPr>
          </a:p>
          <a:p>
            <a:pPr>
              <a:defRPr/>
            </a:pPr>
            <a:r>
              <a:rPr lang="sk-SK" altLang="sk-SK" sz="1400" dirty="0">
                <a:solidFill>
                  <a:srgbClr val="000000"/>
                </a:solidFill>
                <a:effectLst>
                  <a:outerShdw blurRad="50800" dist="50800" dir="5400000" algn="ctr" rotWithShape="0">
                    <a:srgbClr val="FFFFFF"/>
                  </a:outerShdw>
                </a:effectLst>
              </a:rPr>
              <a:t>                                       (čl. 29 nariadenia RD)</a:t>
            </a:r>
          </a:p>
        </p:txBody>
      </p:sp>
      <p:sp>
        <p:nvSpPr>
          <p:cNvPr id="5" name="Obdĺžnik 4"/>
          <p:cNvSpPr/>
          <p:nvPr/>
        </p:nvSpPr>
        <p:spPr>
          <a:xfrm>
            <a:off x="307974" y="984250"/>
            <a:ext cx="844413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b="1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Podopatrenie:</a:t>
            </a:r>
            <a:r>
              <a:rPr lang="sk-SK" sz="2000" b="1" dirty="0">
                <a:ln>
                  <a:solidFill>
                    <a:srgbClr val="000000"/>
                  </a:solidFill>
                </a:ln>
                <a:solidFill>
                  <a:srgbClr val="009999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sk-SK" sz="2000" b="1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Platby na </a:t>
            </a:r>
            <a:r>
              <a:rPr lang="sk-SK" sz="2000" b="1" dirty="0">
                <a:solidFill>
                  <a:srgbClr val="000000"/>
                </a:solidFill>
                <a:latin typeface="Arial"/>
                <a:ea typeface="Calibri"/>
                <a:cs typeface="Calibri"/>
              </a:rPr>
              <a:t>udržanie</a:t>
            </a:r>
            <a:r>
              <a:rPr lang="sk-SK" sz="2000" b="1" dirty="0" smtClean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  </a:t>
            </a:r>
            <a:r>
              <a:rPr lang="sk-SK" sz="2000" b="1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ekologické poľnohospodárstvo</a:t>
            </a:r>
            <a:endParaRPr lang="sk-SK" sz="2000" b="1" dirty="0">
              <a:ln>
                <a:solidFill>
                  <a:srgbClr val="000000"/>
                </a:solidFill>
              </a:ln>
              <a:solidFill>
                <a:srgbClr val="009999"/>
              </a:solidFill>
              <a:latin typeface="Arial"/>
              <a:ea typeface="Calibri"/>
              <a:cs typeface="Times New Roman"/>
            </a:endParaRPr>
          </a:p>
        </p:txBody>
      </p:sp>
      <p:graphicFrame>
        <p:nvGraphicFramePr>
          <p:cNvPr id="7" name="Tabuľ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5910232"/>
              </p:ext>
            </p:extLst>
          </p:nvPr>
        </p:nvGraphicFramePr>
        <p:xfrm>
          <a:off x="307977" y="1654630"/>
          <a:ext cx="8632823" cy="3439884"/>
        </p:xfrm>
        <a:graphic>
          <a:graphicData uri="http://schemas.openxmlformats.org/drawingml/2006/table">
            <a:tbl>
              <a:tblPr/>
              <a:tblGrid>
                <a:gridCol w="4365623"/>
                <a:gridCol w="1553029"/>
                <a:gridCol w="1721159"/>
                <a:gridCol w="993012"/>
              </a:tblGrid>
              <a:tr h="551541"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b="1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EP udržanie (po konverzii)</a:t>
                      </a:r>
                      <a:endParaRPr lang="sk-SK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283" marR="47283" marT="23416" marB="2341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Cieľ </a:t>
                      </a:r>
                      <a:r>
                        <a:rPr lang="sk-SK" sz="1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(ha)</a:t>
                      </a:r>
                      <a:endParaRPr lang="sk-SK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283" marR="47283" marT="23416" marB="2341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Stav 2015 </a:t>
                      </a:r>
                      <a:r>
                        <a:rPr lang="sk-SK" sz="1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(ha)</a:t>
                      </a:r>
                      <a:endParaRPr lang="sk-SK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283" marR="47283" marT="23416" marB="2341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%</a:t>
                      </a:r>
                      <a:endParaRPr lang="sk-SK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5685"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Orná </a:t>
                      </a:r>
                      <a:r>
                        <a:rPr lang="sk-SK" sz="18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pôda</a:t>
                      </a:r>
                      <a:endParaRPr lang="sk-SK" sz="18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283" marR="47283" marT="23416" marB="2341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11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44 000</a:t>
                      </a:r>
                      <a:endParaRPr lang="sk-SK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283" marR="47283" marT="23416" marB="23416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7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40 587,30</a:t>
                      </a:r>
                      <a:endParaRPr lang="sk-SK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283" marR="47283" marT="23416" marB="23416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7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92</a:t>
                      </a:r>
                      <a:endParaRPr lang="sk-SK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5685"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Zelenina + </a:t>
                      </a:r>
                      <a:r>
                        <a:rPr lang="sk-SK" sz="18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rastliny</a:t>
                      </a:r>
                      <a:endParaRPr lang="sk-SK" sz="18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283" marR="47283" marT="23416" marB="2341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7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430</a:t>
                      </a:r>
                      <a:endParaRPr lang="sk-SK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283" marR="47283" marT="23416" marB="23416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7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427,06</a:t>
                      </a:r>
                      <a:endParaRPr lang="sk-SK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283" marR="47283" marT="23416" marB="23416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7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93</a:t>
                      </a:r>
                      <a:endParaRPr lang="sk-SK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5685"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Zemiaky</a:t>
                      </a:r>
                      <a:endParaRPr lang="sk-SK" sz="18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283" marR="47283" marT="23416" marB="2341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7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30</a:t>
                      </a:r>
                      <a:endParaRPr lang="sk-SK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283" marR="47283" marT="23416" marB="23416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7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20,87</a:t>
                      </a:r>
                      <a:endParaRPr lang="sk-SK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283" marR="47283" marT="23416" marB="23416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7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69</a:t>
                      </a:r>
                      <a:endParaRPr lang="sk-SK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5685"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Ovocné sady </a:t>
                      </a:r>
                      <a:r>
                        <a:rPr lang="sk-SK" sz="18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intenzívne</a:t>
                      </a:r>
                      <a:endParaRPr lang="sk-SK" sz="18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283" marR="47283" marT="23416" marB="2341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11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500</a:t>
                      </a:r>
                      <a:endParaRPr lang="sk-SK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283" marR="47283" marT="23416" marB="23416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7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557,59</a:t>
                      </a:r>
                      <a:endParaRPr lang="sk-SK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283" marR="47283" marT="23416" marB="23416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7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111</a:t>
                      </a:r>
                      <a:endParaRPr lang="sk-SK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5685"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Ovocné sady </a:t>
                      </a:r>
                      <a:r>
                        <a:rPr lang="sk-SK" sz="18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ostatné</a:t>
                      </a:r>
                      <a:endParaRPr lang="sk-SK" sz="18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283" marR="47283" marT="23416" marB="2341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11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520</a:t>
                      </a:r>
                      <a:endParaRPr lang="sk-SK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283" marR="47283" marT="23416" marB="23416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7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78,82</a:t>
                      </a:r>
                      <a:endParaRPr lang="sk-SK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283" marR="47283" marT="23416" marB="23416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7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15</a:t>
                      </a:r>
                      <a:endParaRPr lang="sk-SK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5685"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Vinohrady</a:t>
                      </a:r>
                      <a:endParaRPr lang="sk-SK" sz="18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283" marR="47283" marT="23416" marB="2341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11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80</a:t>
                      </a:r>
                      <a:endParaRPr lang="sk-SK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283" marR="47283" marT="23416" marB="23416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7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73,13</a:t>
                      </a:r>
                      <a:endParaRPr lang="sk-SK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283" marR="47283" marT="23416" marB="23416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7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91</a:t>
                      </a:r>
                      <a:endParaRPr lang="sk-SK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5685"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Trvalé trávne </a:t>
                      </a:r>
                      <a:r>
                        <a:rPr lang="sk-SK" sz="18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porasty</a:t>
                      </a:r>
                      <a:endParaRPr lang="sk-SK" sz="18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283" marR="47283" marT="23416" marB="2341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11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89 440</a:t>
                      </a:r>
                      <a:endParaRPr lang="sk-SK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283" marR="47283" marT="23416" marB="23416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7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95 817,01</a:t>
                      </a:r>
                      <a:endParaRPr lang="sk-SK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283" marR="47283" marT="23416" marB="23416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7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107</a:t>
                      </a:r>
                      <a:endParaRPr lang="sk-SK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39822"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 Spolu </a:t>
                      </a:r>
                      <a:endParaRPr lang="sk-SK" sz="1800" b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283" marR="47283" marT="23416" marB="2341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7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135 000</a:t>
                      </a:r>
                      <a:endParaRPr lang="sk-SK" sz="18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283" marR="47283" marT="23416" marB="2341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137 561,78</a:t>
                      </a:r>
                      <a:endParaRPr lang="sk-SK" sz="18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283" marR="47283" marT="23416" marB="2341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102</a:t>
                      </a:r>
                      <a:endParaRPr lang="sk-SK" sz="18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870846057"/>
      </p:ext>
    </p:extLst>
  </p:cSld>
  <p:clrMapOvr>
    <a:masterClrMapping/>
  </p:clrMapOvr>
  <p:transition spd="slow">
    <p:pull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07975" y="306388"/>
            <a:ext cx="8836025" cy="677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sk-SK" sz="2400" b="1" kern="0" dirty="0">
                <a:ln>
                  <a:solidFill>
                    <a:srgbClr val="000000"/>
                  </a:solidFill>
                </a:ln>
                <a:solidFill>
                  <a:srgbClr val="008080"/>
                </a:solidFill>
                <a:effectLst>
                  <a:outerShdw blurRad="50800" dist="50800" dir="5400000" algn="ctr" rotWithShape="0">
                    <a:srgbClr val="FFFFFF"/>
                  </a:outerShdw>
                </a:effectLst>
                <a:latin typeface="Arial"/>
              </a:rPr>
              <a:t>11 Ekologické </a:t>
            </a:r>
            <a:r>
              <a:rPr lang="sk-SK" sz="2400" b="1" kern="0" dirty="0" smtClean="0">
                <a:ln>
                  <a:solidFill>
                    <a:srgbClr val="000000"/>
                  </a:solidFill>
                </a:ln>
                <a:solidFill>
                  <a:srgbClr val="008080"/>
                </a:solidFill>
                <a:effectLst>
                  <a:outerShdw blurRad="50800" dist="50800" dir="5400000" algn="ctr" rotWithShape="0">
                    <a:srgbClr val="FFFFFF"/>
                  </a:outerShdw>
                </a:effectLst>
                <a:latin typeface="Arial"/>
              </a:rPr>
              <a:t>poľnohospodárstvo –  stav 2015</a:t>
            </a:r>
            <a:endParaRPr lang="sk-SK" sz="2400" b="1" kern="0" dirty="0">
              <a:ln>
                <a:solidFill>
                  <a:srgbClr val="000000"/>
                </a:solidFill>
              </a:ln>
              <a:solidFill>
                <a:srgbClr val="008080"/>
              </a:solidFill>
              <a:effectLst>
                <a:outerShdw blurRad="50800" dist="50800" dir="5400000" algn="ctr" rotWithShape="0">
                  <a:srgbClr val="FFFFFF"/>
                </a:outerShdw>
              </a:effectLst>
              <a:latin typeface="Arial"/>
            </a:endParaRPr>
          </a:p>
          <a:p>
            <a:pPr>
              <a:defRPr/>
            </a:pPr>
            <a:r>
              <a:rPr lang="sk-SK" altLang="sk-SK" sz="1400" dirty="0">
                <a:solidFill>
                  <a:srgbClr val="000000"/>
                </a:solidFill>
                <a:effectLst>
                  <a:outerShdw blurRad="50800" dist="50800" dir="5400000" algn="ctr" rotWithShape="0">
                    <a:srgbClr val="FFFFFF"/>
                  </a:outerShdw>
                </a:effectLst>
              </a:rPr>
              <a:t>                                       (čl. 29 nariadenia RD)</a:t>
            </a:r>
          </a:p>
        </p:txBody>
      </p:sp>
      <p:graphicFrame>
        <p:nvGraphicFramePr>
          <p:cNvPr id="7" name="Tabuľ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48154044"/>
              </p:ext>
            </p:extLst>
          </p:nvPr>
        </p:nvGraphicFramePr>
        <p:xfrm>
          <a:off x="307977" y="1654630"/>
          <a:ext cx="8632823" cy="3439884"/>
        </p:xfrm>
        <a:graphic>
          <a:graphicData uri="http://schemas.openxmlformats.org/drawingml/2006/table">
            <a:tbl>
              <a:tblPr/>
              <a:tblGrid>
                <a:gridCol w="4365623"/>
                <a:gridCol w="1553029"/>
                <a:gridCol w="1721159"/>
                <a:gridCol w="993012"/>
              </a:tblGrid>
              <a:tr h="551541"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b="1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EP spolu</a:t>
                      </a:r>
                      <a:endParaRPr lang="sk-SK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283" marR="47283" marT="23416" marB="2341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Cieľ </a:t>
                      </a:r>
                      <a:r>
                        <a:rPr lang="sk-SK" sz="1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(ha)</a:t>
                      </a:r>
                      <a:endParaRPr lang="sk-SK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283" marR="47283" marT="23416" marB="2341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Stav 2015 </a:t>
                      </a:r>
                      <a:r>
                        <a:rPr lang="sk-SK" sz="1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(ha)</a:t>
                      </a:r>
                      <a:endParaRPr lang="sk-SK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283" marR="47283" marT="23416" marB="2341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%</a:t>
                      </a:r>
                      <a:endParaRPr lang="sk-SK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5685"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Orná </a:t>
                      </a:r>
                      <a:r>
                        <a:rPr lang="sk-SK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pôda</a:t>
                      </a:r>
                      <a:endParaRPr lang="sk-SK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283" marR="47283" marT="23416" marB="2341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11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49 000</a:t>
                      </a:r>
                      <a:endParaRPr lang="sk-SK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283" marR="47283" marT="23416" marB="23416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7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57 154,10</a:t>
                      </a:r>
                      <a:endParaRPr lang="sk-SK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283" marR="47283" marT="23416" marB="23416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7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117</a:t>
                      </a:r>
                      <a:endParaRPr lang="sk-SK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5685"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Zelenina + </a:t>
                      </a:r>
                      <a:r>
                        <a:rPr lang="sk-SK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rastliny</a:t>
                      </a:r>
                      <a:endParaRPr lang="sk-SK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283" marR="47283" marT="23416" marB="2341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7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500</a:t>
                      </a:r>
                      <a:endParaRPr lang="sk-SK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283" marR="47283" marT="23416" marB="23416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7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920,81</a:t>
                      </a:r>
                      <a:endParaRPr lang="sk-SK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283" marR="47283" marT="23416" marB="23416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7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184</a:t>
                      </a:r>
                      <a:endParaRPr lang="sk-SK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5685"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Zemiaky</a:t>
                      </a:r>
                      <a:endParaRPr lang="sk-SK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283" marR="47283" marT="23416" marB="2341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7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40</a:t>
                      </a:r>
                      <a:endParaRPr lang="sk-SK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283" marR="47283" marT="23416" marB="23416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7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34,87</a:t>
                      </a:r>
                      <a:endParaRPr lang="sk-SK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283" marR="47283" marT="23416" marB="23416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7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87</a:t>
                      </a:r>
                      <a:endParaRPr lang="sk-SK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5685"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Ovocné sady </a:t>
                      </a:r>
                      <a:r>
                        <a:rPr lang="sk-SK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intenzívne</a:t>
                      </a:r>
                      <a:endParaRPr lang="sk-SK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283" marR="47283" marT="23416" marB="2341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11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600</a:t>
                      </a:r>
                      <a:endParaRPr lang="sk-SK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283" marR="47283" marT="23416" marB="23416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7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700,60</a:t>
                      </a:r>
                      <a:endParaRPr lang="sk-SK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283" marR="47283" marT="23416" marB="23416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7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117</a:t>
                      </a:r>
                      <a:endParaRPr lang="sk-SK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5685"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Ovocné sady </a:t>
                      </a:r>
                      <a:r>
                        <a:rPr lang="sk-SK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ostatné</a:t>
                      </a:r>
                      <a:endParaRPr lang="sk-SK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283" marR="47283" marT="23416" marB="2341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11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600</a:t>
                      </a:r>
                      <a:endParaRPr lang="sk-SK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283" marR="47283" marT="23416" marB="23416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7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170,60</a:t>
                      </a:r>
                      <a:endParaRPr lang="sk-SK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283" marR="47283" marT="23416" marB="23416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7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28</a:t>
                      </a:r>
                      <a:endParaRPr lang="sk-SK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5685"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Vinohrady</a:t>
                      </a:r>
                      <a:endParaRPr lang="sk-SK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283" marR="47283" marT="23416" marB="2341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11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100</a:t>
                      </a:r>
                      <a:endParaRPr lang="sk-SK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283" marR="47283" marT="23416" marB="23416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7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114,57</a:t>
                      </a:r>
                      <a:endParaRPr lang="sk-SK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283" marR="47283" marT="23416" marB="23416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7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114</a:t>
                      </a:r>
                      <a:endParaRPr lang="sk-SK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5685"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Trvalé trávne </a:t>
                      </a:r>
                      <a:r>
                        <a:rPr lang="sk-SK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porasty</a:t>
                      </a:r>
                      <a:endParaRPr lang="sk-SK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283" marR="47283" marT="23416" marB="2341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11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99 160</a:t>
                      </a:r>
                      <a:endParaRPr lang="sk-SK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283" marR="47283" marT="23416" marB="23416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7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120 471,00</a:t>
                      </a:r>
                      <a:endParaRPr lang="sk-SK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283" marR="47283" marT="23416" marB="23416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7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121</a:t>
                      </a:r>
                      <a:endParaRPr lang="sk-SK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39822"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 Spolu </a:t>
                      </a:r>
                      <a:endParaRPr lang="sk-SK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283" marR="47283" marT="23416" marB="2341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7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150 000</a:t>
                      </a:r>
                      <a:endParaRPr lang="sk-SK" sz="18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283" marR="47283" marT="23416" marB="2341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179 566,55</a:t>
                      </a:r>
                      <a:endParaRPr lang="sk-SK" sz="18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283" marR="47283" marT="23416" marB="2341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120</a:t>
                      </a:r>
                      <a:endParaRPr lang="sk-SK" sz="18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51971122"/>
      </p:ext>
    </p:extLst>
  </p:cSld>
  <p:clrMapOvr>
    <a:masterClrMapping/>
  </p:clrMapOvr>
  <p:transition spd="slow">
    <p:pull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532720" y="216127"/>
            <a:ext cx="8243887" cy="611187"/>
          </a:xfrm>
        </p:spPr>
        <p:txBody>
          <a:bodyPr/>
          <a:lstStyle/>
          <a:p>
            <a:pPr eaLnBrk="1" hangingPunct="1">
              <a:lnSpc>
                <a:spcPct val="75000"/>
              </a:lnSpc>
            </a:pPr>
            <a:r>
              <a:rPr lang="sk-SK" altLang="sk-SK" sz="2000" b="1" dirty="0" smtClean="0">
                <a:solidFill>
                  <a:srgbClr val="336600"/>
                </a:solidFill>
                <a:effectLst/>
              </a:rPr>
              <a:t>Finančné zdroje  a nárok EP</a:t>
            </a:r>
          </a:p>
        </p:txBody>
      </p:sp>
      <p:graphicFrame>
        <p:nvGraphicFramePr>
          <p:cNvPr id="2" name="Tabuľ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69149009"/>
              </p:ext>
            </p:extLst>
          </p:nvPr>
        </p:nvGraphicFramePr>
        <p:xfrm>
          <a:off x="264204" y="1082116"/>
          <a:ext cx="8560482" cy="1565672"/>
        </p:xfrm>
        <a:graphic>
          <a:graphicData uri="http://schemas.openxmlformats.org/drawingml/2006/table">
            <a:tbl>
              <a:tblPr/>
              <a:tblGrid>
                <a:gridCol w="4507223"/>
                <a:gridCol w="2340573"/>
                <a:gridCol w="1712686"/>
              </a:tblGrid>
              <a:tr h="419474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Názov </a:t>
                      </a:r>
                      <a:r>
                        <a:rPr lang="sk-SK" sz="1800" b="1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podopatrenia</a:t>
                      </a:r>
                      <a:endParaRPr lang="sk-SK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8" marR="66598" marT="33299" marB="33299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Suma </a:t>
                      </a:r>
                      <a:r>
                        <a:rPr lang="sk-SK" sz="180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(€)</a:t>
                      </a:r>
                      <a:endParaRPr lang="sk-SK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8" marR="66598" marT="33299" marB="33299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Nárok</a:t>
                      </a:r>
                      <a:r>
                        <a:rPr lang="sk-SK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(€)</a:t>
                      </a:r>
                      <a:endParaRPr lang="sk-SK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8" marR="66598" marT="33299" marB="33299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6361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kumimoji="0" lang="sk-SK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</a:rPr>
                        <a:t>Platby na konverziu  EP</a:t>
                      </a:r>
                      <a:endParaRPr lang="sk-SK" sz="180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6598" marR="66598" marT="33299" marB="33299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9 000 000</a:t>
                      </a:r>
                      <a:endParaRPr lang="sk-SK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8" marR="66598" marT="33299" marB="33299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7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25 368 316</a:t>
                      </a:r>
                      <a:endParaRPr lang="sk-SK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8" marR="66598" marT="33299" marB="33299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6361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kumimoji="0" lang="sk-SK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Calibri"/>
                        </a:rPr>
                        <a:t>Platby na udržanie EP</a:t>
                      </a:r>
                      <a:endParaRPr lang="sk-SK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8" marR="66598" marT="33299" marB="33299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7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81 000 000</a:t>
                      </a:r>
                      <a:endParaRPr lang="sk-SK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8" marR="66598" marT="33299" marB="33299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7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75 149 157</a:t>
                      </a:r>
                      <a:endParaRPr lang="sk-SK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8" marR="66598" marT="33299" marB="33299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5189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 Spolu</a:t>
                      </a:r>
                      <a:r>
                        <a:rPr lang="sk-SK" sz="180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endParaRPr lang="sk-SK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8" marR="66598" marT="33299" marB="33299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7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90 000 000</a:t>
                      </a:r>
                      <a:endParaRPr lang="sk-SK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8" marR="66598" marT="33299" marB="33299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100 517 473</a:t>
                      </a:r>
                      <a:endParaRPr lang="sk-SK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8" marR="66598" marT="33299" marB="33299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16335625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532720" y="216127"/>
            <a:ext cx="8243887" cy="611187"/>
          </a:xfrm>
        </p:spPr>
        <p:txBody>
          <a:bodyPr/>
          <a:lstStyle/>
          <a:p>
            <a:pPr eaLnBrk="1" hangingPunct="1">
              <a:lnSpc>
                <a:spcPct val="75000"/>
              </a:lnSpc>
            </a:pPr>
            <a:r>
              <a:rPr lang="sk-SK" altLang="sk-SK" sz="2000" b="1" dirty="0" smtClean="0">
                <a:solidFill>
                  <a:srgbClr val="336600"/>
                </a:solidFill>
                <a:effectLst/>
              </a:rPr>
              <a:t>Finančné zdroje  EP</a:t>
            </a:r>
          </a:p>
        </p:txBody>
      </p:sp>
      <p:graphicFrame>
        <p:nvGraphicFramePr>
          <p:cNvPr id="5165" name="Group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68066332"/>
              </p:ext>
            </p:extLst>
          </p:nvPr>
        </p:nvGraphicFramePr>
        <p:xfrm>
          <a:off x="220662" y="791256"/>
          <a:ext cx="8788400" cy="1063625"/>
        </p:xfrm>
        <a:graphic>
          <a:graphicData uri="http://schemas.openxmlformats.org/drawingml/2006/table">
            <a:tbl>
              <a:tblPr/>
              <a:tblGrid>
                <a:gridCol w="927100"/>
                <a:gridCol w="901700"/>
                <a:gridCol w="3635271"/>
                <a:gridCol w="1898402"/>
                <a:gridCol w="1425927"/>
              </a:tblGrid>
              <a:tr h="57626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altLang="sk-SK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článok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altLang="sk-SK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 </a:t>
                      </a:r>
                      <a:r>
                        <a:rPr kumimoji="0" lang="sk-SK" altLang="sk-SK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kód</a:t>
                      </a:r>
                      <a:r>
                        <a:rPr kumimoji="0" lang="sk-SK" altLang="sk-SK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     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sk-SK" altLang="sk-SK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Názov opatrenia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altLang="sk-SK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Suma </a:t>
                      </a:r>
                      <a:r>
                        <a:rPr kumimoji="0" lang="sk-SK" altLang="sk-SK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(€)</a:t>
                      </a:r>
                      <a:endParaRPr kumimoji="0" lang="sk-SK" altLang="sk-SK" sz="1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altLang="sk-SK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% z PRV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87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altLang="sk-SK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29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sk-SK" altLang="sk-SK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11            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sk-SK" altLang="sk-SK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EP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sk-SK" altLang="sk-SK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90 000 000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cs-CZ" altLang="sk-SK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4,33</a:t>
                      </a:r>
                      <a:endParaRPr kumimoji="0" lang="sk-SK" altLang="sk-SK" sz="1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" name="Tabuľ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00175223"/>
              </p:ext>
            </p:extLst>
          </p:nvPr>
        </p:nvGraphicFramePr>
        <p:xfrm>
          <a:off x="220661" y="2606116"/>
          <a:ext cx="8745538" cy="1565672"/>
        </p:xfrm>
        <a:graphic>
          <a:graphicData uri="http://schemas.openxmlformats.org/drawingml/2006/table">
            <a:tbl>
              <a:tblPr/>
              <a:tblGrid>
                <a:gridCol w="5348633"/>
                <a:gridCol w="1966629"/>
                <a:gridCol w="1430276"/>
              </a:tblGrid>
              <a:tr h="419474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Názov </a:t>
                      </a:r>
                      <a:r>
                        <a:rPr lang="sk-SK" sz="1800" b="1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podopatrenia</a:t>
                      </a:r>
                      <a:endParaRPr lang="sk-SK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8" marR="66598" marT="33299" marB="33299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b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Suma </a:t>
                      </a:r>
                      <a:r>
                        <a:rPr lang="sk-SK" sz="180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(€)</a:t>
                      </a:r>
                      <a:endParaRPr lang="sk-SK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8" marR="66598" marT="33299" marB="33299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% z </a:t>
                      </a:r>
                      <a:r>
                        <a:rPr lang="sk-SK" sz="18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EP</a:t>
                      </a:r>
                      <a:endParaRPr lang="sk-SK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8" marR="66598" marT="33299" marB="33299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6361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kumimoji="0" lang="sk-SK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</a:rPr>
                        <a:t>Platby na konverziu  EP</a:t>
                      </a:r>
                      <a:endParaRPr lang="sk-SK" sz="180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6598" marR="66598" marT="33299" marB="33299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9 000 000</a:t>
                      </a:r>
                      <a:endParaRPr lang="sk-SK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8" marR="66598" marT="33299" marB="33299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7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  <a:endParaRPr lang="sk-SK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8" marR="66598" marT="33299" marB="33299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6361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kumimoji="0" lang="sk-SK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Calibri"/>
                        </a:rPr>
                        <a:t>Platby na udržanie EP</a:t>
                      </a:r>
                      <a:endParaRPr lang="sk-SK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8" marR="66598" marT="33299" marB="33299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7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81 000 000</a:t>
                      </a:r>
                      <a:endParaRPr lang="sk-SK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8" marR="66598" marT="33299" marB="33299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7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90</a:t>
                      </a:r>
                      <a:endParaRPr lang="sk-SK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8" marR="66598" marT="33299" marB="33299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5189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 Spolu</a:t>
                      </a:r>
                      <a:r>
                        <a:rPr lang="sk-SK" sz="180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endParaRPr lang="sk-SK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8" marR="66598" marT="33299" marB="33299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7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b="0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90 000 000</a:t>
                      </a:r>
                      <a:endParaRPr lang="sk-SK" sz="18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8" marR="66598" marT="33299" marB="33299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100</a:t>
                      </a:r>
                      <a:endParaRPr lang="sk-SK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98" marR="66598" marT="33299" marB="33299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20661" y="2109448"/>
            <a:ext cx="8243887" cy="611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9pPr>
          </a:lstStyle>
          <a:p>
            <a:pPr eaLnBrk="1" hangingPunct="1">
              <a:lnSpc>
                <a:spcPct val="75000"/>
              </a:lnSpc>
            </a:pPr>
            <a:r>
              <a:rPr lang="sk-SK" altLang="sk-SK" sz="2000" b="1" kern="0" dirty="0" smtClean="0">
                <a:solidFill>
                  <a:srgbClr val="336600"/>
                </a:solidFill>
                <a:effectLst/>
              </a:rPr>
              <a:t>Indikatívne rozdelenie zdrojov na EP</a:t>
            </a: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307975" y="306388"/>
            <a:ext cx="8836025" cy="677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0">
              <a:defRPr/>
            </a:pPr>
            <a:r>
              <a:rPr lang="sk-SK" sz="2400" b="1" kern="0" dirty="0">
                <a:ln>
                  <a:solidFill>
                    <a:srgbClr val="000000"/>
                  </a:solidFill>
                </a:ln>
                <a:solidFill>
                  <a:srgbClr val="008080"/>
                </a:solidFill>
                <a:effectLst>
                  <a:outerShdw blurRad="50800" dist="50800" dir="5400000" algn="ctr" rotWithShape="0">
                    <a:srgbClr val="FFFFFF"/>
                  </a:outerShdw>
                </a:effectLst>
                <a:latin typeface="Arial"/>
              </a:rPr>
              <a:t>11 Ekologické poľnohospodárstvo</a:t>
            </a:r>
          </a:p>
          <a:p>
            <a:pPr lvl="0">
              <a:defRPr/>
            </a:pPr>
            <a:r>
              <a:rPr lang="sk-SK" altLang="sk-SK" sz="1400" dirty="0">
                <a:solidFill>
                  <a:srgbClr val="000000"/>
                </a:solidFill>
                <a:effectLst>
                  <a:outerShdw blurRad="50800" dist="50800" dir="5400000" algn="ctr" rotWithShape="0">
                    <a:srgbClr val="FFFFFF"/>
                  </a:outerShdw>
                </a:effectLst>
              </a:rPr>
              <a:t>                                       (čl. 29 nariadenia RD)</a:t>
            </a: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307974" y="1162050"/>
            <a:ext cx="8721725" cy="386259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sk-SK" altLang="sk-SK" sz="800" b="1" dirty="0">
              <a:solidFill>
                <a:srgbClr val="000000"/>
              </a:solidFill>
            </a:endParaRPr>
          </a:p>
          <a:p>
            <a:pPr eaLnBrk="1" hangingPunct="1"/>
            <a:r>
              <a:rPr lang="sk-SK" altLang="sk-SK" sz="2000" b="1" dirty="0" smtClean="0">
                <a:solidFill>
                  <a:srgbClr val="000000"/>
                </a:solidFill>
              </a:rPr>
              <a:t>Všeobecné podmienky podpory EP </a:t>
            </a:r>
            <a:r>
              <a:rPr lang="sk-SK" altLang="sk-SK" sz="2000" dirty="0" smtClean="0">
                <a:solidFill>
                  <a:srgbClr val="000000"/>
                </a:solidFill>
              </a:rPr>
              <a:t>:</a:t>
            </a:r>
            <a:endParaRPr lang="sk-SK" altLang="sk-SK" sz="2000" dirty="0">
              <a:solidFill>
                <a:srgbClr val="000000"/>
              </a:solidFill>
            </a:endParaRPr>
          </a:p>
          <a:p>
            <a:pPr eaLnBrk="1" hangingPunct="1"/>
            <a:endParaRPr lang="sk-SK" altLang="sk-SK" sz="800" dirty="0">
              <a:solidFill>
                <a:srgbClr val="000000"/>
              </a:solidFill>
            </a:endParaRPr>
          </a:p>
          <a:p>
            <a:pPr marL="342900" indent="-342900" eaLnBrk="1" hangingPunct="1">
              <a:buFont typeface="+mj-lt"/>
              <a:buAutoNum type="arabicPeriod"/>
            </a:pPr>
            <a:r>
              <a:rPr lang="sk-SK" altLang="sk-SK" sz="1900" dirty="0">
                <a:solidFill>
                  <a:srgbClr val="000000"/>
                </a:solidFill>
                <a:cs typeface="Times New Roman" pitchFamily="18" charset="0"/>
              </a:rPr>
              <a:t>Dodržiavať pravidlá </a:t>
            </a:r>
            <a:r>
              <a:rPr lang="sk-SK" altLang="sk-SK" sz="1900" dirty="0" smtClean="0">
                <a:solidFill>
                  <a:srgbClr val="000000"/>
                </a:solidFill>
                <a:cs typeface="Times New Roman" pitchFamily="18" charset="0"/>
              </a:rPr>
              <a:t>krížového (GAEC + SMR) </a:t>
            </a:r>
            <a:r>
              <a:rPr lang="sk-SK" altLang="sk-SK" sz="1900" dirty="0">
                <a:solidFill>
                  <a:srgbClr val="000000"/>
                </a:solidFill>
                <a:cs typeface="Times New Roman" pitchFamily="18" charset="0"/>
              </a:rPr>
              <a:t>plnenia v zmysle </a:t>
            </a:r>
            <a:r>
              <a:rPr lang="sk-SK" altLang="sk-SK" sz="1900" dirty="0" smtClean="0">
                <a:solidFill>
                  <a:srgbClr val="000000"/>
                </a:solidFill>
                <a:cs typeface="Times New Roman" pitchFamily="18" charset="0"/>
              </a:rPr>
              <a:t>nariadenia vlády č.342/2014</a:t>
            </a:r>
            <a:endParaRPr lang="sk-SK" altLang="sk-SK" sz="1900" dirty="0">
              <a:solidFill>
                <a:srgbClr val="000000"/>
              </a:solidFill>
              <a:cs typeface="Times New Roman" pitchFamily="18" charset="0"/>
            </a:endParaRPr>
          </a:p>
          <a:p>
            <a:pPr marL="342900" indent="-342900" eaLnBrk="1" hangingPunct="1">
              <a:buFont typeface="+mj-lt"/>
              <a:buAutoNum type="arabicPeriod"/>
            </a:pPr>
            <a:r>
              <a:rPr lang="sk-SK" altLang="sk-SK" sz="1900" dirty="0">
                <a:solidFill>
                  <a:srgbClr val="000000"/>
                </a:solidFill>
                <a:cs typeface="Times New Roman" pitchFamily="18" charset="0"/>
              </a:rPr>
              <a:t>Hospodáriť v celom podniku podľa ustanovených minimálnych činnosti v zmysle</a:t>
            </a:r>
            <a:r>
              <a:rPr lang="sk-SK" altLang="sk-SK" sz="1900" i="1" dirty="0">
                <a:solidFill>
                  <a:srgbClr val="4F81BD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sk-SK" altLang="sk-SK" sz="1900" dirty="0">
                <a:solidFill>
                  <a:srgbClr val="000000"/>
                </a:solidFill>
                <a:cs typeface="Times New Roman" pitchFamily="18" charset="0"/>
              </a:rPr>
              <a:t>nariadenia vlády č.342/2014</a:t>
            </a:r>
          </a:p>
          <a:p>
            <a:pPr marL="342900" indent="-342900" eaLnBrk="1" hangingPunct="1">
              <a:buFont typeface="+mj-lt"/>
              <a:buAutoNum type="arabicPeriod"/>
            </a:pPr>
            <a:r>
              <a:rPr lang="sk-SK" altLang="sk-SK" sz="1900" dirty="0" smtClean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Prijať </a:t>
            </a:r>
            <a:r>
              <a:rPr lang="sk-SK" altLang="sk-SK" sz="1900" dirty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a plniť podmienky záväzku, do ktorého dobrovoľne vstupuje počas stanovenej doby 5 rokov od vstupu do záväzku (s možnosťou predĺženia). </a:t>
            </a:r>
          </a:p>
          <a:p>
            <a:pPr marL="342900" indent="-342900" eaLnBrk="1" hangingPunct="1">
              <a:buFont typeface="+mj-lt"/>
              <a:buAutoNum type="arabicPeriod"/>
            </a:pPr>
            <a:r>
              <a:rPr lang="sk-SK" altLang="sk-SK" sz="1900" dirty="0" smtClean="0">
                <a:solidFill>
                  <a:srgbClr val="000000"/>
                </a:solidFill>
                <a:cs typeface="Times New Roman" pitchFamily="18" charset="0"/>
              </a:rPr>
              <a:t>Akceptovať </a:t>
            </a:r>
            <a:r>
              <a:rPr lang="sk-SK" altLang="sk-SK" sz="1900" dirty="0">
                <a:solidFill>
                  <a:srgbClr val="000000"/>
                </a:solidFill>
                <a:cs typeface="Times New Roman" pitchFamily="18" charset="0"/>
              </a:rPr>
              <a:t>zavedenie doložky o revízii v zmysle článku 48 nariadenia (EÚ)            č. 1305/2013  </a:t>
            </a:r>
          </a:p>
          <a:p>
            <a:pPr marL="342900" indent="-342900" eaLnBrk="1" hangingPunct="1">
              <a:buFont typeface="+mj-lt"/>
              <a:buAutoNum type="arabicPeriod"/>
            </a:pPr>
            <a:r>
              <a:rPr lang="sk-SK" altLang="sk-SK" sz="1900" dirty="0">
                <a:solidFill>
                  <a:srgbClr val="000000"/>
                </a:solidFill>
                <a:cs typeface="Times New Roman" pitchFamily="18" charset="0"/>
              </a:rPr>
              <a:t>Dodržiavať minimálne požiadavky používania prípravkov na ochranu rastlín </a:t>
            </a:r>
          </a:p>
          <a:p>
            <a:pPr marL="342900" indent="-342900" eaLnBrk="1" hangingPunct="1">
              <a:buFont typeface="+mj-lt"/>
              <a:buAutoNum type="arabicPeriod"/>
            </a:pPr>
            <a:r>
              <a:rPr lang="sk-SK" altLang="sk-SK" sz="1900" dirty="0">
                <a:solidFill>
                  <a:srgbClr val="000000"/>
                </a:solidFill>
                <a:cs typeface="Times New Roman" pitchFamily="18" charset="0"/>
              </a:rPr>
              <a:t>Dodržiavať minimálne požiadavky na používanie hnojív </a:t>
            </a:r>
          </a:p>
          <a:p>
            <a:pPr eaLnBrk="1" hangingPunct="1"/>
            <a:endParaRPr lang="sk-SK" altLang="sk-SK" sz="1900" dirty="0">
              <a:solidFill>
                <a:srgbClr val="000000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5913537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307975" y="306388"/>
            <a:ext cx="8836025" cy="677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sk-SK" sz="2400" b="1" kern="0" dirty="0">
                <a:ln>
                  <a:solidFill>
                    <a:srgbClr val="000000"/>
                  </a:solidFill>
                </a:ln>
                <a:solidFill>
                  <a:srgbClr val="008080"/>
                </a:solidFill>
                <a:effectLst>
                  <a:outerShdw blurRad="50800" dist="50800" dir="5400000" algn="ctr" rotWithShape="0">
                    <a:srgbClr val="FFFFFF"/>
                  </a:outerShdw>
                </a:effectLst>
                <a:latin typeface="Arial"/>
              </a:rPr>
              <a:t>11 Ekologické poľnohospodárstvo</a:t>
            </a:r>
          </a:p>
          <a:p>
            <a:pPr>
              <a:defRPr/>
            </a:pPr>
            <a:r>
              <a:rPr lang="sk-SK" altLang="sk-SK" sz="1400" dirty="0">
                <a:solidFill>
                  <a:srgbClr val="000000"/>
                </a:solidFill>
                <a:effectLst>
                  <a:outerShdw blurRad="50800" dist="50800" dir="5400000" algn="ctr" rotWithShape="0">
                    <a:srgbClr val="FFFFFF"/>
                  </a:outerShdw>
                </a:effectLst>
              </a:rPr>
              <a:t>                                       (čl. 29 nariadenia RD)</a:t>
            </a: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307975" y="1162050"/>
            <a:ext cx="8578850" cy="5239896"/>
          </a:xfrm>
          <a:prstGeom prst="rect">
            <a:avLst/>
          </a:prstGeom>
          <a:solidFill>
            <a:schemeClr val="bg1"/>
          </a:solidFill>
          <a:ln>
            <a:solidFill>
              <a:srgbClr val="009999"/>
            </a:solidFill>
          </a:ln>
          <a:effectLst/>
        </p:spPr>
        <p:txBody>
          <a:bodyPr>
            <a:spAutoFit/>
          </a:bodyPr>
          <a:lstStyle/>
          <a:p>
            <a:r>
              <a:rPr lang="sk-SK" sz="2000" b="1" dirty="0" smtClean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Podopatrenie:</a:t>
            </a:r>
            <a:r>
              <a:rPr lang="sk-SK" sz="2000" b="1" dirty="0" smtClean="0">
                <a:ln>
                  <a:solidFill>
                    <a:srgbClr val="000000"/>
                  </a:solidFill>
                </a:ln>
                <a:solidFill>
                  <a:srgbClr val="009999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sk-SK" sz="2000" b="1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Platby na konverziu na ekologické poľnohospodárstvo</a:t>
            </a:r>
            <a:endParaRPr lang="sk-SK" sz="2000" b="1" dirty="0" smtClean="0">
              <a:ln>
                <a:solidFill>
                  <a:srgbClr val="000000"/>
                </a:solidFill>
              </a:ln>
              <a:solidFill>
                <a:srgbClr val="009999"/>
              </a:solidFill>
              <a:latin typeface="Arial"/>
              <a:ea typeface="Calibri"/>
              <a:cs typeface="Times New Roman"/>
            </a:endParaRPr>
          </a:p>
          <a:p>
            <a:endParaRPr lang="sk-SK" sz="800" u="sng" dirty="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 algn="just"/>
            <a:r>
              <a:rPr lang="sk-SK" altLang="sk-SK" b="1" u="sng" dirty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Prijímateľ podpory:</a:t>
            </a:r>
            <a:endParaRPr lang="sk-SK" altLang="sk-SK" b="1" dirty="0">
              <a:solidFill>
                <a:srgbClr val="000000"/>
              </a:solidFill>
              <a:ea typeface="Calibri" pitchFamily="34" charset="0"/>
              <a:cs typeface="Times New Roman" pitchFamily="18" charset="0"/>
            </a:endParaRPr>
          </a:p>
          <a:p>
            <a:pPr algn="just"/>
            <a:r>
              <a:rPr lang="sk-SK" altLang="sk-SK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Fyzické a právnické osoby podnikajúce v poľnohospodárskej prvovýrobe spĺňajúce definíciu aktívneho farmára podľa </a:t>
            </a:r>
            <a:r>
              <a:rPr lang="sk-SK" altLang="sk-SK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§ 3 </a:t>
            </a:r>
            <a:r>
              <a:rPr lang="sk-SK" altLang="sk-SK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nariadenia </a:t>
            </a:r>
            <a:r>
              <a:rPr lang="sk-SK" altLang="sk-SK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vlády SR č</a:t>
            </a:r>
            <a:r>
              <a:rPr lang="sk-SK" altLang="sk-SK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. </a:t>
            </a:r>
            <a:r>
              <a:rPr lang="sk-SK" altLang="sk-SK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342/2014.</a:t>
            </a:r>
            <a:endParaRPr lang="sk-SK" altLang="sk-SK" dirty="0">
              <a:solidFill>
                <a:srgbClr val="000000"/>
              </a:solidFill>
              <a:ea typeface="Calibri" pitchFamily="34" charset="0"/>
              <a:cs typeface="Times New Roman" pitchFamily="18" charset="0"/>
            </a:endParaRPr>
          </a:p>
          <a:p>
            <a:pPr algn="just">
              <a:lnSpc>
                <a:spcPct val="115000"/>
              </a:lnSpc>
            </a:pPr>
            <a:endParaRPr lang="sk-SK" altLang="sk-SK" sz="800" u="sng" dirty="0">
              <a:solidFill>
                <a:srgbClr val="000000"/>
              </a:solidFill>
              <a:ea typeface="Calibri" pitchFamily="34" charset="0"/>
              <a:cs typeface="Calibri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sk-SK" altLang="sk-SK" b="1" u="sng" dirty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Podmienky oprávnenosti :</a:t>
            </a:r>
            <a:endParaRPr lang="sk-SK" altLang="sk-SK" b="1" dirty="0">
              <a:solidFill>
                <a:srgbClr val="000000"/>
              </a:solidFill>
              <a:ea typeface="Calibri" pitchFamily="34" charset="0"/>
              <a:cs typeface="Calibri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lang="sk-SK" dirty="0" smtClean="0">
                <a:solidFill>
                  <a:srgbClr val="000000"/>
                </a:solidFill>
                <a:latin typeface="Arial"/>
                <a:ea typeface="Times New Roman"/>
                <a:cs typeface="Myriad Pro"/>
              </a:rPr>
              <a:t>vstúpiť </a:t>
            </a:r>
            <a:r>
              <a:rPr lang="sk-SK" dirty="0">
                <a:solidFill>
                  <a:srgbClr val="000000"/>
                </a:solidFill>
                <a:latin typeface="Arial"/>
                <a:ea typeface="Times New Roman"/>
                <a:cs typeface="Myriad Pro"/>
              </a:rPr>
              <a:t>do opatrenia s minimálne 1 ha poľnohospodárskej pôdy (LPIS).</a:t>
            </a:r>
            <a:endParaRPr lang="sk-SK" dirty="0" smtClean="0">
              <a:solidFill>
                <a:srgbClr val="000000"/>
              </a:solidFill>
              <a:latin typeface="Arial"/>
              <a:ea typeface="Times New Roman"/>
              <a:cs typeface="Times New Roman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lang="sk-SK" dirty="0" smtClean="0">
                <a:solidFill>
                  <a:srgbClr val="000000"/>
                </a:solidFill>
                <a:latin typeface="Arial"/>
                <a:ea typeface="Times New Roman"/>
                <a:cs typeface="Myriad Pro"/>
              </a:rPr>
              <a:t>v</a:t>
            </a:r>
            <a:r>
              <a:rPr lang="sk-SK" dirty="0">
                <a:solidFill>
                  <a:srgbClr val="000000"/>
                </a:solidFill>
                <a:latin typeface="Arial"/>
                <a:ea typeface="Times New Roman"/>
                <a:cs typeface="Myriad Pro"/>
              </a:rPr>
              <a:t> prípade žiadateľa, ktorý má ekologickú a neekologickú časť podniku (pôda), môže do opatrenia vstúpiť len žiadateľ, ktorý má minimálne 51% výmery poľnohospodárskej pôdy podniku registrovanej v systéme ekologickej poľnohospodárskej výroby na Ústrednom kontrolnom a  skúšobnom ústave poľnohospodárskom( UKSUP).</a:t>
            </a:r>
            <a:endParaRPr lang="sk-SK" dirty="0" smtClean="0">
              <a:solidFill>
                <a:srgbClr val="000000"/>
              </a:solidFill>
              <a:latin typeface="Arial"/>
              <a:ea typeface="Times New Roman"/>
              <a:cs typeface="Times New Roman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lang="sk-SK" dirty="0" smtClean="0">
                <a:solidFill>
                  <a:srgbClr val="000000"/>
                </a:solidFill>
                <a:latin typeface="Arial"/>
                <a:ea typeface="Times New Roman"/>
                <a:cs typeface="Myriad Pro"/>
              </a:rPr>
              <a:t>počas </a:t>
            </a:r>
            <a:r>
              <a:rPr lang="sk-SK" dirty="0">
                <a:solidFill>
                  <a:srgbClr val="000000"/>
                </a:solidFill>
                <a:latin typeface="Arial"/>
                <a:ea typeface="Times New Roman"/>
                <a:cs typeface="Myriad Pro"/>
              </a:rPr>
              <a:t>celej doby realizácie záväzku byť vedený v registri ekologickej poľnohospodárskej výroby na UKSUP</a:t>
            </a:r>
            <a:endParaRPr lang="sk-SK" dirty="0" smtClean="0">
              <a:solidFill>
                <a:srgbClr val="000000"/>
              </a:solidFill>
              <a:latin typeface="Arial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</a:pPr>
            <a:endParaRPr lang="sk-SK" altLang="sk-SK" sz="800" dirty="0">
              <a:solidFill>
                <a:srgbClr val="00000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sk-SK" altLang="sk-SK" dirty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Trvanie </a:t>
            </a:r>
            <a:r>
              <a:rPr lang="sk-SK" altLang="sk-SK" dirty="0" smtClean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celého záväzku EP:  5 rokov (s </a:t>
            </a:r>
            <a:r>
              <a:rPr lang="sk-SK" altLang="sk-SK" dirty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možnosťou </a:t>
            </a:r>
            <a:r>
              <a:rPr lang="sk-SK" altLang="sk-SK" dirty="0" smtClean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predĺženia)</a:t>
            </a:r>
          </a:p>
          <a:p>
            <a:pPr algn="just">
              <a:lnSpc>
                <a:spcPct val="115000"/>
              </a:lnSpc>
            </a:pPr>
            <a:r>
              <a:rPr lang="sk-SK" altLang="sk-SK" dirty="0" smtClean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Trvanie podopatrenia: obdobie konverzie (2 resp. 3 roky)</a:t>
            </a:r>
            <a:endParaRPr lang="sk-SK" altLang="sk-SK" dirty="0">
              <a:solidFill>
                <a:srgbClr val="000000"/>
              </a:solidFill>
              <a:ea typeface="Calibri" pitchFamily="34" charset="0"/>
              <a:cs typeface="Calibri" pitchFamily="34" charset="0"/>
            </a:endParaRPr>
          </a:p>
          <a:p>
            <a:endParaRPr lang="sk-SK" altLang="sk-SK" sz="800" dirty="0">
              <a:solidFill>
                <a:srgbClr val="000000"/>
              </a:solidFill>
            </a:endParaRPr>
          </a:p>
          <a:p>
            <a:r>
              <a:rPr lang="sk-SK" altLang="sk-SK" dirty="0">
                <a:solidFill>
                  <a:srgbClr val="000000"/>
                </a:solidFill>
              </a:rPr>
              <a:t>Začiatok realizácie </a:t>
            </a:r>
            <a:r>
              <a:rPr lang="sk-SK" altLang="sk-SK" dirty="0" smtClean="0">
                <a:solidFill>
                  <a:srgbClr val="000000"/>
                </a:solidFill>
              </a:rPr>
              <a:t>opatrenia: </a:t>
            </a:r>
            <a:r>
              <a:rPr lang="sk-SK" altLang="sk-SK" dirty="0">
                <a:solidFill>
                  <a:srgbClr val="000000"/>
                </a:solidFill>
              </a:rPr>
              <a:t>2015 (2016</a:t>
            </a:r>
            <a:r>
              <a:rPr lang="sk-SK" altLang="sk-SK" dirty="0" smtClean="0">
                <a:solidFill>
                  <a:srgbClr val="000000"/>
                </a:solidFill>
              </a:rPr>
              <a:t>)</a:t>
            </a:r>
            <a:endParaRPr lang="sk-SK" altLang="sk-SK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7947280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307975" y="306388"/>
            <a:ext cx="8836025" cy="677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sk-SK" sz="2400" b="1" kern="0" dirty="0">
                <a:ln>
                  <a:solidFill>
                    <a:srgbClr val="000000"/>
                  </a:solidFill>
                </a:ln>
                <a:solidFill>
                  <a:srgbClr val="008080"/>
                </a:solidFill>
                <a:effectLst>
                  <a:outerShdw blurRad="50800" dist="50800" dir="5400000" algn="ctr" rotWithShape="0">
                    <a:srgbClr val="FFFFFF"/>
                  </a:outerShdw>
                </a:effectLst>
                <a:latin typeface="Arial"/>
              </a:rPr>
              <a:t>11 Ekologické poľnohospodárstvo</a:t>
            </a:r>
          </a:p>
          <a:p>
            <a:pPr>
              <a:defRPr/>
            </a:pPr>
            <a:r>
              <a:rPr lang="sk-SK" altLang="sk-SK" sz="1400" dirty="0">
                <a:solidFill>
                  <a:srgbClr val="000000"/>
                </a:solidFill>
                <a:effectLst>
                  <a:outerShdw blurRad="50800" dist="50800" dir="5400000" algn="ctr" rotWithShape="0">
                    <a:srgbClr val="FFFFFF"/>
                  </a:outerShdw>
                </a:effectLst>
              </a:rPr>
              <a:t>                                       (čl. 29 nariadenia RD)</a:t>
            </a: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307975" y="1441450"/>
            <a:ext cx="8578850" cy="4165756"/>
          </a:xfrm>
          <a:prstGeom prst="rect">
            <a:avLst/>
          </a:prstGeom>
          <a:solidFill>
            <a:schemeClr val="bg1"/>
          </a:solidFill>
          <a:ln>
            <a:solidFill>
              <a:srgbClr val="009999"/>
            </a:solidFill>
          </a:ln>
          <a:effectLst/>
        </p:spPr>
        <p:txBody>
          <a:bodyPr>
            <a:spAutoFit/>
          </a:bodyPr>
          <a:lstStyle/>
          <a:p>
            <a:r>
              <a:rPr lang="sk-SK" b="1" dirty="0" smtClean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Podopatrenie</a:t>
            </a:r>
            <a:r>
              <a:rPr lang="sk-SK" b="1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:</a:t>
            </a:r>
            <a:r>
              <a:rPr lang="sk-SK" sz="2000" b="1" dirty="0">
                <a:ln>
                  <a:solidFill>
                    <a:srgbClr val="000000"/>
                  </a:solidFill>
                </a:ln>
                <a:solidFill>
                  <a:srgbClr val="009999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sk-SK" sz="2000" b="1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Platby na konverziu na ekologické poľnohospodárstvo</a:t>
            </a:r>
            <a:endParaRPr lang="sk-SK" sz="2000" b="1" dirty="0">
              <a:ln>
                <a:solidFill>
                  <a:srgbClr val="000000"/>
                </a:solidFill>
              </a:ln>
              <a:solidFill>
                <a:srgbClr val="009999"/>
              </a:solidFill>
              <a:latin typeface="Arial"/>
              <a:ea typeface="Calibri"/>
              <a:cs typeface="Times New Roman"/>
            </a:endParaRPr>
          </a:p>
          <a:p>
            <a:endParaRPr lang="sk-SK" sz="800" u="sng" dirty="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 algn="just">
              <a:lnSpc>
                <a:spcPct val="115000"/>
              </a:lnSpc>
            </a:pPr>
            <a:r>
              <a:rPr lang="sk-SK" altLang="sk-SK" b="1" u="sng" dirty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Podmienky podpory</a:t>
            </a:r>
            <a:endParaRPr lang="sk-SK" altLang="sk-SK" b="1" dirty="0">
              <a:solidFill>
                <a:srgbClr val="000000"/>
              </a:solidFill>
              <a:ea typeface="Calibri" pitchFamily="34" charset="0"/>
              <a:cs typeface="Times New Roman" pitchFamily="18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lang="sk-SK" dirty="0" smtClean="0">
                <a:solidFill>
                  <a:srgbClr val="000000"/>
                </a:solidFill>
                <a:latin typeface="Arial"/>
                <a:ea typeface="Times New Roman"/>
                <a:cs typeface="Myriad Pro"/>
              </a:rPr>
              <a:t>dodržiavať </a:t>
            </a:r>
            <a:r>
              <a:rPr lang="sk-SK" dirty="0">
                <a:solidFill>
                  <a:srgbClr val="000000"/>
                </a:solidFill>
                <a:latin typeface="Arial"/>
                <a:ea typeface="Times New Roman"/>
                <a:cs typeface="Myriad Pro"/>
              </a:rPr>
              <a:t>ustanovenia nariadenia Rady (ES) č. 834/2007 o ekologickej výrobe a označovaní ekologických produktov,</a:t>
            </a:r>
            <a:endParaRPr lang="sk-SK" dirty="0" smtClean="0">
              <a:solidFill>
                <a:srgbClr val="000000"/>
              </a:solidFill>
              <a:latin typeface="Arial"/>
              <a:ea typeface="Times New Roman"/>
              <a:cs typeface="Times New Roman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lang="sk-SK" dirty="0" smtClean="0">
                <a:solidFill>
                  <a:srgbClr val="000000"/>
                </a:solidFill>
                <a:latin typeface="Arial"/>
                <a:ea typeface="Times New Roman"/>
                <a:cs typeface="Myriad Pro"/>
              </a:rPr>
              <a:t>dodržiavať </a:t>
            </a:r>
            <a:r>
              <a:rPr lang="sk-SK" dirty="0">
                <a:solidFill>
                  <a:srgbClr val="000000"/>
                </a:solidFill>
                <a:latin typeface="Arial"/>
                <a:ea typeface="Times New Roman"/>
                <a:cs typeface="Myriad Pro"/>
              </a:rPr>
              <a:t>ustanovenia zákona č. 189/2009 Z. z. o ekologickej poľnohospodárskej výrobe</a:t>
            </a:r>
            <a:endParaRPr lang="sk-SK" dirty="0" smtClean="0">
              <a:solidFill>
                <a:srgbClr val="000000"/>
              </a:solidFill>
              <a:latin typeface="Arial"/>
              <a:ea typeface="Times New Roman"/>
              <a:cs typeface="Times New Roman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lang="sk-SK" dirty="0" smtClean="0">
                <a:solidFill>
                  <a:srgbClr val="000000"/>
                </a:solidFill>
                <a:latin typeface="Arial"/>
                <a:ea typeface="Times New Roman"/>
                <a:cs typeface="Calibri"/>
              </a:rPr>
              <a:t>dodržiavať stanovené zaťaženie registrovanými zvieratami v ekologickej poľnohospodárskej výrobe  najmenej 0,3 DJ / ha trvalých trávnych porastov vedených v záväzku a maximálne zaťaženie 1,9 DJ </a:t>
            </a:r>
            <a:r>
              <a:rPr lang="sk-SK" dirty="0">
                <a:solidFill>
                  <a:srgbClr val="000000"/>
                </a:solidFill>
                <a:latin typeface="Arial"/>
                <a:ea typeface="Times New Roman"/>
                <a:cs typeface="Calibri"/>
              </a:rPr>
              <a:t>/ ha </a:t>
            </a:r>
            <a:r>
              <a:rPr lang="sk-SK" dirty="0" smtClean="0">
                <a:solidFill>
                  <a:srgbClr val="000000"/>
                </a:solidFill>
                <a:latin typeface="Arial"/>
                <a:ea typeface="Times New Roman"/>
                <a:cs typeface="Calibri"/>
              </a:rPr>
              <a:t>poľnohospodárskej pôdy v podniku v období od 1. </a:t>
            </a:r>
            <a:r>
              <a:rPr lang="sk-SK" dirty="0" smtClean="0">
                <a:solidFill>
                  <a:srgbClr val="FF0000"/>
                </a:solidFill>
                <a:latin typeface="Arial"/>
                <a:ea typeface="Times New Roman"/>
                <a:cs typeface="Calibri"/>
              </a:rPr>
              <a:t>mája</a:t>
            </a:r>
            <a:r>
              <a:rPr lang="sk-SK" dirty="0" smtClean="0">
                <a:solidFill>
                  <a:srgbClr val="000000"/>
                </a:solidFill>
                <a:latin typeface="Arial"/>
                <a:ea typeface="Times New Roman"/>
                <a:cs typeface="Calibri"/>
              </a:rPr>
              <a:t> do 31. októbra každého roka záväzku.</a:t>
            </a:r>
            <a:endParaRPr lang="sk-SK" dirty="0" smtClean="0">
              <a:solidFill>
                <a:srgbClr val="000000"/>
              </a:solidFill>
              <a:latin typeface="Arial"/>
              <a:ea typeface="Times New Roman"/>
              <a:cs typeface="Times New Roman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lang="sk-SK" dirty="0" smtClean="0">
                <a:solidFill>
                  <a:srgbClr val="000000"/>
                </a:solidFill>
                <a:latin typeface="Arial"/>
                <a:ea typeface="Times New Roman"/>
                <a:cs typeface="Calibri"/>
              </a:rPr>
              <a:t>dodržiavať počet jedincov ovocných druhov v ovocnom sade, ktorý bude uvedený  vo vnútroštátnej legislatíve</a:t>
            </a:r>
            <a:endParaRPr lang="sk-SK" dirty="0" smtClean="0">
              <a:solidFill>
                <a:srgbClr val="000000"/>
              </a:solidFill>
              <a:latin typeface="Arial"/>
              <a:ea typeface="Times New Roman"/>
              <a:cs typeface="Times New Roman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lang="sk-SK" dirty="0" smtClean="0">
                <a:solidFill>
                  <a:srgbClr val="000000"/>
                </a:solidFill>
                <a:latin typeface="Arial"/>
                <a:ea typeface="Times New Roman"/>
                <a:cs typeface="Calibri"/>
              </a:rPr>
              <a:t>z podpory sú vylúčené rastlinné komodity pestované mimo potravové a kŕmne účely</a:t>
            </a:r>
            <a:endParaRPr lang="sk-SK" dirty="0">
              <a:solidFill>
                <a:srgbClr val="000000"/>
              </a:solidFill>
              <a:latin typeface="Arial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883932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307975" y="306388"/>
            <a:ext cx="8836025" cy="677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sk-SK" sz="2400" b="1" kern="0" dirty="0">
                <a:ln>
                  <a:solidFill>
                    <a:srgbClr val="000000"/>
                  </a:solidFill>
                </a:ln>
                <a:solidFill>
                  <a:srgbClr val="008080"/>
                </a:solidFill>
                <a:effectLst>
                  <a:outerShdw blurRad="50800" dist="50800" dir="5400000" algn="ctr" rotWithShape="0">
                    <a:srgbClr val="FFFFFF"/>
                  </a:outerShdw>
                </a:effectLst>
                <a:latin typeface="Arial"/>
              </a:rPr>
              <a:t>11 Ekologické poľnohospodárstvo</a:t>
            </a:r>
          </a:p>
          <a:p>
            <a:pPr>
              <a:defRPr/>
            </a:pPr>
            <a:r>
              <a:rPr lang="sk-SK" altLang="sk-SK" sz="1400" dirty="0">
                <a:solidFill>
                  <a:srgbClr val="000000"/>
                </a:solidFill>
                <a:effectLst>
                  <a:outerShdw blurRad="50800" dist="50800" dir="5400000" algn="ctr" rotWithShape="0">
                    <a:srgbClr val="FFFFFF"/>
                  </a:outerShdw>
                </a:effectLst>
              </a:rPr>
              <a:t>                                       (čl. 29 nariadenia RD)</a:t>
            </a: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307973" y="992415"/>
            <a:ext cx="8578851" cy="4425827"/>
          </a:xfrm>
          <a:prstGeom prst="rect">
            <a:avLst/>
          </a:prstGeom>
          <a:solidFill>
            <a:schemeClr val="bg1"/>
          </a:solidFill>
          <a:ln>
            <a:solidFill>
              <a:srgbClr val="009999"/>
            </a:solidFill>
          </a:ln>
          <a:effectLst/>
        </p:spPr>
        <p:txBody>
          <a:bodyPr wrap="square">
            <a:spAutoFit/>
          </a:bodyPr>
          <a:lstStyle/>
          <a:p>
            <a:r>
              <a:rPr lang="sk-SK" b="1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Podopatrenie:</a:t>
            </a:r>
            <a:r>
              <a:rPr lang="sk-SK" sz="2000" b="1" dirty="0">
                <a:ln>
                  <a:solidFill>
                    <a:srgbClr val="000000"/>
                  </a:solidFill>
                </a:ln>
                <a:solidFill>
                  <a:srgbClr val="009999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sk-SK" sz="2000" b="1" dirty="0" smtClean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Platby na konverziu na ekologické poľnohospodárstvo</a:t>
            </a:r>
            <a:endParaRPr lang="sk-SK" sz="2000" b="1" dirty="0">
              <a:ln>
                <a:solidFill>
                  <a:srgbClr val="000000"/>
                </a:solidFill>
              </a:ln>
              <a:solidFill>
                <a:srgbClr val="009999"/>
              </a:solidFill>
              <a:latin typeface="Arial"/>
              <a:ea typeface="Calibri"/>
              <a:cs typeface="Times New Roman"/>
            </a:endParaRPr>
          </a:p>
          <a:p>
            <a:endParaRPr lang="sk-SK" sz="600" u="sng" dirty="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defRPr/>
            </a:pPr>
            <a:r>
              <a:rPr lang="sk-SK" b="1" u="sng" dirty="0">
                <a:solidFill>
                  <a:srgbClr val="FF0000"/>
                </a:solidFill>
                <a:latin typeface="Arial"/>
                <a:ea typeface="Times New Roman"/>
                <a:cs typeface="Times New Roman"/>
              </a:rPr>
              <a:t>Výška  podpory:</a:t>
            </a:r>
            <a:endParaRPr lang="sk-SK" b="1" dirty="0">
              <a:solidFill>
                <a:srgbClr val="FF0000"/>
              </a:solidFill>
              <a:latin typeface="Arial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sk-SK" dirty="0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Orná pôda - 153 €/ha</a:t>
            </a:r>
          </a:p>
          <a:p>
            <a:pPr algn="just">
              <a:spcAft>
                <a:spcPts val="0"/>
              </a:spcAft>
            </a:pPr>
            <a:r>
              <a:rPr lang="sk-SK" dirty="0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Zelenina, liečivé, koreninové a aromatické rastliny - 529 €/ha</a:t>
            </a:r>
          </a:p>
          <a:p>
            <a:pPr algn="just">
              <a:spcAft>
                <a:spcPts val="0"/>
              </a:spcAft>
            </a:pPr>
            <a:r>
              <a:rPr lang="sk-SK" dirty="0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Zemiaky - 290 €/ha</a:t>
            </a:r>
          </a:p>
          <a:p>
            <a:pPr algn="just">
              <a:spcAft>
                <a:spcPts val="0"/>
              </a:spcAft>
            </a:pPr>
            <a:r>
              <a:rPr lang="sk-SK" dirty="0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Ovocné sady intenzívne - 671 €/ha (rodiace), 420 €/ha (mladé)</a:t>
            </a:r>
          </a:p>
          <a:p>
            <a:pPr algn="just">
              <a:spcAft>
                <a:spcPts val="0"/>
              </a:spcAft>
            </a:pPr>
            <a:r>
              <a:rPr lang="sk-SK" dirty="0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Ovocné sady ostatné - 330 €/ha</a:t>
            </a:r>
          </a:p>
          <a:p>
            <a:pPr algn="just">
              <a:spcAft>
                <a:spcPts val="0"/>
              </a:spcAft>
            </a:pPr>
            <a:r>
              <a:rPr lang="sk-SK" dirty="0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Vinohrady - 671 €/ha (rodiace), 420 €/ha (mladé)</a:t>
            </a:r>
          </a:p>
          <a:p>
            <a:pPr algn="just">
              <a:spcAft>
                <a:spcPts val="0"/>
              </a:spcAft>
            </a:pPr>
            <a:r>
              <a:rPr lang="sk-SK" dirty="0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TTP - 96 €/ha</a:t>
            </a:r>
          </a:p>
          <a:p>
            <a:pPr algn="just">
              <a:spcAft>
                <a:spcPts val="0"/>
              </a:spcAft>
            </a:pPr>
            <a:endParaRPr lang="sk-SK" b="1" dirty="0" smtClean="0">
              <a:solidFill>
                <a:srgbClr val="000000"/>
              </a:solidFill>
              <a:latin typeface="Arial"/>
              <a:ea typeface="Times New Roman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sk-SK" b="1" dirty="0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Kombinačné platby: </a:t>
            </a:r>
            <a:r>
              <a:rPr lang="sk-SK" dirty="0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EP (TTP) + biotopy TTP: 155,9 €/ha resp. 246,7 €/ha</a:t>
            </a:r>
          </a:p>
          <a:p>
            <a:pPr algn="just">
              <a:spcAft>
                <a:spcPts val="0"/>
              </a:spcAft>
            </a:pPr>
            <a:r>
              <a:rPr lang="sk-SK" dirty="0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EP (TTP) + syseľ: 138,57 €/ha,  EP (OP) + drop (OP): 152,9 €/ha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  <a:defRPr/>
            </a:pPr>
            <a:endParaRPr lang="sk-SK" sz="600" dirty="0">
              <a:solidFill>
                <a:srgbClr val="000000"/>
              </a:solidFill>
              <a:latin typeface="Arial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endParaRPr lang="sk-SK" sz="1600" dirty="0" smtClean="0">
              <a:solidFill>
                <a:srgbClr val="000000"/>
              </a:solidFill>
              <a:latin typeface="Arial"/>
              <a:ea typeface="Times New Roman"/>
              <a:cs typeface="Times New Roman"/>
            </a:endParaRPr>
          </a:p>
          <a:p>
            <a:pPr>
              <a:defRPr/>
            </a:pPr>
            <a:endParaRPr lang="sk-SK" altLang="sk-SK" sz="600" b="1" dirty="0" smtClean="0">
              <a:solidFill>
                <a:srgbClr val="000000"/>
              </a:solidFill>
              <a:latin typeface="Arial"/>
            </a:endParaRPr>
          </a:p>
          <a:p>
            <a:pPr>
              <a:defRPr/>
            </a:pPr>
            <a:r>
              <a:rPr lang="sk-SK" altLang="sk-SK" b="1" dirty="0" smtClean="0">
                <a:solidFill>
                  <a:srgbClr val="000000"/>
                </a:solidFill>
                <a:latin typeface="Arial"/>
              </a:rPr>
              <a:t>Cieľ</a:t>
            </a:r>
            <a:r>
              <a:rPr lang="sk-SK" altLang="sk-SK" dirty="0">
                <a:solidFill>
                  <a:srgbClr val="000000"/>
                </a:solidFill>
                <a:latin typeface="Arial"/>
              </a:rPr>
              <a:t>: podporiť </a:t>
            </a:r>
            <a:r>
              <a:rPr lang="sk-SK" altLang="sk-SK" dirty="0" smtClean="0">
                <a:solidFill>
                  <a:srgbClr val="000000"/>
                </a:solidFill>
                <a:latin typeface="Arial"/>
              </a:rPr>
              <a:t>15 000 ha výmery podnikov vstupujúcich do EP</a:t>
            </a:r>
          </a:p>
          <a:p>
            <a:pPr>
              <a:defRPr/>
            </a:pPr>
            <a:endParaRPr lang="sk-SK" sz="800" dirty="0" smtClean="0">
              <a:solidFill>
                <a:srgbClr val="000000"/>
              </a:solidFill>
              <a:latin typeface="Arial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1060079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07975" y="306388"/>
            <a:ext cx="8836025" cy="677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sk-SK" sz="2400" b="1" kern="0" dirty="0">
                <a:ln>
                  <a:solidFill>
                    <a:srgbClr val="000000"/>
                  </a:solidFill>
                </a:ln>
                <a:solidFill>
                  <a:srgbClr val="008080"/>
                </a:solidFill>
                <a:effectLst>
                  <a:outerShdw blurRad="50800" dist="50800" dir="5400000" algn="ctr" rotWithShape="0">
                    <a:srgbClr val="FFFFFF"/>
                  </a:outerShdw>
                </a:effectLst>
                <a:latin typeface="Arial"/>
              </a:rPr>
              <a:t>11 Ekologické </a:t>
            </a:r>
            <a:r>
              <a:rPr lang="sk-SK" sz="2400" b="1" kern="0" dirty="0" smtClean="0">
                <a:ln>
                  <a:solidFill>
                    <a:srgbClr val="000000"/>
                  </a:solidFill>
                </a:ln>
                <a:solidFill>
                  <a:srgbClr val="008080"/>
                </a:solidFill>
                <a:effectLst>
                  <a:outerShdw blurRad="50800" dist="50800" dir="5400000" algn="ctr" rotWithShape="0">
                    <a:srgbClr val="FFFFFF"/>
                  </a:outerShdw>
                </a:effectLst>
                <a:latin typeface="Arial"/>
              </a:rPr>
              <a:t>poľnohospodárstvo –  stav 2015</a:t>
            </a:r>
            <a:endParaRPr lang="sk-SK" sz="2400" b="1" kern="0" dirty="0">
              <a:ln>
                <a:solidFill>
                  <a:srgbClr val="000000"/>
                </a:solidFill>
              </a:ln>
              <a:solidFill>
                <a:srgbClr val="008080"/>
              </a:solidFill>
              <a:effectLst>
                <a:outerShdw blurRad="50800" dist="50800" dir="5400000" algn="ctr" rotWithShape="0">
                  <a:srgbClr val="FFFFFF"/>
                </a:outerShdw>
              </a:effectLst>
              <a:latin typeface="Arial"/>
            </a:endParaRPr>
          </a:p>
          <a:p>
            <a:pPr>
              <a:defRPr/>
            </a:pPr>
            <a:r>
              <a:rPr lang="sk-SK" altLang="sk-SK" sz="1400" dirty="0">
                <a:solidFill>
                  <a:srgbClr val="000000"/>
                </a:solidFill>
                <a:effectLst>
                  <a:outerShdw blurRad="50800" dist="50800" dir="5400000" algn="ctr" rotWithShape="0">
                    <a:srgbClr val="FFFFFF"/>
                  </a:outerShdw>
                </a:effectLst>
              </a:rPr>
              <a:t>                                       (čl. 29 nariadenia RD)</a:t>
            </a:r>
          </a:p>
        </p:txBody>
      </p:sp>
      <p:sp>
        <p:nvSpPr>
          <p:cNvPr id="5" name="Obdĺžnik 4"/>
          <p:cNvSpPr/>
          <p:nvPr/>
        </p:nvSpPr>
        <p:spPr>
          <a:xfrm>
            <a:off x="307974" y="984250"/>
            <a:ext cx="844413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sk-SK" b="1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Podopatrenie:</a:t>
            </a:r>
            <a:r>
              <a:rPr lang="sk-SK" sz="2000" b="1" dirty="0">
                <a:ln>
                  <a:solidFill>
                    <a:srgbClr val="000000"/>
                  </a:solidFill>
                </a:ln>
                <a:solidFill>
                  <a:srgbClr val="009999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sk-SK" sz="2000" b="1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Platby na konverziu na ekologické poľnohospodárstvo</a:t>
            </a:r>
            <a:endParaRPr lang="sk-SK" sz="2000" b="1" dirty="0">
              <a:ln>
                <a:solidFill>
                  <a:srgbClr val="000000"/>
                </a:solidFill>
              </a:ln>
              <a:solidFill>
                <a:srgbClr val="009999"/>
              </a:solidFill>
              <a:latin typeface="Arial"/>
              <a:ea typeface="Calibri"/>
              <a:cs typeface="Times New Roman"/>
            </a:endParaRPr>
          </a:p>
        </p:txBody>
      </p:sp>
      <p:graphicFrame>
        <p:nvGraphicFramePr>
          <p:cNvPr id="7" name="Tabuľ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98624099"/>
              </p:ext>
            </p:extLst>
          </p:nvPr>
        </p:nvGraphicFramePr>
        <p:xfrm>
          <a:off x="307977" y="1654630"/>
          <a:ext cx="8632823" cy="3627463"/>
        </p:xfrm>
        <a:graphic>
          <a:graphicData uri="http://schemas.openxmlformats.org/drawingml/2006/table">
            <a:tbl>
              <a:tblPr/>
              <a:tblGrid>
                <a:gridCol w="4365623"/>
                <a:gridCol w="1553029"/>
                <a:gridCol w="1721159"/>
                <a:gridCol w="993012"/>
              </a:tblGrid>
              <a:tr h="551541"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b="1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EP v konverzii</a:t>
                      </a:r>
                      <a:endParaRPr lang="sk-SK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283" marR="47283" marT="23416" marB="2341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Cieľ </a:t>
                      </a:r>
                      <a:r>
                        <a:rPr lang="sk-SK" sz="1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(ha)</a:t>
                      </a:r>
                      <a:endParaRPr lang="sk-SK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283" marR="47283" marT="23416" marB="2341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Stav 2015 </a:t>
                      </a:r>
                      <a:r>
                        <a:rPr lang="sk-SK" sz="18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(ha)</a:t>
                      </a:r>
                      <a:endParaRPr lang="sk-SK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283" marR="47283" marT="23416" marB="2341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%</a:t>
                      </a:r>
                      <a:endParaRPr lang="sk-SK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5685"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Orná pôda v konverzii</a:t>
                      </a:r>
                      <a:endParaRPr lang="sk-SK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283" marR="47283" marT="23416" marB="2341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11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5 000</a:t>
                      </a:r>
                      <a:endParaRPr lang="sk-SK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283" marR="47283" marT="23416" marB="23416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7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16 566,80</a:t>
                      </a:r>
                      <a:endParaRPr lang="sk-SK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283" marR="47283" marT="23416" marB="23416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7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331</a:t>
                      </a:r>
                      <a:endParaRPr lang="sk-SK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5685"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Zelenina + rastliny v konverzii</a:t>
                      </a:r>
                      <a:endParaRPr lang="sk-SK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283" marR="47283" marT="23416" marB="2341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7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70</a:t>
                      </a:r>
                      <a:endParaRPr lang="sk-SK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283" marR="47283" marT="23416" marB="23416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7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493,75</a:t>
                      </a:r>
                      <a:endParaRPr lang="sk-SK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283" marR="47283" marT="23416" marB="23416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7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705</a:t>
                      </a:r>
                      <a:endParaRPr lang="sk-SK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5685"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Zemiaky v konverzii</a:t>
                      </a:r>
                      <a:endParaRPr lang="sk-SK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283" marR="47283" marT="23416" marB="2341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7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10</a:t>
                      </a:r>
                      <a:endParaRPr lang="sk-SK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283" marR="47283" marT="23416" marB="23416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7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14,00</a:t>
                      </a:r>
                      <a:endParaRPr lang="sk-SK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283" marR="47283" marT="23416" marB="23416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7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140</a:t>
                      </a:r>
                      <a:endParaRPr lang="sk-SK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5685"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Ovocné sady intenzívne v konverzii</a:t>
                      </a:r>
                      <a:endParaRPr lang="sk-SK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283" marR="47283" marT="23416" marB="2341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11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100</a:t>
                      </a:r>
                      <a:endParaRPr lang="sk-SK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283" marR="47283" marT="23416" marB="23416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7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143,01</a:t>
                      </a:r>
                      <a:endParaRPr lang="sk-SK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283" marR="47283" marT="23416" marB="23416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7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143</a:t>
                      </a:r>
                      <a:endParaRPr lang="sk-SK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5685"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Ovocné sady ostatné v konverzii</a:t>
                      </a:r>
                      <a:endParaRPr lang="sk-SK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283" marR="47283" marT="23416" marB="2341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11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80</a:t>
                      </a:r>
                      <a:endParaRPr lang="sk-SK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283" marR="47283" marT="23416" marB="23416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7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91,78</a:t>
                      </a:r>
                      <a:endParaRPr lang="sk-SK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283" marR="47283" marT="23416" marB="23416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7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115</a:t>
                      </a:r>
                      <a:endParaRPr lang="sk-SK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5685"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Vinohrady v konverzii</a:t>
                      </a:r>
                      <a:endParaRPr lang="sk-SK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283" marR="47283" marT="23416" marB="2341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11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20</a:t>
                      </a:r>
                      <a:endParaRPr lang="sk-SK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283" marR="47283" marT="23416" marB="23416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7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41,44</a:t>
                      </a:r>
                      <a:endParaRPr lang="sk-SK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283" marR="47283" marT="23416" marB="23416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7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207</a:t>
                      </a:r>
                      <a:endParaRPr lang="sk-SK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5685"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Trvalé trávne porasty v </a:t>
                      </a:r>
                      <a:r>
                        <a:rPr lang="sk-SK" sz="18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konverzii</a:t>
                      </a:r>
                      <a:endParaRPr lang="sk-SK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283" marR="47283" marT="23416" marB="2341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11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9 720</a:t>
                      </a:r>
                      <a:endParaRPr lang="sk-SK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283" marR="47283" marT="23416" marB="23416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7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24 653,99</a:t>
                      </a:r>
                      <a:endParaRPr lang="sk-SK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283" marR="47283" marT="23416" marB="23416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7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254</a:t>
                      </a:r>
                      <a:endParaRPr lang="sk-SK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39822">
                <a:tc>
                  <a:txBody>
                    <a:bodyPr/>
                    <a:lstStyle/>
                    <a:p>
                      <a:pPr algn="l" fontAlgn="base">
                        <a:lnSpc>
                          <a:spcPct val="11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b="1" kern="1200" dirty="0">
                          <a:solidFill>
                            <a:srgbClr val="E4005C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 Spolu </a:t>
                      </a:r>
                      <a:endParaRPr lang="sk-SK" sz="18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283" marR="47283" marT="23416" marB="2341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75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</a:pPr>
                      <a:r>
                        <a:rPr lang="sk-SK" sz="18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15 000</a:t>
                      </a:r>
                      <a:endParaRPr lang="sk-SK" sz="18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283" marR="47283" marT="23416" marB="2341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42 004,77</a:t>
                      </a:r>
                      <a:endParaRPr lang="sk-SK" sz="18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283" marR="47283" marT="23416" marB="23416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280</a:t>
                      </a:r>
                      <a:endParaRPr lang="sk-SK" sz="18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443585801"/>
      </p:ext>
    </p:extLst>
  </p:cSld>
  <p:clrMapOvr>
    <a:masterClrMapping/>
  </p:clrMapOvr>
  <p:transition spd="slow">
    <p:pul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307975" y="306388"/>
            <a:ext cx="8836025" cy="677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sk-SK" sz="2400" b="1" kern="0" dirty="0">
                <a:ln>
                  <a:solidFill>
                    <a:srgbClr val="000000"/>
                  </a:solidFill>
                </a:ln>
                <a:solidFill>
                  <a:srgbClr val="008080"/>
                </a:solidFill>
                <a:effectLst>
                  <a:outerShdw blurRad="50800" dist="50800" dir="5400000" algn="ctr" rotWithShape="0">
                    <a:srgbClr val="FFFFFF"/>
                  </a:outerShdw>
                </a:effectLst>
                <a:latin typeface="Arial"/>
              </a:rPr>
              <a:t>11 Ekologické poľnohospodárstvo</a:t>
            </a:r>
          </a:p>
          <a:p>
            <a:pPr>
              <a:defRPr/>
            </a:pPr>
            <a:r>
              <a:rPr lang="sk-SK" altLang="sk-SK" sz="1400" dirty="0">
                <a:solidFill>
                  <a:srgbClr val="000000"/>
                </a:solidFill>
                <a:effectLst>
                  <a:outerShdw blurRad="50800" dist="50800" dir="5400000" algn="ctr" rotWithShape="0">
                    <a:srgbClr val="FFFFFF"/>
                  </a:outerShdw>
                </a:effectLst>
              </a:rPr>
              <a:t>                                       (čl. 29 nariadenia RD)</a:t>
            </a: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307975" y="1162050"/>
            <a:ext cx="8578850" cy="4644348"/>
          </a:xfrm>
          <a:prstGeom prst="rect">
            <a:avLst/>
          </a:prstGeom>
          <a:solidFill>
            <a:schemeClr val="bg1"/>
          </a:solidFill>
          <a:ln>
            <a:solidFill>
              <a:srgbClr val="009999"/>
            </a:solidFill>
          </a:ln>
          <a:effectLst/>
        </p:spPr>
        <p:txBody>
          <a:bodyPr>
            <a:spAutoFit/>
          </a:bodyPr>
          <a:lstStyle/>
          <a:p>
            <a:r>
              <a:rPr lang="sk-SK" sz="2000" b="1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Podopatrenie:</a:t>
            </a:r>
            <a:r>
              <a:rPr lang="sk-SK" sz="2000" b="1" dirty="0">
                <a:ln>
                  <a:solidFill>
                    <a:srgbClr val="000000"/>
                  </a:solidFill>
                </a:ln>
                <a:solidFill>
                  <a:srgbClr val="009999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sk-SK" sz="2000" b="1" dirty="0" smtClean="0">
                <a:solidFill>
                  <a:srgbClr val="000000"/>
                </a:solidFill>
                <a:latin typeface="Arial"/>
                <a:ea typeface="Calibri"/>
                <a:cs typeface="Calibri"/>
              </a:rPr>
              <a:t>Platby na udržanie ekologického poľnohospodárstva</a:t>
            </a:r>
            <a:endParaRPr lang="sk-SK" sz="2000" b="1" dirty="0">
              <a:ln>
                <a:solidFill>
                  <a:srgbClr val="000000"/>
                </a:solidFill>
              </a:ln>
              <a:solidFill>
                <a:srgbClr val="009999"/>
              </a:solidFill>
              <a:latin typeface="Arial"/>
              <a:ea typeface="Calibri"/>
              <a:cs typeface="Times New Roman"/>
            </a:endParaRPr>
          </a:p>
          <a:p>
            <a:endParaRPr lang="sk-SK" sz="800" u="sng" dirty="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 algn="just"/>
            <a:r>
              <a:rPr lang="sk-SK" altLang="sk-SK" b="1" u="sng" dirty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Prijímateľ podpory:</a:t>
            </a:r>
            <a:endParaRPr lang="sk-SK" altLang="sk-SK" b="1" dirty="0">
              <a:solidFill>
                <a:srgbClr val="000000"/>
              </a:solidFill>
              <a:ea typeface="Calibri" pitchFamily="34" charset="0"/>
              <a:cs typeface="Times New Roman" pitchFamily="18" charset="0"/>
            </a:endParaRPr>
          </a:p>
          <a:p>
            <a:pPr algn="just"/>
            <a:r>
              <a:rPr lang="sk-SK" altLang="sk-SK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Fyzické a právnické osoby podnikajúce v poľnohospodárskej prvovýrobe spĺňajúce definíciu aktívneho farmára podľa § 3 nariadenia vlády SR č. 342/2014</a:t>
            </a:r>
            <a:r>
              <a:rPr lang="sk-SK" altLang="sk-SK" dirty="0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.</a:t>
            </a:r>
            <a:endParaRPr lang="sk-SK" altLang="sk-SK" dirty="0">
              <a:solidFill>
                <a:srgbClr val="000000"/>
              </a:solidFill>
              <a:ea typeface="Calibri" pitchFamily="34" charset="0"/>
              <a:cs typeface="Times New Roman" pitchFamily="18" charset="0"/>
            </a:endParaRPr>
          </a:p>
          <a:p>
            <a:pPr algn="just">
              <a:lnSpc>
                <a:spcPct val="115000"/>
              </a:lnSpc>
            </a:pPr>
            <a:endParaRPr lang="sk-SK" altLang="sk-SK" sz="800" u="sng" dirty="0">
              <a:solidFill>
                <a:srgbClr val="000000"/>
              </a:solidFill>
              <a:ea typeface="Calibri" pitchFamily="34" charset="0"/>
              <a:cs typeface="Calibri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sk-SK" altLang="sk-SK" b="1" u="sng" dirty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Podmienky oprávnenosti :</a:t>
            </a:r>
            <a:endParaRPr lang="sk-SK" altLang="sk-SK" b="1" dirty="0">
              <a:solidFill>
                <a:srgbClr val="000000"/>
              </a:solidFill>
              <a:ea typeface="Calibri" pitchFamily="34" charset="0"/>
              <a:cs typeface="Calibri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lang="sk-SK" dirty="0" smtClean="0">
                <a:solidFill>
                  <a:srgbClr val="000000"/>
                </a:solidFill>
                <a:latin typeface="Arial"/>
                <a:ea typeface="Times New Roman"/>
                <a:cs typeface="Myriad Pro"/>
              </a:rPr>
              <a:t>realizovať certifikované EP na</a:t>
            </a:r>
            <a:r>
              <a:rPr lang="sk-SK" dirty="0">
                <a:solidFill>
                  <a:srgbClr val="000000"/>
                </a:solidFill>
                <a:latin typeface="Arial"/>
                <a:ea typeface="Times New Roman"/>
                <a:cs typeface="Myriad Pro"/>
              </a:rPr>
              <a:t> minimálne 1 ha poľnohospodárskej pôdy (LPIS).</a:t>
            </a:r>
            <a:endParaRPr lang="sk-SK" dirty="0">
              <a:solidFill>
                <a:srgbClr val="000000"/>
              </a:solidFill>
              <a:latin typeface="Arial"/>
              <a:ea typeface="Times New Roman"/>
              <a:cs typeface="Times New Roman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lang="sk-SK" dirty="0">
                <a:solidFill>
                  <a:srgbClr val="000000"/>
                </a:solidFill>
                <a:latin typeface="Arial"/>
                <a:ea typeface="Times New Roman"/>
                <a:cs typeface="Myriad Pro"/>
              </a:rPr>
              <a:t>v prípade žiadateľa, ktorý má ekologickú a neekologickú časť podniku (pôda), realizovať certifikované EP </a:t>
            </a:r>
            <a:r>
              <a:rPr lang="sk-SK" dirty="0" smtClean="0">
                <a:solidFill>
                  <a:srgbClr val="000000"/>
                </a:solidFill>
                <a:latin typeface="Arial"/>
                <a:ea typeface="Times New Roman"/>
                <a:cs typeface="Myriad Pro"/>
              </a:rPr>
              <a:t>má </a:t>
            </a:r>
            <a:r>
              <a:rPr lang="sk-SK" dirty="0">
                <a:solidFill>
                  <a:srgbClr val="000000"/>
                </a:solidFill>
                <a:latin typeface="Arial"/>
                <a:ea typeface="Times New Roman"/>
                <a:cs typeface="Myriad Pro"/>
              </a:rPr>
              <a:t>minimálne 51% výmery poľnohospodárskej pôdy podniku registrovanej v systéme ekologickej poľnohospodárskej výroby na Ústrednom kontrolnom a  skúšobnom ústave poľnohospodárskom( UKSUP).</a:t>
            </a:r>
            <a:endParaRPr lang="sk-SK" dirty="0">
              <a:solidFill>
                <a:srgbClr val="000000"/>
              </a:solidFill>
              <a:latin typeface="Arial"/>
              <a:ea typeface="Times New Roman"/>
              <a:cs typeface="Times New Roman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lang="sk-SK" dirty="0">
                <a:solidFill>
                  <a:srgbClr val="000000"/>
                </a:solidFill>
                <a:latin typeface="Arial"/>
                <a:ea typeface="Times New Roman"/>
                <a:cs typeface="Myriad Pro"/>
              </a:rPr>
              <a:t>počas celej doby realizácie záväzku byť vedený v registri ekologickej poľnohospodárskej výroby na UKSUP</a:t>
            </a:r>
            <a:endParaRPr lang="sk-SK" dirty="0">
              <a:solidFill>
                <a:srgbClr val="000000"/>
              </a:solidFill>
              <a:latin typeface="Arial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</a:pPr>
            <a:endParaRPr lang="sk-SK" altLang="sk-SK" sz="800" dirty="0">
              <a:solidFill>
                <a:srgbClr val="00000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sk-SK" altLang="sk-SK" b="1" dirty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Trvanie celého záväzku EP:  </a:t>
            </a:r>
            <a:r>
              <a:rPr lang="sk-SK" altLang="sk-SK" dirty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5 rokov s možnosťou predĺženia o rok</a:t>
            </a:r>
          </a:p>
          <a:p>
            <a:endParaRPr lang="sk-SK" altLang="sk-SK" sz="800" dirty="0">
              <a:solidFill>
                <a:srgbClr val="000000"/>
              </a:solidFill>
            </a:endParaRPr>
          </a:p>
          <a:p>
            <a:r>
              <a:rPr lang="sk-SK" altLang="sk-SK" dirty="0">
                <a:solidFill>
                  <a:srgbClr val="000000"/>
                </a:solidFill>
              </a:rPr>
              <a:t>Začiatok realizácie opatrenia: 2015 (2016)</a:t>
            </a:r>
            <a:endParaRPr lang="sk-SK" altLang="sk-SK" sz="2000" dirty="0">
              <a:solidFill>
                <a:srgbClr val="000000"/>
              </a:solidFill>
            </a:endParaRPr>
          </a:p>
        </p:txBody>
      </p:sp>
      <p:pic>
        <p:nvPicPr>
          <p:cNvPr id="233473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164514" y="178593"/>
            <a:ext cx="722311" cy="722311"/>
          </a:xfrm>
          <a:prstGeom prst="rect">
            <a:avLst/>
          </a:prstGeom>
          <a:pattFill prst="pct50">
            <a:fgClr>
              <a:srgbClr val="800000"/>
            </a:fgClr>
            <a:bgClr>
              <a:schemeClr val="bg1"/>
            </a:bgClr>
          </a:pattFill>
          <a:ln>
            <a:noFill/>
          </a:ln>
          <a:effectLst/>
        </p:spPr>
      </p:pic>
      <p:pic>
        <p:nvPicPr>
          <p:cNvPr id="45158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11750" y="261937"/>
            <a:ext cx="1028935" cy="555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0345038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307975" y="306388"/>
            <a:ext cx="8836025" cy="677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sk-SK" sz="2400" b="1" kern="0" dirty="0">
                <a:ln>
                  <a:solidFill>
                    <a:srgbClr val="000000"/>
                  </a:solidFill>
                </a:ln>
                <a:solidFill>
                  <a:srgbClr val="008080"/>
                </a:solidFill>
                <a:effectLst>
                  <a:outerShdw blurRad="50800" dist="50800" dir="5400000" algn="ctr" rotWithShape="0">
                    <a:srgbClr val="FFFFFF"/>
                  </a:outerShdw>
                </a:effectLst>
                <a:latin typeface="Arial"/>
              </a:rPr>
              <a:t>11 Ekologické poľnohospodárstvo</a:t>
            </a:r>
          </a:p>
          <a:p>
            <a:pPr>
              <a:defRPr/>
            </a:pPr>
            <a:r>
              <a:rPr lang="sk-SK" altLang="sk-SK" sz="1400" dirty="0">
                <a:solidFill>
                  <a:srgbClr val="000000"/>
                </a:solidFill>
                <a:effectLst>
                  <a:outerShdw blurRad="50800" dist="50800" dir="5400000" algn="ctr" rotWithShape="0">
                    <a:srgbClr val="FFFFFF"/>
                  </a:outerShdw>
                </a:effectLst>
              </a:rPr>
              <a:t>                                       (čl. 29 nariadenia RD)</a:t>
            </a: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307975" y="1441450"/>
            <a:ext cx="8578850" cy="4442755"/>
          </a:xfrm>
          <a:prstGeom prst="rect">
            <a:avLst/>
          </a:prstGeom>
          <a:solidFill>
            <a:schemeClr val="bg1"/>
          </a:solidFill>
          <a:ln>
            <a:solidFill>
              <a:srgbClr val="009999"/>
            </a:solidFill>
          </a:ln>
          <a:effectLst/>
        </p:spPr>
        <p:txBody>
          <a:bodyPr>
            <a:spAutoFit/>
          </a:bodyPr>
          <a:lstStyle/>
          <a:p>
            <a:r>
              <a:rPr lang="sk-SK" b="1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Podopatrenie:</a:t>
            </a:r>
            <a:r>
              <a:rPr lang="sk-SK" sz="2000" b="1" dirty="0">
                <a:ln>
                  <a:solidFill>
                    <a:srgbClr val="000000"/>
                  </a:solidFill>
                </a:ln>
                <a:solidFill>
                  <a:srgbClr val="009999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sk-SK" sz="2000" b="1" dirty="0">
                <a:solidFill>
                  <a:srgbClr val="000000"/>
                </a:solidFill>
                <a:latin typeface="Arial"/>
                <a:ea typeface="Calibri"/>
                <a:cs typeface="Calibri"/>
              </a:rPr>
              <a:t>Platby na udržanie ekologického poľnohospodárstva</a:t>
            </a:r>
            <a:endParaRPr lang="sk-SK" sz="2000" b="1" dirty="0">
              <a:ln>
                <a:solidFill>
                  <a:srgbClr val="000000"/>
                </a:solidFill>
              </a:ln>
              <a:solidFill>
                <a:srgbClr val="009999"/>
              </a:solidFill>
              <a:latin typeface="Arial"/>
              <a:ea typeface="Calibri"/>
              <a:cs typeface="Times New Roman"/>
            </a:endParaRPr>
          </a:p>
          <a:p>
            <a:endParaRPr lang="sk-SK" sz="800" u="sng" dirty="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 algn="just">
              <a:lnSpc>
                <a:spcPct val="115000"/>
              </a:lnSpc>
            </a:pPr>
            <a:r>
              <a:rPr lang="sk-SK" altLang="sk-SK" b="1" u="sng" dirty="0">
                <a:solidFill>
                  <a:srgbClr val="000000"/>
                </a:solidFill>
                <a:ea typeface="Calibri" pitchFamily="34" charset="0"/>
                <a:cs typeface="Calibri" pitchFamily="34" charset="0"/>
              </a:rPr>
              <a:t>Podmienky podpory</a:t>
            </a:r>
            <a:endParaRPr lang="sk-SK" altLang="sk-SK" b="1" dirty="0">
              <a:solidFill>
                <a:srgbClr val="000000"/>
              </a:solidFill>
              <a:ea typeface="Calibri" pitchFamily="34" charset="0"/>
              <a:cs typeface="Times New Roman" pitchFamily="18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lang="sk-SK" dirty="0">
                <a:solidFill>
                  <a:srgbClr val="000000"/>
                </a:solidFill>
                <a:latin typeface="Arial"/>
                <a:ea typeface="Times New Roman"/>
                <a:cs typeface="Myriad Pro"/>
              </a:rPr>
              <a:t>dodržiavať ustanovenia nariadenia Rady (ES) č. 834/2007 o ekologickej výrobe a označovaní ekologických produktov,</a:t>
            </a:r>
            <a:endParaRPr lang="sk-SK" dirty="0">
              <a:solidFill>
                <a:srgbClr val="000000"/>
              </a:solidFill>
              <a:latin typeface="Arial"/>
              <a:ea typeface="Times New Roman"/>
              <a:cs typeface="Times New Roman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lang="sk-SK" dirty="0">
                <a:solidFill>
                  <a:srgbClr val="000000"/>
                </a:solidFill>
                <a:latin typeface="Arial"/>
                <a:ea typeface="Times New Roman"/>
                <a:cs typeface="Myriad Pro"/>
              </a:rPr>
              <a:t>dodržiavať ustanovenia zákona č. 189/2009 Z. z. o ekologickej poľnohospodárskej výrobe</a:t>
            </a:r>
            <a:endParaRPr lang="sk-SK" dirty="0">
              <a:solidFill>
                <a:srgbClr val="000000"/>
              </a:solidFill>
              <a:latin typeface="Arial"/>
              <a:ea typeface="Times New Roman"/>
              <a:cs typeface="Times New Roman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lang="sk-SK" dirty="0">
                <a:solidFill>
                  <a:srgbClr val="000000"/>
                </a:solidFill>
                <a:latin typeface="Arial"/>
                <a:ea typeface="Times New Roman"/>
                <a:cs typeface="Calibri"/>
              </a:rPr>
              <a:t>dodržiavať stanovené zaťaženie registrovanými zvieratami v ekologickej poľnohospodárskej výrobe  najmenej 0,3 DJ / ha trvalých trávnych porastov vedených v záväzku a maximálne zaťaženie 1,9 DJ / ha poľnohospodárskej pôdy v podniku v období od 1. </a:t>
            </a:r>
            <a:r>
              <a:rPr lang="sk-SK" dirty="0" smtClean="0">
                <a:solidFill>
                  <a:srgbClr val="FF0000"/>
                </a:solidFill>
                <a:latin typeface="Arial"/>
                <a:ea typeface="Times New Roman"/>
                <a:cs typeface="Calibri"/>
              </a:rPr>
              <a:t>mája</a:t>
            </a:r>
            <a:r>
              <a:rPr lang="sk-SK" dirty="0" smtClean="0">
                <a:solidFill>
                  <a:srgbClr val="000000"/>
                </a:solidFill>
                <a:latin typeface="Arial"/>
                <a:ea typeface="Times New Roman"/>
                <a:cs typeface="Calibri"/>
              </a:rPr>
              <a:t> </a:t>
            </a:r>
            <a:r>
              <a:rPr lang="sk-SK" dirty="0">
                <a:solidFill>
                  <a:srgbClr val="000000"/>
                </a:solidFill>
                <a:latin typeface="Arial"/>
                <a:ea typeface="Times New Roman"/>
                <a:cs typeface="Calibri"/>
              </a:rPr>
              <a:t>do 31. októbra každého roka záväzku.</a:t>
            </a:r>
            <a:endParaRPr lang="sk-SK" dirty="0">
              <a:solidFill>
                <a:srgbClr val="000000"/>
              </a:solidFill>
              <a:latin typeface="Arial"/>
              <a:ea typeface="Times New Roman"/>
              <a:cs typeface="Times New Roman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lang="sk-SK" dirty="0">
                <a:solidFill>
                  <a:srgbClr val="000000"/>
                </a:solidFill>
                <a:latin typeface="Arial"/>
                <a:ea typeface="Times New Roman"/>
                <a:cs typeface="Calibri"/>
              </a:rPr>
              <a:t>dodržiavať počet jedincov ovocných druhov v ovocnom sade, ktorý bude uvedený  vo vnútroštátnej </a:t>
            </a:r>
            <a:r>
              <a:rPr lang="sk-SK" dirty="0" smtClean="0">
                <a:solidFill>
                  <a:srgbClr val="000000"/>
                </a:solidFill>
                <a:latin typeface="Arial"/>
                <a:ea typeface="Times New Roman"/>
                <a:cs typeface="Calibri"/>
              </a:rPr>
              <a:t>legislatíve</a:t>
            </a: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lang="sk-SK" dirty="0" smtClean="0">
                <a:solidFill>
                  <a:srgbClr val="000000"/>
                </a:solidFill>
                <a:latin typeface="Arial"/>
                <a:ea typeface="Times New Roman"/>
                <a:cs typeface="Calibri"/>
              </a:rPr>
              <a:t>mať po skončení konverzie certifikovanú produkciu v kvalite „bio“</a:t>
            </a:r>
            <a:endParaRPr lang="sk-SK" dirty="0">
              <a:solidFill>
                <a:srgbClr val="000000"/>
              </a:solidFill>
              <a:latin typeface="Arial"/>
              <a:ea typeface="Times New Roman"/>
              <a:cs typeface="Times New Roman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lang="sk-SK" dirty="0">
                <a:solidFill>
                  <a:srgbClr val="000000"/>
                </a:solidFill>
                <a:latin typeface="Arial"/>
                <a:ea typeface="Times New Roman"/>
                <a:cs typeface="Calibri"/>
              </a:rPr>
              <a:t>z podpory sú vylúčené rastlinné komodity pestované mimo potravové a kŕmne účely</a:t>
            </a:r>
            <a:endParaRPr lang="sk-SK" dirty="0">
              <a:solidFill>
                <a:srgbClr val="000000"/>
              </a:solidFill>
              <a:latin typeface="Arial"/>
              <a:ea typeface="Times New Roman"/>
              <a:cs typeface="Times New Roman"/>
            </a:endParaRPr>
          </a:p>
        </p:txBody>
      </p:sp>
      <p:pic>
        <p:nvPicPr>
          <p:cNvPr id="233473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164514" y="178593"/>
            <a:ext cx="722311" cy="722311"/>
          </a:xfrm>
          <a:prstGeom prst="rect">
            <a:avLst/>
          </a:prstGeom>
          <a:pattFill prst="pct50">
            <a:fgClr>
              <a:srgbClr val="800000"/>
            </a:fgClr>
            <a:bgClr>
              <a:schemeClr val="bg1"/>
            </a:bgClr>
          </a:pattFill>
          <a:ln>
            <a:noFill/>
          </a:ln>
          <a:effectLst/>
        </p:spPr>
      </p:pic>
      <p:pic>
        <p:nvPicPr>
          <p:cNvPr id="45158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11750" y="261937"/>
            <a:ext cx="1028935" cy="555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72290093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posal">
  <a:themeElements>
    <a:clrScheme name="Proposal 8">
      <a:dk1>
        <a:srgbClr val="000000"/>
      </a:dk1>
      <a:lt1>
        <a:srgbClr val="FFFFFF"/>
      </a:lt1>
      <a:dk2>
        <a:srgbClr val="8C0039"/>
      </a:dk2>
      <a:lt2>
        <a:srgbClr val="660066"/>
      </a:lt2>
      <a:accent1>
        <a:srgbClr val="C58BF9"/>
      </a:accent1>
      <a:accent2>
        <a:srgbClr val="9966FF"/>
      </a:accent2>
      <a:accent3>
        <a:srgbClr val="FFFFFF"/>
      </a:accent3>
      <a:accent4>
        <a:srgbClr val="000000"/>
      </a:accent4>
      <a:accent5>
        <a:srgbClr val="DFC4FB"/>
      </a:accent5>
      <a:accent6>
        <a:srgbClr val="8A5CE7"/>
      </a:accent6>
      <a:hlink>
        <a:srgbClr val="E4005C"/>
      </a:hlink>
      <a:folHlink>
        <a:srgbClr val="C36C03"/>
      </a:folHlink>
    </a:clrScheme>
    <a:fontScheme name="Propos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posal 1">
        <a:dk1>
          <a:srgbClr val="777777"/>
        </a:dk1>
        <a:lt1>
          <a:srgbClr val="FFFFFF"/>
        </a:lt1>
        <a:dk2>
          <a:srgbClr val="333333"/>
        </a:dk2>
        <a:lt2>
          <a:srgbClr val="FFF4C3"/>
        </a:lt2>
        <a:accent1>
          <a:srgbClr val="C892FA"/>
        </a:accent1>
        <a:accent2>
          <a:srgbClr val="9966FF"/>
        </a:accent2>
        <a:accent3>
          <a:srgbClr val="ADADAD"/>
        </a:accent3>
        <a:accent4>
          <a:srgbClr val="DADADA"/>
        </a:accent4>
        <a:accent5>
          <a:srgbClr val="E0C7FC"/>
        </a:accent5>
        <a:accent6>
          <a:srgbClr val="8A5CE7"/>
        </a:accent6>
        <a:hlink>
          <a:srgbClr val="E4005C"/>
        </a:hlink>
        <a:folHlink>
          <a:srgbClr val="DC7A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2">
        <a:dk1>
          <a:srgbClr val="1C1C1C"/>
        </a:dk1>
        <a:lt1>
          <a:srgbClr val="FFFFFF"/>
        </a:lt1>
        <a:dk2>
          <a:srgbClr val="5F5F5F"/>
        </a:dk2>
        <a:lt2>
          <a:srgbClr val="FFFFCC"/>
        </a:lt2>
        <a:accent1>
          <a:srgbClr val="4A5B64"/>
        </a:accent1>
        <a:accent2>
          <a:srgbClr val="AF9387"/>
        </a:accent2>
        <a:accent3>
          <a:srgbClr val="B6B6B6"/>
        </a:accent3>
        <a:accent4>
          <a:srgbClr val="DADADA"/>
        </a:accent4>
        <a:accent5>
          <a:srgbClr val="B1B5B8"/>
        </a:accent5>
        <a:accent6>
          <a:srgbClr val="9E857A"/>
        </a:accent6>
        <a:hlink>
          <a:srgbClr val="F3C43F"/>
        </a:hlink>
        <a:folHlink>
          <a:srgbClr val="66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3">
        <a:dk1>
          <a:srgbClr val="4D4D4D"/>
        </a:dk1>
        <a:lt1>
          <a:srgbClr val="FFFFFF"/>
        </a:lt1>
        <a:dk2>
          <a:srgbClr val="666699"/>
        </a:dk2>
        <a:lt2>
          <a:srgbClr val="FFFFCC"/>
        </a:lt2>
        <a:accent1>
          <a:srgbClr val="8D8DB3"/>
        </a:accent1>
        <a:accent2>
          <a:srgbClr val="7A25D7"/>
        </a:accent2>
        <a:accent3>
          <a:srgbClr val="B8B8CA"/>
        </a:accent3>
        <a:accent4>
          <a:srgbClr val="DADADA"/>
        </a:accent4>
        <a:accent5>
          <a:srgbClr val="C5C5D6"/>
        </a:accent5>
        <a:accent6>
          <a:srgbClr val="6E20C3"/>
        </a:accent6>
        <a:hlink>
          <a:srgbClr val="66CCFF"/>
        </a:hlink>
        <a:folHlink>
          <a:srgbClr val="3333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4">
        <a:dk1>
          <a:srgbClr val="10187C"/>
        </a:dk1>
        <a:lt1>
          <a:srgbClr val="F8F8F8"/>
        </a:lt1>
        <a:dk2>
          <a:srgbClr val="538DC7"/>
        </a:dk2>
        <a:lt2>
          <a:srgbClr val="CCECFF"/>
        </a:lt2>
        <a:accent1>
          <a:srgbClr val="879EC7"/>
        </a:accent1>
        <a:accent2>
          <a:srgbClr val="461B8B"/>
        </a:accent2>
        <a:accent3>
          <a:srgbClr val="B3C5E0"/>
        </a:accent3>
        <a:accent4>
          <a:srgbClr val="D4D4D4"/>
        </a:accent4>
        <a:accent5>
          <a:srgbClr val="C3CCE0"/>
        </a:accent5>
        <a:accent6>
          <a:srgbClr val="3F177D"/>
        </a:accent6>
        <a:hlink>
          <a:srgbClr val="0000FF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5">
        <a:dk1>
          <a:srgbClr val="002F2E"/>
        </a:dk1>
        <a:lt1>
          <a:srgbClr val="FFFFFF"/>
        </a:lt1>
        <a:dk2>
          <a:srgbClr val="008080"/>
        </a:dk2>
        <a:lt2>
          <a:srgbClr val="FFFFCC"/>
        </a:lt2>
        <a:accent1>
          <a:srgbClr val="0E6A52"/>
        </a:accent1>
        <a:accent2>
          <a:srgbClr val="3553A7"/>
        </a:accent2>
        <a:accent3>
          <a:srgbClr val="AAC0C0"/>
        </a:accent3>
        <a:accent4>
          <a:srgbClr val="DADADA"/>
        </a:accent4>
        <a:accent5>
          <a:srgbClr val="AAB9B3"/>
        </a:accent5>
        <a:accent6>
          <a:srgbClr val="2F4A97"/>
        </a:accent6>
        <a:hlink>
          <a:srgbClr val="1ACE9F"/>
        </a:hlink>
        <a:folHlink>
          <a:srgbClr val="B5B5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6">
        <a:dk1>
          <a:srgbClr val="000000"/>
        </a:dk1>
        <a:lt1>
          <a:srgbClr val="E3FFFF"/>
        </a:lt1>
        <a:dk2>
          <a:srgbClr val="4400A8"/>
        </a:dk2>
        <a:lt2>
          <a:srgbClr val="005452"/>
        </a:lt2>
        <a:accent1>
          <a:srgbClr val="92CAC9"/>
        </a:accent1>
        <a:accent2>
          <a:srgbClr val="009999"/>
        </a:accent2>
        <a:accent3>
          <a:srgbClr val="EFFFFF"/>
        </a:accent3>
        <a:accent4>
          <a:srgbClr val="000000"/>
        </a:accent4>
        <a:accent5>
          <a:srgbClr val="C7E1E1"/>
        </a:accent5>
        <a:accent6>
          <a:srgbClr val="008A8A"/>
        </a:accent6>
        <a:hlink>
          <a:srgbClr val="187C16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osal 7">
        <a:dk1>
          <a:srgbClr val="000000"/>
        </a:dk1>
        <a:lt1>
          <a:srgbClr val="CCFF99"/>
        </a:lt1>
        <a:dk2>
          <a:srgbClr val="CC99FF"/>
        </a:dk2>
        <a:lt2>
          <a:srgbClr val="1B3600"/>
        </a:lt2>
        <a:accent1>
          <a:srgbClr val="009900"/>
        </a:accent1>
        <a:accent2>
          <a:srgbClr val="B7CA02"/>
        </a:accent2>
        <a:accent3>
          <a:srgbClr val="E2FFCA"/>
        </a:accent3>
        <a:accent4>
          <a:srgbClr val="000000"/>
        </a:accent4>
        <a:accent5>
          <a:srgbClr val="AACAAA"/>
        </a:accent5>
        <a:accent6>
          <a:srgbClr val="A6B702"/>
        </a:accent6>
        <a:hlink>
          <a:srgbClr val="FFCC0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osal 8">
        <a:dk1>
          <a:srgbClr val="000000"/>
        </a:dk1>
        <a:lt1>
          <a:srgbClr val="FFFFFF"/>
        </a:lt1>
        <a:dk2>
          <a:srgbClr val="8C0039"/>
        </a:dk2>
        <a:lt2>
          <a:srgbClr val="660066"/>
        </a:lt2>
        <a:accent1>
          <a:srgbClr val="C58BF9"/>
        </a:accent1>
        <a:accent2>
          <a:srgbClr val="9966FF"/>
        </a:accent2>
        <a:accent3>
          <a:srgbClr val="FFFFFF"/>
        </a:accent3>
        <a:accent4>
          <a:srgbClr val="000000"/>
        </a:accent4>
        <a:accent5>
          <a:srgbClr val="DFC4FB"/>
        </a:accent5>
        <a:accent6>
          <a:srgbClr val="8A5CE7"/>
        </a:accent6>
        <a:hlink>
          <a:srgbClr val="E4005C"/>
        </a:hlink>
        <a:folHlink>
          <a:srgbClr val="C36C0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7_Proposal">
  <a:themeElements>
    <a:clrScheme name="Proposal 8">
      <a:dk1>
        <a:srgbClr val="000000"/>
      </a:dk1>
      <a:lt1>
        <a:srgbClr val="FFFFFF"/>
      </a:lt1>
      <a:dk2>
        <a:srgbClr val="8C0039"/>
      </a:dk2>
      <a:lt2>
        <a:srgbClr val="660066"/>
      </a:lt2>
      <a:accent1>
        <a:srgbClr val="C58BF9"/>
      </a:accent1>
      <a:accent2>
        <a:srgbClr val="9966FF"/>
      </a:accent2>
      <a:accent3>
        <a:srgbClr val="FFFFFF"/>
      </a:accent3>
      <a:accent4>
        <a:srgbClr val="000000"/>
      </a:accent4>
      <a:accent5>
        <a:srgbClr val="DFC4FB"/>
      </a:accent5>
      <a:accent6>
        <a:srgbClr val="8A5CE7"/>
      </a:accent6>
      <a:hlink>
        <a:srgbClr val="E4005C"/>
      </a:hlink>
      <a:folHlink>
        <a:srgbClr val="C36C03"/>
      </a:folHlink>
    </a:clrScheme>
    <a:fontScheme name="Propos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posal 1">
        <a:dk1>
          <a:srgbClr val="777777"/>
        </a:dk1>
        <a:lt1>
          <a:srgbClr val="FFFFFF"/>
        </a:lt1>
        <a:dk2>
          <a:srgbClr val="333333"/>
        </a:dk2>
        <a:lt2>
          <a:srgbClr val="FFF4C3"/>
        </a:lt2>
        <a:accent1>
          <a:srgbClr val="C892FA"/>
        </a:accent1>
        <a:accent2>
          <a:srgbClr val="9966FF"/>
        </a:accent2>
        <a:accent3>
          <a:srgbClr val="ADADAD"/>
        </a:accent3>
        <a:accent4>
          <a:srgbClr val="DADADA"/>
        </a:accent4>
        <a:accent5>
          <a:srgbClr val="E0C7FC"/>
        </a:accent5>
        <a:accent6>
          <a:srgbClr val="8A5CE7"/>
        </a:accent6>
        <a:hlink>
          <a:srgbClr val="E4005C"/>
        </a:hlink>
        <a:folHlink>
          <a:srgbClr val="DC7A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2">
        <a:dk1>
          <a:srgbClr val="1C1C1C"/>
        </a:dk1>
        <a:lt1>
          <a:srgbClr val="FFFFFF"/>
        </a:lt1>
        <a:dk2>
          <a:srgbClr val="5F5F5F"/>
        </a:dk2>
        <a:lt2>
          <a:srgbClr val="FFFFCC"/>
        </a:lt2>
        <a:accent1>
          <a:srgbClr val="4A5B64"/>
        </a:accent1>
        <a:accent2>
          <a:srgbClr val="AF9387"/>
        </a:accent2>
        <a:accent3>
          <a:srgbClr val="B6B6B6"/>
        </a:accent3>
        <a:accent4>
          <a:srgbClr val="DADADA"/>
        </a:accent4>
        <a:accent5>
          <a:srgbClr val="B1B5B8"/>
        </a:accent5>
        <a:accent6>
          <a:srgbClr val="9E857A"/>
        </a:accent6>
        <a:hlink>
          <a:srgbClr val="F3C43F"/>
        </a:hlink>
        <a:folHlink>
          <a:srgbClr val="66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3">
        <a:dk1>
          <a:srgbClr val="4D4D4D"/>
        </a:dk1>
        <a:lt1>
          <a:srgbClr val="FFFFFF"/>
        </a:lt1>
        <a:dk2>
          <a:srgbClr val="666699"/>
        </a:dk2>
        <a:lt2>
          <a:srgbClr val="FFFFCC"/>
        </a:lt2>
        <a:accent1>
          <a:srgbClr val="8D8DB3"/>
        </a:accent1>
        <a:accent2>
          <a:srgbClr val="7A25D7"/>
        </a:accent2>
        <a:accent3>
          <a:srgbClr val="B8B8CA"/>
        </a:accent3>
        <a:accent4>
          <a:srgbClr val="DADADA"/>
        </a:accent4>
        <a:accent5>
          <a:srgbClr val="C5C5D6"/>
        </a:accent5>
        <a:accent6>
          <a:srgbClr val="6E20C3"/>
        </a:accent6>
        <a:hlink>
          <a:srgbClr val="66CCFF"/>
        </a:hlink>
        <a:folHlink>
          <a:srgbClr val="3333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4">
        <a:dk1>
          <a:srgbClr val="10187C"/>
        </a:dk1>
        <a:lt1>
          <a:srgbClr val="F8F8F8"/>
        </a:lt1>
        <a:dk2>
          <a:srgbClr val="538DC7"/>
        </a:dk2>
        <a:lt2>
          <a:srgbClr val="CCECFF"/>
        </a:lt2>
        <a:accent1>
          <a:srgbClr val="879EC7"/>
        </a:accent1>
        <a:accent2>
          <a:srgbClr val="461B8B"/>
        </a:accent2>
        <a:accent3>
          <a:srgbClr val="B3C5E0"/>
        </a:accent3>
        <a:accent4>
          <a:srgbClr val="D4D4D4"/>
        </a:accent4>
        <a:accent5>
          <a:srgbClr val="C3CCE0"/>
        </a:accent5>
        <a:accent6>
          <a:srgbClr val="3F177D"/>
        </a:accent6>
        <a:hlink>
          <a:srgbClr val="0000FF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5">
        <a:dk1>
          <a:srgbClr val="002F2E"/>
        </a:dk1>
        <a:lt1>
          <a:srgbClr val="FFFFFF"/>
        </a:lt1>
        <a:dk2>
          <a:srgbClr val="008080"/>
        </a:dk2>
        <a:lt2>
          <a:srgbClr val="FFFFCC"/>
        </a:lt2>
        <a:accent1>
          <a:srgbClr val="0E6A52"/>
        </a:accent1>
        <a:accent2>
          <a:srgbClr val="3553A7"/>
        </a:accent2>
        <a:accent3>
          <a:srgbClr val="AAC0C0"/>
        </a:accent3>
        <a:accent4>
          <a:srgbClr val="DADADA"/>
        </a:accent4>
        <a:accent5>
          <a:srgbClr val="AAB9B3"/>
        </a:accent5>
        <a:accent6>
          <a:srgbClr val="2F4A97"/>
        </a:accent6>
        <a:hlink>
          <a:srgbClr val="1ACE9F"/>
        </a:hlink>
        <a:folHlink>
          <a:srgbClr val="B5B5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6">
        <a:dk1>
          <a:srgbClr val="000000"/>
        </a:dk1>
        <a:lt1>
          <a:srgbClr val="E3FFFF"/>
        </a:lt1>
        <a:dk2>
          <a:srgbClr val="4400A8"/>
        </a:dk2>
        <a:lt2>
          <a:srgbClr val="005452"/>
        </a:lt2>
        <a:accent1>
          <a:srgbClr val="92CAC9"/>
        </a:accent1>
        <a:accent2>
          <a:srgbClr val="009999"/>
        </a:accent2>
        <a:accent3>
          <a:srgbClr val="EFFFFF"/>
        </a:accent3>
        <a:accent4>
          <a:srgbClr val="000000"/>
        </a:accent4>
        <a:accent5>
          <a:srgbClr val="C7E1E1"/>
        </a:accent5>
        <a:accent6>
          <a:srgbClr val="008A8A"/>
        </a:accent6>
        <a:hlink>
          <a:srgbClr val="187C16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osal 7">
        <a:dk1>
          <a:srgbClr val="000000"/>
        </a:dk1>
        <a:lt1>
          <a:srgbClr val="CCFF99"/>
        </a:lt1>
        <a:dk2>
          <a:srgbClr val="CC99FF"/>
        </a:dk2>
        <a:lt2>
          <a:srgbClr val="1B3600"/>
        </a:lt2>
        <a:accent1>
          <a:srgbClr val="009900"/>
        </a:accent1>
        <a:accent2>
          <a:srgbClr val="B7CA02"/>
        </a:accent2>
        <a:accent3>
          <a:srgbClr val="E2FFCA"/>
        </a:accent3>
        <a:accent4>
          <a:srgbClr val="000000"/>
        </a:accent4>
        <a:accent5>
          <a:srgbClr val="AACAAA"/>
        </a:accent5>
        <a:accent6>
          <a:srgbClr val="A6B702"/>
        </a:accent6>
        <a:hlink>
          <a:srgbClr val="FFCC0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osal 8">
        <a:dk1>
          <a:srgbClr val="000000"/>
        </a:dk1>
        <a:lt1>
          <a:srgbClr val="FFFFFF"/>
        </a:lt1>
        <a:dk2>
          <a:srgbClr val="8C0039"/>
        </a:dk2>
        <a:lt2>
          <a:srgbClr val="660066"/>
        </a:lt2>
        <a:accent1>
          <a:srgbClr val="C58BF9"/>
        </a:accent1>
        <a:accent2>
          <a:srgbClr val="9966FF"/>
        </a:accent2>
        <a:accent3>
          <a:srgbClr val="FFFFFF"/>
        </a:accent3>
        <a:accent4>
          <a:srgbClr val="000000"/>
        </a:accent4>
        <a:accent5>
          <a:srgbClr val="DFC4FB"/>
        </a:accent5>
        <a:accent6>
          <a:srgbClr val="8A5CE7"/>
        </a:accent6>
        <a:hlink>
          <a:srgbClr val="E4005C"/>
        </a:hlink>
        <a:folHlink>
          <a:srgbClr val="C36C0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Proposal">
  <a:themeElements>
    <a:clrScheme name="Proposal 8">
      <a:dk1>
        <a:srgbClr val="000000"/>
      </a:dk1>
      <a:lt1>
        <a:srgbClr val="FFFFFF"/>
      </a:lt1>
      <a:dk2>
        <a:srgbClr val="8C0039"/>
      </a:dk2>
      <a:lt2>
        <a:srgbClr val="660066"/>
      </a:lt2>
      <a:accent1>
        <a:srgbClr val="C58BF9"/>
      </a:accent1>
      <a:accent2>
        <a:srgbClr val="9966FF"/>
      </a:accent2>
      <a:accent3>
        <a:srgbClr val="FFFFFF"/>
      </a:accent3>
      <a:accent4>
        <a:srgbClr val="000000"/>
      </a:accent4>
      <a:accent5>
        <a:srgbClr val="DFC4FB"/>
      </a:accent5>
      <a:accent6>
        <a:srgbClr val="8A5CE7"/>
      </a:accent6>
      <a:hlink>
        <a:srgbClr val="E4005C"/>
      </a:hlink>
      <a:folHlink>
        <a:srgbClr val="C36C03"/>
      </a:folHlink>
    </a:clrScheme>
    <a:fontScheme name="Propos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posal 1">
        <a:dk1>
          <a:srgbClr val="777777"/>
        </a:dk1>
        <a:lt1>
          <a:srgbClr val="FFFFFF"/>
        </a:lt1>
        <a:dk2>
          <a:srgbClr val="333333"/>
        </a:dk2>
        <a:lt2>
          <a:srgbClr val="FFF4C3"/>
        </a:lt2>
        <a:accent1>
          <a:srgbClr val="C892FA"/>
        </a:accent1>
        <a:accent2>
          <a:srgbClr val="9966FF"/>
        </a:accent2>
        <a:accent3>
          <a:srgbClr val="ADADAD"/>
        </a:accent3>
        <a:accent4>
          <a:srgbClr val="DADADA"/>
        </a:accent4>
        <a:accent5>
          <a:srgbClr val="E0C7FC"/>
        </a:accent5>
        <a:accent6>
          <a:srgbClr val="8A5CE7"/>
        </a:accent6>
        <a:hlink>
          <a:srgbClr val="E4005C"/>
        </a:hlink>
        <a:folHlink>
          <a:srgbClr val="DC7A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2">
        <a:dk1>
          <a:srgbClr val="1C1C1C"/>
        </a:dk1>
        <a:lt1>
          <a:srgbClr val="FFFFFF"/>
        </a:lt1>
        <a:dk2>
          <a:srgbClr val="5F5F5F"/>
        </a:dk2>
        <a:lt2>
          <a:srgbClr val="FFFFCC"/>
        </a:lt2>
        <a:accent1>
          <a:srgbClr val="4A5B64"/>
        </a:accent1>
        <a:accent2>
          <a:srgbClr val="AF9387"/>
        </a:accent2>
        <a:accent3>
          <a:srgbClr val="B6B6B6"/>
        </a:accent3>
        <a:accent4>
          <a:srgbClr val="DADADA"/>
        </a:accent4>
        <a:accent5>
          <a:srgbClr val="B1B5B8"/>
        </a:accent5>
        <a:accent6>
          <a:srgbClr val="9E857A"/>
        </a:accent6>
        <a:hlink>
          <a:srgbClr val="F3C43F"/>
        </a:hlink>
        <a:folHlink>
          <a:srgbClr val="66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3">
        <a:dk1>
          <a:srgbClr val="4D4D4D"/>
        </a:dk1>
        <a:lt1>
          <a:srgbClr val="FFFFFF"/>
        </a:lt1>
        <a:dk2>
          <a:srgbClr val="666699"/>
        </a:dk2>
        <a:lt2>
          <a:srgbClr val="FFFFCC"/>
        </a:lt2>
        <a:accent1>
          <a:srgbClr val="8D8DB3"/>
        </a:accent1>
        <a:accent2>
          <a:srgbClr val="7A25D7"/>
        </a:accent2>
        <a:accent3>
          <a:srgbClr val="B8B8CA"/>
        </a:accent3>
        <a:accent4>
          <a:srgbClr val="DADADA"/>
        </a:accent4>
        <a:accent5>
          <a:srgbClr val="C5C5D6"/>
        </a:accent5>
        <a:accent6>
          <a:srgbClr val="6E20C3"/>
        </a:accent6>
        <a:hlink>
          <a:srgbClr val="66CCFF"/>
        </a:hlink>
        <a:folHlink>
          <a:srgbClr val="3333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4">
        <a:dk1>
          <a:srgbClr val="10187C"/>
        </a:dk1>
        <a:lt1>
          <a:srgbClr val="F8F8F8"/>
        </a:lt1>
        <a:dk2>
          <a:srgbClr val="538DC7"/>
        </a:dk2>
        <a:lt2>
          <a:srgbClr val="CCECFF"/>
        </a:lt2>
        <a:accent1>
          <a:srgbClr val="879EC7"/>
        </a:accent1>
        <a:accent2>
          <a:srgbClr val="461B8B"/>
        </a:accent2>
        <a:accent3>
          <a:srgbClr val="B3C5E0"/>
        </a:accent3>
        <a:accent4>
          <a:srgbClr val="D4D4D4"/>
        </a:accent4>
        <a:accent5>
          <a:srgbClr val="C3CCE0"/>
        </a:accent5>
        <a:accent6>
          <a:srgbClr val="3F177D"/>
        </a:accent6>
        <a:hlink>
          <a:srgbClr val="0000FF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5">
        <a:dk1>
          <a:srgbClr val="002F2E"/>
        </a:dk1>
        <a:lt1>
          <a:srgbClr val="FFFFFF"/>
        </a:lt1>
        <a:dk2>
          <a:srgbClr val="008080"/>
        </a:dk2>
        <a:lt2>
          <a:srgbClr val="FFFFCC"/>
        </a:lt2>
        <a:accent1>
          <a:srgbClr val="0E6A52"/>
        </a:accent1>
        <a:accent2>
          <a:srgbClr val="3553A7"/>
        </a:accent2>
        <a:accent3>
          <a:srgbClr val="AAC0C0"/>
        </a:accent3>
        <a:accent4>
          <a:srgbClr val="DADADA"/>
        </a:accent4>
        <a:accent5>
          <a:srgbClr val="AAB9B3"/>
        </a:accent5>
        <a:accent6>
          <a:srgbClr val="2F4A97"/>
        </a:accent6>
        <a:hlink>
          <a:srgbClr val="1ACE9F"/>
        </a:hlink>
        <a:folHlink>
          <a:srgbClr val="B5B5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6">
        <a:dk1>
          <a:srgbClr val="000000"/>
        </a:dk1>
        <a:lt1>
          <a:srgbClr val="E3FFFF"/>
        </a:lt1>
        <a:dk2>
          <a:srgbClr val="4400A8"/>
        </a:dk2>
        <a:lt2>
          <a:srgbClr val="005452"/>
        </a:lt2>
        <a:accent1>
          <a:srgbClr val="92CAC9"/>
        </a:accent1>
        <a:accent2>
          <a:srgbClr val="009999"/>
        </a:accent2>
        <a:accent3>
          <a:srgbClr val="EFFFFF"/>
        </a:accent3>
        <a:accent4>
          <a:srgbClr val="000000"/>
        </a:accent4>
        <a:accent5>
          <a:srgbClr val="C7E1E1"/>
        </a:accent5>
        <a:accent6>
          <a:srgbClr val="008A8A"/>
        </a:accent6>
        <a:hlink>
          <a:srgbClr val="187C16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osal 7">
        <a:dk1>
          <a:srgbClr val="000000"/>
        </a:dk1>
        <a:lt1>
          <a:srgbClr val="CCFF99"/>
        </a:lt1>
        <a:dk2>
          <a:srgbClr val="CC99FF"/>
        </a:dk2>
        <a:lt2>
          <a:srgbClr val="1B3600"/>
        </a:lt2>
        <a:accent1>
          <a:srgbClr val="009900"/>
        </a:accent1>
        <a:accent2>
          <a:srgbClr val="B7CA02"/>
        </a:accent2>
        <a:accent3>
          <a:srgbClr val="E2FFCA"/>
        </a:accent3>
        <a:accent4>
          <a:srgbClr val="000000"/>
        </a:accent4>
        <a:accent5>
          <a:srgbClr val="AACAAA"/>
        </a:accent5>
        <a:accent6>
          <a:srgbClr val="A6B702"/>
        </a:accent6>
        <a:hlink>
          <a:srgbClr val="FFCC0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osal 8">
        <a:dk1>
          <a:srgbClr val="000000"/>
        </a:dk1>
        <a:lt1>
          <a:srgbClr val="FFFFFF"/>
        </a:lt1>
        <a:dk2>
          <a:srgbClr val="8C0039"/>
        </a:dk2>
        <a:lt2>
          <a:srgbClr val="660066"/>
        </a:lt2>
        <a:accent1>
          <a:srgbClr val="C58BF9"/>
        </a:accent1>
        <a:accent2>
          <a:srgbClr val="9966FF"/>
        </a:accent2>
        <a:accent3>
          <a:srgbClr val="FFFFFF"/>
        </a:accent3>
        <a:accent4>
          <a:srgbClr val="000000"/>
        </a:accent4>
        <a:accent5>
          <a:srgbClr val="DFC4FB"/>
        </a:accent5>
        <a:accent6>
          <a:srgbClr val="8A5CE7"/>
        </a:accent6>
        <a:hlink>
          <a:srgbClr val="E4005C"/>
        </a:hlink>
        <a:folHlink>
          <a:srgbClr val="C36C0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Proposal">
  <a:themeElements>
    <a:clrScheme name="Proposal 8">
      <a:dk1>
        <a:srgbClr val="000000"/>
      </a:dk1>
      <a:lt1>
        <a:srgbClr val="FFFFFF"/>
      </a:lt1>
      <a:dk2>
        <a:srgbClr val="8C0039"/>
      </a:dk2>
      <a:lt2>
        <a:srgbClr val="660066"/>
      </a:lt2>
      <a:accent1>
        <a:srgbClr val="C58BF9"/>
      </a:accent1>
      <a:accent2>
        <a:srgbClr val="9966FF"/>
      </a:accent2>
      <a:accent3>
        <a:srgbClr val="FFFFFF"/>
      </a:accent3>
      <a:accent4>
        <a:srgbClr val="000000"/>
      </a:accent4>
      <a:accent5>
        <a:srgbClr val="DFC4FB"/>
      </a:accent5>
      <a:accent6>
        <a:srgbClr val="8A5CE7"/>
      </a:accent6>
      <a:hlink>
        <a:srgbClr val="E4005C"/>
      </a:hlink>
      <a:folHlink>
        <a:srgbClr val="C36C03"/>
      </a:folHlink>
    </a:clrScheme>
    <a:fontScheme name="Propos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posal 1">
        <a:dk1>
          <a:srgbClr val="777777"/>
        </a:dk1>
        <a:lt1>
          <a:srgbClr val="FFFFFF"/>
        </a:lt1>
        <a:dk2>
          <a:srgbClr val="333333"/>
        </a:dk2>
        <a:lt2>
          <a:srgbClr val="FFF4C3"/>
        </a:lt2>
        <a:accent1>
          <a:srgbClr val="C892FA"/>
        </a:accent1>
        <a:accent2>
          <a:srgbClr val="9966FF"/>
        </a:accent2>
        <a:accent3>
          <a:srgbClr val="ADADAD"/>
        </a:accent3>
        <a:accent4>
          <a:srgbClr val="DADADA"/>
        </a:accent4>
        <a:accent5>
          <a:srgbClr val="E0C7FC"/>
        </a:accent5>
        <a:accent6>
          <a:srgbClr val="8A5CE7"/>
        </a:accent6>
        <a:hlink>
          <a:srgbClr val="E4005C"/>
        </a:hlink>
        <a:folHlink>
          <a:srgbClr val="DC7A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2">
        <a:dk1>
          <a:srgbClr val="1C1C1C"/>
        </a:dk1>
        <a:lt1>
          <a:srgbClr val="FFFFFF"/>
        </a:lt1>
        <a:dk2>
          <a:srgbClr val="5F5F5F"/>
        </a:dk2>
        <a:lt2>
          <a:srgbClr val="FFFFCC"/>
        </a:lt2>
        <a:accent1>
          <a:srgbClr val="4A5B64"/>
        </a:accent1>
        <a:accent2>
          <a:srgbClr val="AF9387"/>
        </a:accent2>
        <a:accent3>
          <a:srgbClr val="B6B6B6"/>
        </a:accent3>
        <a:accent4>
          <a:srgbClr val="DADADA"/>
        </a:accent4>
        <a:accent5>
          <a:srgbClr val="B1B5B8"/>
        </a:accent5>
        <a:accent6>
          <a:srgbClr val="9E857A"/>
        </a:accent6>
        <a:hlink>
          <a:srgbClr val="F3C43F"/>
        </a:hlink>
        <a:folHlink>
          <a:srgbClr val="66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3">
        <a:dk1>
          <a:srgbClr val="4D4D4D"/>
        </a:dk1>
        <a:lt1>
          <a:srgbClr val="FFFFFF"/>
        </a:lt1>
        <a:dk2>
          <a:srgbClr val="666699"/>
        </a:dk2>
        <a:lt2>
          <a:srgbClr val="FFFFCC"/>
        </a:lt2>
        <a:accent1>
          <a:srgbClr val="8D8DB3"/>
        </a:accent1>
        <a:accent2>
          <a:srgbClr val="7A25D7"/>
        </a:accent2>
        <a:accent3>
          <a:srgbClr val="B8B8CA"/>
        </a:accent3>
        <a:accent4>
          <a:srgbClr val="DADADA"/>
        </a:accent4>
        <a:accent5>
          <a:srgbClr val="C5C5D6"/>
        </a:accent5>
        <a:accent6>
          <a:srgbClr val="6E20C3"/>
        </a:accent6>
        <a:hlink>
          <a:srgbClr val="66CCFF"/>
        </a:hlink>
        <a:folHlink>
          <a:srgbClr val="3333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4">
        <a:dk1>
          <a:srgbClr val="10187C"/>
        </a:dk1>
        <a:lt1>
          <a:srgbClr val="F8F8F8"/>
        </a:lt1>
        <a:dk2>
          <a:srgbClr val="538DC7"/>
        </a:dk2>
        <a:lt2>
          <a:srgbClr val="CCECFF"/>
        </a:lt2>
        <a:accent1>
          <a:srgbClr val="879EC7"/>
        </a:accent1>
        <a:accent2>
          <a:srgbClr val="461B8B"/>
        </a:accent2>
        <a:accent3>
          <a:srgbClr val="B3C5E0"/>
        </a:accent3>
        <a:accent4>
          <a:srgbClr val="D4D4D4"/>
        </a:accent4>
        <a:accent5>
          <a:srgbClr val="C3CCE0"/>
        </a:accent5>
        <a:accent6>
          <a:srgbClr val="3F177D"/>
        </a:accent6>
        <a:hlink>
          <a:srgbClr val="0000FF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5">
        <a:dk1>
          <a:srgbClr val="002F2E"/>
        </a:dk1>
        <a:lt1>
          <a:srgbClr val="FFFFFF"/>
        </a:lt1>
        <a:dk2>
          <a:srgbClr val="008080"/>
        </a:dk2>
        <a:lt2>
          <a:srgbClr val="FFFFCC"/>
        </a:lt2>
        <a:accent1>
          <a:srgbClr val="0E6A52"/>
        </a:accent1>
        <a:accent2>
          <a:srgbClr val="3553A7"/>
        </a:accent2>
        <a:accent3>
          <a:srgbClr val="AAC0C0"/>
        </a:accent3>
        <a:accent4>
          <a:srgbClr val="DADADA"/>
        </a:accent4>
        <a:accent5>
          <a:srgbClr val="AAB9B3"/>
        </a:accent5>
        <a:accent6>
          <a:srgbClr val="2F4A97"/>
        </a:accent6>
        <a:hlink>
          <a:srgbClr val="1ACE9F"/>
        </a:hlink>
        <a:folHlink>
          <a:srgbClr val="B5B5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6">
        <a:dk1>
          <a:srgbClr val="000000"/>
        </a:dk1>
        <a:lt1>
          <a:srgbClr val="E3FFFF"/>
        </a:lt1>
        <a:dk2>
          <a:srgbClr val="4400A8"/>
        </a:dk2>
        <a:lt2>
          <a:srgbClr val="005452"/>
        </a:lt2>
        <a:accent1>
          <a:srgbClr val="92CAC9"/>
        </a:accent1>
        <a:accent2>
          <a:srgbClr val="009999"/>
        </a:accent2>
        <a:accent3>
          <a:srgbClr val="EFFFFF"/>
        </a:accent3>
        <a:accent4>
          <a:srgbClr val="000000"/>
        </a:accent4>
        <a:accent5>
          <a:srgbClr val="C7E1E1"/>
        </a:accent5>
        <a:accent6>
          <a:srgbClr val="008A8A"/>
        </a:accent6>
        <a:hlink>
          <a:srgbClr val="187C16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osal 7">
        <a:dk1>
          <a:srgbClr val="000000"/>
        </a:dk1>
        <a:lt1>
          <a:srgbClr val="CCFF99"/>
        </a:lt1>
        <a:dk2>
          <a:srgbClr val="CC99FF"/>
        </a:dk2>
        <a:lt2>
          <a:srgbClr val="1B3600"/>
        </a:lt2>
        <a:accent1>
          <a:srgbClr val="009900"/>
        </a:accent1>
        <a:accent2>
          <a:srgbClr val="B7CA02"/>
        </a:accent2>
        <a:accent3>
          <a:srgbClr val="E2FFCA"/>
        </a:accent3>
        <a:accent4>
          <a:srgbClr val="000000"/>
        </a:accent4>
        <a:accent5>
          <a:srgbClr val="AACAAA"/>
        </a:accent5>
        <a:accent6>
          <a:srgbClr val="A6B702"/>
        </a:accent6>
        <a:hlink>
          <a:srgbClr val="FFCC0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osal 8">
        <a:dk1>
          <a:srgbClr val="000000"/>
        </a:dk1>
        <a:lt1>
          <a:srgbClr val="FFFFFF"/>
        </a:lt1>
        <a:dk2>
          <a:srgbClr val="8C0039"/>
        </a:dk2>
        <a:lt2>
          <a:srgbClr val="660066"/>
        </a:lt2>
        <a:accent1>
          <a:srgbClr val="C58BF9"/>
        </a:accent1>
        <a:accent2>
          <a:srgbClr val="9966FF"/>
        </a:accent2>
        <a:accent3>
          <a:srgbClr val="FFFFFF"/>
        </a:accent3>
        <a:accent4>
          <a:srgbClr val="000000"/>
        </a:accent4>
        <a:accent5>
          <a:srgbClr val="DFC4FB"/>
        </a:accent5>
        <a:accent6>
          <a:srgbClr val="8A5CE7"/>
        </a:accent6>
        <a:hlink>
          <a:srgbClr val="E4005C"/>
        </a:hlink>
        <a:folHlink>
          <a:srgbClr val="C36C0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Proposal">
  <a:themeElements>
    <a:clrScheme name="Proposal 8">
      <a:dk1>
        <a:srgbClr val="000000"/>
      </a:dk1>
      <a:lt1>
        <a:srgbClr val="FFFFFF"/>
      </a:lt1>
      <a:dk2>
        <a:srgbClr val="8C0039"/>
      </a:dk2>
      <a:lt2>
        <a:srgbClr val="660066"/>
      </a:lt2>
      <a:accent1>
        <a:srgbClr val="C58BF9"/>
      </a:accent1>
      <a:accent2>
        <a:srgbClr val="9966FF"/>
      </a:accent2>
      <a:accent3>
        <a:srgbClr val="FFFFFF"/>
      </a:accent3>
      <a:accent4>
        <a:srgbClr val="000000"/>
      </a:accent4>
      <a:accent5>
        <a:srgbClr val="DFC4FB"/>
      </a:accent5>
      <a:accent6>
        <a:srgbClr val="8A5CE7"/>
      </a:accent6>
      <a:hlink>
        <a:srgbClr val="E4005C"/>
      </a:hlink>
      <a:folHlink>
        <a:srgbClr val="C36C03"/>
      </a:folHlink>
    </a:clrScheme>
    <a:fontScheme name="Propos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posal 1">
        <a:dk1>
          <a:srgbClr val="777777"/>
        </a:dk1>
        <a:lt1>
          <a:srgbClr val="FFFFFF"/>
        </a:lt1>
        <a:dk2>
          <a:srgbClr val="333333"/>
        </a:dk2>
        <a:lt2>
          <a:srgbClr val="FFF4C3"/>
        </a:lt2>
        <a:accent1>
          <a:srgbClr val="C892FA"/>
        </a:accent1>
        <a:accent2>
          <a:srgbClr val="9966FF"/>
        </a:accent2>
        <a:accent3>
          <a:srgbClr val="ADADAD"/>
        </a:accent3>
        <a:accent4>
          <a:srgbClr val="DADADA"/>
        </a:accent4>
        <a:accent5>
          <a:srgbClr val="E0C7FC"/>
        </a:accent5>
        <a:accent6>
          <a:srgbClr val="8A5CE7"/>
        </a:accent6>
        <a:hlink>
          <a:srgbClr val="E4005C"/>
        </a:hlink>
        <a:folHlink>
          <a:srgbClr val="DC7A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2">
        <a:dk1>
          <a:srgbClr val="1C1C1C"/>
        </a:dk1>
        <a:lt1>
          <a:srgbClr val="FFFFFF"/>
        </a:lt1>
        <a:dk2>
          <a:srgbClr val="5F5F5F"/>
        </a:dk2>
        <a:lt2>
          <a:srgbClr val="FFFFCC"/>
        </a:lt2>
        <a:accent1>
          <a:srgbClr val="4A5B64"/>
        </a:accent1>
        <a:accent2>
          <a:srgbClr val="AF9387"/>
        </a:accent2>
        <a:accent3>
          <a:srgbClr val="B6B6B6"/>
        </a:accent3>
        <a:accent4>
          <a:srgbClr val="DADADA"/>
        </a:accent4>
        <a:accent5>
          <a:srgbClr val="B1B5B8"/>
        </a:accent5>
        <a:accent6>
          <a:srgbClr val="9E857A"/>
        </a:accent6>
        <a:hlink>
          <a:srgbClr val="F3C43F"/>
        </a:hlink>
        <a:folHlink>
          <a:srgbClr val="66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3">
        <a:dk1>
          <a:srgbClr val="4D4D4D"/>
        </a:dk1>
        <a:lt1>
          <a:srgbClr val="FFFFFF"/>
        </a:lt1>
        <a:dk2>
          <a:srgbClr val="666699"/>
        </a:dk2>
        <a:lt2>
          <a:srgbClr val="FFFFCC"/>
        </a:lt2>
        <a:accent1>
          <a:srgbClr val="8D8DB3"/>
        </a:accent1>
        <a:accent2>
          <a:srgbClr val="7A25D7"/>
        </a:accent2>
        <a:accent3>
          <a:srgbClr val="B8B8CA"/>
        </a:accent3>
        <a:accent4>
          <a:srgbClr val="DADADA"/>
        </a:accent4>
        <a:accent5>
          <a:srgbClr val="C5C5D6"/>
        </a:accent5>
        <a:accent6>
          <a:srgbClr val="6E20C3"/>
        </a:accent6>
        <a:hlink>
          <a:srgbClr val="66CCFF"/>
        </a:hlink>
        <a:folHlink>
          <a:srgbClr val="3333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4">
        <a:dk1>
          <a:srgbClr val="10187C"/>
        </a:dk1>
        <a:lt1>
          <a:srgbClr val="F8F8F8"/>
        </a:lt1>
        <a:dk2>
          <a:srgbClr val="538DC7"/>
        </a:dk2>
        <a:lt2>
          <a:srgbClr val="CCECFF"/>
        </a:lt2>
        <a:accent1>
          <a:srgbClr val="879EC7"/>
        </a:accent1>
        <a:accent2>
          <a:srgbClr val="461B8B"/>
        </a:accent2>
        <a:accent3>
          <a:srgbClr val="B3C5E0"/>
        </a:accent3>
        <a:accent4>
          <a:srgbClr val="D4D4D4"/>
        </a:accent4>
        <a:accent5>
          <a:srgbClr val="C3CCE0"/>
        </a:accent5>
        <a:accent6>
          <a:srgbClr val="3F177D"/>
        </a:accent6>
        <a:hlink>
          <a:srgbClr val="0000FF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5">
        <a:dk1>
          <a:srgbClr val="002F2E"/>
        </a:dk1>
        <a:lt1>
          <a:srgbClr val="FFFFFF"/>
        </a:lt1>
        <a:dk2>
          <a:srgbClr val="008080"/>
        </a:dk2>
        <a:lt2>
          <a:srgbClr val="FFFFCC"/>
        </a:lt2>
        <a:accent1>
          <a:srgbClr val="0E6A52"/>
        </a:accent1>
        <a:accent2>
          <a:srgbClr val="3553A7"/>
        </a:accent2>
        <a:accent3>
          <a:srgbClr val="AAC0C0"/>
        </a:accent3>
        <a:accent4>
          <a:srgbClr val="DADADA"/>
        </a:accent4>
        <a:accent5>
          <a:srgbClr val="AAB9B3"/>
        </a:accent5>
        <a:accent6>
          <a:srgbClr val="2F4A97"/>
        </a:accent6>
        <a:hlink>
          <a:srgbClr val="1ACE9F"/>
        </a:hlink>
        <a:folHlink>
          <a:srgbClr val="B5B5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6">
        <a:dk1>
          <a:srgbClr val="000000"/>
        </a:dk1>
        <a:lt1>
          <a:srgbClr val="E3FFFF"/>
        </a:lt1>
        <a:dk2>
          <a:srgbClr val="4400A8"/>
        </a:dk2>
        <a:lt2>
          <a:srgbClr val="005452"/>
        </a:lt2>
        <a:accent1>
          <a:srgbClr val="92CAC9"/>
        </a:accent1>
        <a:accent2>
          <a:srgbClr val="009999"/>
        </a:accent2>
        <a:accent3>
          <a:srgbClr val="EFFFFF"/>
        </a:accent3>
        <a:accent4>
          <a:srgbClr val="000000"/>
        </a:accent4>
        <a:accent5>
          <a:srgbClr val="C7E1E1"/>
        </a:accent5>
        <a:accent6>
          <a:srgbClr val="008A8A"/>
        </a:accent6>
        <a:hlink>
          <a:srgbClr val="187C16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osal 7">
        <a:dk1>
          <a:srgbClr val="000000"/>
        </a:dk1>
        <a:lt1>
          <a:srgbClr val="CCFF99"/>
        </a:lt1>
        <a:dk2>
          <a:srgbClr val="CC99FF"/>
        </a:dk2>
        <a:lt2>
          <a:srgbClr val="1B3600"/>
        </a:lt2>
        <a:accent1>
          <a:srgbClr val="009900"/>
        </a:accent1>
        <a:accent2>
          <a:srgbClr val="B7CA02"/>
        </a:accent2>
        <a:accent3>
          <a:srgbClr val="E2FFCA"/>
        </a:accent3>
        <a:accent4>
          <a:srgbClr val="000000"/>
        </a:accent4>
        <a:accent5>
          <a:srgbClr val="AACAAA"/>
        </a:accent5>
        <a:accent6>
          <a:srgbClr val="A6B702"/>
        </a:accent6>
        <a:hlink>
          <a:srgbClr val="FFCC0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osal 8">
        <a:dk1>
          <a:srgbClr val="000000"/>
        </a:dk1>
        <a:lt1>
          <a:srgbClr val="FFFFFF"/>
        </a:lt1>
        <a:dk2>
          <a:srgbClr val="8C0039"/>
        </a:dk2>
        <a:lt2>
          <a:srgbClr val="660066"/>
        </a:lt2>
        <a:accent1>
          <a:srgbClr val="C58BF9"/>
        </a:accent1>
        <a:accent2>
          <a:srgbClr val="9966FF"/>
        </a:accent2>
        <a:accent3>
          <a:srgbClr val="FFFFFF"/>
        </a:accent3>
        <a:accent4>
          <a:srgbClr val="000000"/>
        </a:accent4>
        <a:accent5>
          <a:srgbClr val="DFC4FB"/>
        </a:accent5>
        <a:accent6>
          <a:srgbClr val="8A5CE7"/>
        </a:accent6>
        <a:hlink>
          <a:srgbClr val="E4005C"/>
        </a:hlink>
        <a:folHlink>
          <a:srgbClr val="C36C0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Motí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Motí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9277</TotalTime>
  <Words>693</Words>
  <Application>Microsoft Office PowerPoint</Application>
  <PresentationFormat>On-screen Show (4:3)</PresentationFormat>
  <Paragraphs>269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Proposal</vt:lpstr>
      <vt:lpstr>7_Proposal</vt:lpstr>
      <vt:lpstr>1_Proposal</vt:lpstr>
      <vt:lpstr>2_Proposal</vt:lpstr>
      <vt:lpstr>3_Proposal</vt:lpstr>
      <vt:lpstr>  Ekologické poľnohospodárstvo  (EP)    Program rozvoja vidieka SR 2014 - 2020    </vt:lpstr>
      <vt:lpstr>Finančné zdroje  EP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Finančné zdroje  a nárok EP</vt:lpstr>
    </vt:vector>
  </TitlesOfParts>
  <Company>MP SR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 rozvoja vidieka SR  2014 - 2020   Neprojektové opatrenia</dc:title>
  <dc:creator>Rudolf Trebatický</dc:creator>
  <cp:lastModifiedBy>mama</cp:lastModifiedBy>
  <cp:revision>551</cp:revision>
  <cp:lastPrinted>2015-10-07T08:53:25Z</cp:lastPrinted>
  <dcterms:created xsi:type="dcterms:W3CDTF">2006-02-06T13:07:37Z</dcterms:created>
  <dcterms:modified xsi:type="dcterms:W3CDTF">2015-11-08T22:52:36Z</dcterms:modified>
</cp:coreProperties>
</file>