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  <p:sldMasterId id="2147484149" r:id="rId2"/>
    <p:sldMasterId id="2147484162" r:id="rId3"/>
    <p:sldMasterId id="2147484175" r:id="rId4"/>
    <p:sldMasterId id="2147484188" r:id="rId5"/>
  </p:sldMasterIdLst>
  <p:notesMasterIdLst>
    <p:notesMasterId r:id="rId20"/>
  </p:notesMasterIdLst>
  <p:handoutMasterIdLst>
    <p:handoutMasterId r:id="rId21"/>
  </p:handoutMasterIdLst>
  <p:sldIdLst>
    <p:sldId id="373" r:id="rId6"/>
    <p:sldId id="420" r:id="rId7"/>
    <p:sldId id="517" r:id="rId8"/>
    <p:sldId id="510" r:id="rId9"/>
    <p:sldId id="511" r:id="rId10"/>
    <p:sldId id="512" r:id="rId11"/>
    <p:sldId id="518" r:id="rId12"/>
    <p:sldId id="513" r:id="rId13"/>
    <p:sldId id="514" r:id="rId14"/>
    <p:sldId id="515" r:id="rId15"/>
    <p:sldId id="516" r:id="rId16"/>
    <p:sldId id="519" r:id="rId17"/>
    <p:sldId id="520" r:id="rId18"/>
    <p:sldId id="521" r:id="rId19"/>
  </p:sldIdLst>
  <p:sldSz cx="9144000" cy="6858000" type="screen4x3"/>
  <p:notesSz cx="6858000" cy="97107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6600"/>
    <a:srgbClr val="99FFCC"/>
    <a:srgbClr val="FF3300"/>
    <a:srgbClr val="FF9900"/>
    <a:srgbClr val="339933"/>
    <a:srgbClr val="008080"/>
    <a:srgbClr val="FFFF99"/>
    <a:srgbClr val="336699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5706" autoAdjust="0"/>
  </p:normalViewPr>
  <p:slideViewPr>
    <p:cSldViewPr snapToGrid="0">
      <p:cViewPr>
        <p:scale>
          <a:sx n="66" d="100"/>
          <a:sy n="66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CDDA3F-7FB5-466F-9ECE-5F7DEB64E08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85593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D45FB3-2933-4A14-AB14-001147CF488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58414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040E-7E38-4F6B-9F92-4FB587562A6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25506114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6AA5-4997-4F50-8489-D8AF5EEDAEA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7694537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17FB-519C-48EF-8CA6-3F97FFC5316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6250371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9B0D-7F83-48E8-8A2D-BBFE6EF660A2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2806353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040E-7E38-4F6B-9F92-4FB587562A6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091215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9F29-B6ED-4A5F-BCA2-9761D6C15F0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069869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411D-A575-4D22-A379-1F2BC68A810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577464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93FED-64FE-45A1-8DA2-FB33BDC363E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324604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E11-56DE-431A-B32C-A7CB11BEAAE8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623159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1073-CB6E-414B-B259-DC199D427C1B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3191774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E8C5-BF98-4B67-B9EC-D24706EFE335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01717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9F29-B6ED-4A5F-BCA2-9761D6C15F0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48840854"/>
      </p:ext>
    </p:extLst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0AD9-006D-4119-8726-89CE210176D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302600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C5A8-A41A-4BC9-B0A1-A31AC6A1CBC7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251643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6AA5-4997-4F50-8489-D8AF5EEDAEA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731815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17FB-519C-48EF-8CA6-3F97FFC5316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67671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9B0D-7F83-48E8-8A2D-BBFE6EF660A2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266319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040E-7E38-4F6B-9F92-4FB587562A6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616294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9F29-B6ED-4A5F-BCA2-9761D6C15F0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307880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411D-A575-4D22-A379-1F2BC68A810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598214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93FED-64FE-45A1-8DA2-FB33BDC363E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3314479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E11-56DE-431A-B32C-A7CB11BEAAE8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616867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411D-A575-4D22-A379-1F2BC68A810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61082090"/>
      </p:ext>
    </p:extLst>
  </p:cSld>
  <p:clrMapOvr>
    <a:masterClrMapping/>
  </p:clrMapOvr>
  <p:transition spd="slow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1073-CB6E-414B-B259-DC199D427C1B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594791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E8C5-BF98-4B67-B9EC-D24706EFE335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338824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0AD9-006D-4119-8726-89CE210176D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0804411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C5A8-A41A-4BC9-B0A1-A31AC6A1CBC7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0763"/>
      </p:ext>
    </p:extLst>
  </p:cSld>
  <p:clrMapOvr>
    <a:masterClrMapping/>
  </p:clrMapOvr>
  <p:transition spd="slow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6AA5-4997-4F50-8489-D8AF5EEDAEA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470144"/>
      </p:ext>
    </p:extLst>
  </p:cSld>
  <p:clrMapOvr>
    <a:masterClrMapping/>
  </p:clrMapOvr>
  <p:transition spd="slow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17FB-519C-48EF-8CA6-3F97FFC5316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813400"/>
      </p:ext>
    </p:extLst>
  </p:cSld>
  <p:clrMapOvr>
    <a:masterClrMapping/>
  </p:clrMapOvr>
  <p:transition spd="slow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9B0D-7F83-48E8-8A2D-BBFE6EF660A2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503109"/>
      </p:ext>
    </p:extLst>
  </p:cSld>
  <p:clrMapOvr>
    <a:masterClrMapping/>
  </p:clrMapOvr>
  <p:transition spd="slow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040E-7E38-4F6B-9F92-4FB587562A6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405467"/>
      </p:ext>
    </p:extLst>
  </p:cSld>
  <p:clrMapOvr>
    <a:masterClrMapping/>
  </p:clrMapOvr>
  <p:transition spd="slow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9F29-B6ED-4A5F-BCA2-9761D6C15F0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302357"/>
      </p:ext>
    </p:extLst>
  </p:cSld>
  <p:clrMapOvr>
    <a:masterClrMapping/>
  </p:clrMapOvr>
  <p:transition spd="slow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411D-A575-4D22-A379-1F2BC68A810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18842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93FED-64FE-45A1-8DA2-FB33BDC363E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66358402"/>
      </p:ext>
    </p:extLst>
  </p:cSld>
  <p:clrMapOvr>
    <a:masterClrMapping/>
  </p:clrMapOvr>
  <p:transition spd="slow">
    <p:pull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93FED-64FE-45A1-8DA2-FB33BDC363E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147080"/>
      </p:ext>
    </p:extLst>
  </p:cSld>
  <p:clrMapOvr>
    <a:masterClrMapping/>
  </p:clrMapOvr>
  <p:transition spd="slow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E11-56DE-431A-B32C-A7CB11BEAAE8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776947"/>
      </p:ext>
    </p:extLst>
  </p:cSld>
  <p:clrMapOvr>
    <a:masterClrMapping/>
  </p:clrMapOvr>
  <p:transition spd="slow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1073-CB6E-414B-B259-DC199D427C1B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354116"/>
      </p:ext>
    </p:extLst>
  </p:cSld>
  <p:clrMapOvr>
    <a:masterClrMapping/>
  </p:clrMapOvr>
  <p:transition spd="slow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E8C5-BF98-4B67-B9EC-D24706EFE335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860547"/>
      </p:ext>
    </p:extLst>
  </p:cSld>
  <p:clrMapOvr>
    <a:masterClrMapping/>
  </p:clrMapOvr>
  <p:transition spd="slow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0AD9-006D-4119-8726-89CE210176D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17095"/>
      </p:ext>
    </p:extLst>
  </p:cSld>
  <p:clrMapOvr>
    <a:masterClrMapping/>
  </p:clrMapOvr>
  <p:transition spd="slow">
    <p:pull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C5A8-A41A-4BC9-B0A1-A31AC6A1CBC7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223233"/>
      </p:ext>
    </p:extLst>
  </p:cSld>
  <p:clrMapOvr>
    <a:masterClrMapping/>
  </p:clrMapOvr>
  <p:transition spd="slow">
    <p:pull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6AA5-4997-4F50-8489-D8AF5EEDAEA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888457"/>
      </p:ext>
    </p:extLst>
  </p:cSld>
  <p:clrMapOvr>
    <a:masterClrMapping/>
  </p:clrMapOvr>
  <p:transition spd="slow">
    <p:pull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17FB-519C-48EF-8CA6-3F97FFC5316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879671"/>
      </p:ext>
    </p:extLst>
  </p:cSld>
  <p:clrMapOvr>
    <a:masterClrMapping/>
  </p:clrMapOvr>
  <p:transition spd="slow">
    <p:pull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9B0D-7F83-48E8-8A2D-BBFE6EF660A2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655784"/>
      </p:ext>
    </p:extLst>
  </p:cSld>
  <p:clrMapOvr>
    <a:masterClrMapping/>
  </p:clrMapOvr>
  <p:transition spd="slow">
    <p:pull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040E-7E38-4F6B-9F92-4FB587562A6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74601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E11-56DE-431A-B32C-A7CB11BEAAE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6345615"/>
      </p:ext>
    </p:extLst>
  </p:cSld>
  <p:clrMapOvr>
    <a:masterClrMapping/>
  </p:clrMapOvr>
  <p:transition spd="slow">
    <p:pull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9F29-B6ED-4A5F-BCA2-9761D6C15F0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531402"/>
      </p:ext>
    </p:extLst>
  </p:cSld>
  <p:clrMapOvr>
    <a:masterClrMapping/>
  </p:clrMapOvr>
  <p:transition spd="slow">
    <p:pull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411D-A575-4D22-A379-1F2BC68A810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015213"/>
      </p:ext>
    </p:extLst>
  </p:cSld>
  <p:clrMapOvr>
    <a:masterClrMapping/>
  </p:clrMapOvr>
  <p:transition spd="slow">
    <p:pull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93FED-64FE-45A1-8DA2-FB33BDC363E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280455"/>
      </p:ext>
    </p:extLst>
  </p:cSld>
  <p:clrMapOvr>
    <a:masterClrMapping/>
  </p:clrMapOvr>
  <p:transition spd="slow">
    <p:pull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E11-56DE-431A-B32C-A7CB11BEAAE8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892527"/>
      </p:ext>
    </p:extLst>
  </p:cSld>
  <p:clrMapOvr>
    <a:masterClrMapping/>
  </p:clrMapOvr>
  <p:transition spd="slow">
    <p:pull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1073-CB6E-414B-B259-DC199D427C1B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625881"/>
      </p:ext>
    </p:extLst>
  </p:cSld>
  <p:clrMapOvr>
    <a:masterClrMapping/>
  </p:clrMapOvr>
  <p:transition spd="slow">
    <p:pull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E8C5-BF98-4B67-B9EC-D24706EFE335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727267"/>
      </p:ext>
    </p:extLst>
  </p:cSld>
  <p:clrMapOvr>
    <a:masterClrMapping/>
  </p:clrMapOvr>
  <p:transition spd="slow">
    <p:pull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0AD9-006D-4119-8726-89CE210176D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262054"/>
      </p:ext>
    </p:extLst>
  </p:cSld>
  <p:clrMapOvr>
    <a:masterClrMapping/>
  </p:clrMapOvr>
  <p:transition spd="slow">
    <p:pull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C5A8-A41A-4BC9-B0A1-A31AC6A1CBC7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245853"/>
      </p:ext>
    </p:extLst>
  </p:cSld>
  <p:clrMapOvr>
    <a:masterClrMapping/>
  </p:clrMapOvr>
  <p:transition spd="slow">
    <p:pull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6AA5-4997-4F50-8489-D8AF5EEDAEA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735673"/>
      </p:ext>
    </p:extLst>
  </p:cSld>
  <p:clrMapOvr>
    <a:masterClrMapping/>
  </p:clrMapOvr>
  <p:transition spd="slow">
    <p:pull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17FB-519C-48EF-8CA6-3F97FFC5316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12674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1073-CB6E-414B-B259-DC199D427C1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18755984"/>
      </p:ext>
    </p:extLst>
  </p:cSld>
  <p:clrMapOvr>
    <a:masterClrMapping/>
  </p:clrMapOvr>
  <p:transition spd="slow">
    <p:pull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9B0D-7F83-48E8-8A2D-BBFE6EF660A2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75108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E8C5-BF98-4B67-B9EC-D24706EFE33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86388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0AD9-006D-4119-8726-89CE210176D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4898314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C5A8-A41A-4BC9-B0A1-A31AC6A1CBC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2920382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7171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 dirty="0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717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717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B69CAC9-2783-4E4C-9D77-F9083730E53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7171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 dirty="0">
                <a:solidFill>
                  <a:srgbClr val="000000"/>
                </a:solidFill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B69CAC9-2783-4E4C-9D77-F9083730E53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40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7171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 dirty="0">
                <a:solidFill>
                  <a:srgbClr val="000000"/>
                </a:solidFill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B69CAC9-2783-4E4C-9D77-F9083730E53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63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7171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 dirty="0">
                <a:solidFill>
                  <a:srgbClr val="000000"/>
                </a:solidFill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B69CAC9-2783-4E4C-9D77-F9083730E53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90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7171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 dirty="0">
                <a:solidFill>
                  <a:srgbClr val="000000"/>
                </a:solidFill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717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B69CAC9-2783-4E4C-9D77-F9083730E53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6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  <p:sldLayoutId id="2147484200" r:id="rId12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67657" y="1557338"/>
            <a:ext cx="8215085" cy="3509962"/>
          </a:xfrm>
        </p:spPr>
        <p:txBody>
          <a:bodyPr/>
          <a:lstStyle/>
          <a:p>
            <a:pPr marL="342900" lvl="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2800" b="1" dirty="0" smtClean="0">
                <a:solidFill>
                  <a:srgbClr val="FFFFFF"/>
                </a:solidFill>
                <a:effectLst/>
                <a:ea typeface="+mn-ea"/>
                <a:cs typeface="+mn-cs"/>
              </a:rPr>
              <a:t/>
            </a:r>
            <a:br>
              <a:rPr lang="sk-SK" sz="2800" b="1" dirty="0" smtClean="0">
                <a:solidFill>
                  <a:srgbClr val="FFFFFF"/>
                </a:solidFill>
                <a:effectLst/>
                <a:ea typeface="+mn-ea"/>
                <a:cs typeface="+mn-cs"/>
              </a:rPr>
            </a:br>
            <a:r>
              <a:rPr lang="sk-SK" sz="2800" b="1" dirty="0">
                <a:solidFill>
                  <a:srgbClr val="FFFFFF"/>
                </a:solidFill>
                <a:effectLst/>
                <a:ea typeface="+mn-ea"/>
                <a:cs typeface="+mn-cs"/>
              </a:rPr>
              <a:t/>
            </a:r>
            <a:br>
              <a:rPr lang="sk-SK" sz="2800" b="1" dirty="0">
                <a:solidFill>
                  <a:srgbClr val="FFFFFF"/>
                </a:solidFill>
                <a:effectLst/>
                <a:ea typeface="+mn-ea"/>
                <a:cs typeface="+mn-cs"/>
              </a:rPr>
            </a:br>
            <a:r>
              <a:rPr lang="sk-SK" sz="2800" b="1" dirty="0" smtClean="0">
                <a:solidFill>
                  <a:srgbClr val="336600"/>
                </a:solidFill>
                <a:effectLst/>
                <a:ea typeface="+mn-ea"/>
                <a:cs typeface="+mn-cs"/>
              </a:rPr>
              <a:t>Ekologické poľnohospodárstvo </a:t>
            </a:r>
            <a:br>
              <a:rPr lang="sk-SK" sz="2800" b="1" dirty="0" smtClean="0">
                <a:solidFill>
                  <a:srgbClr val="336600"/>
                </a:solidFill>
                <a:effectLst/>
                <a:ea typeface="+mn-ea"/>
                <a:cs typeface="+mn-cs"/>
              </a:rPr>
            </a:br>
            <a:r>
              <a:rPr lang="sk-SK" sz="2800" b="1" dirty="0" smtClean="0">
                <a:solidFill>
                  <a:srgbClr val="336600"/>
                </a:solidFill>
                <a:effectLst/>
                <a:ea typeface="+mn-ea"/>
                <a:cs typeface="+mn-cs"/>
              </a:rPr>
              <a:t>(EP)</a:t>
            </a:r>
            <a:r>
              <a:rPr lang="sk-SK" sz="2800" b="1" dirty="0">
                <a:solidFill>
                  <a:srgbClr val="336600"/>
                </a:solidFill>
                <a:effectLst/>
                <a:ea typeface="+mn-ea"/>
                <a:cs typeface="+mn-cs"/>
              </a:rPr>
              <a:t/>
            </a:r>
            <a:br>
              <a:rPr lang="sk-SK" sz="2800" b="1" dirty="0">
                <a:solidFill>
                  <a:srgbClr val="336600"/>
                </a:solidFill>
                <a:effectLst/>
                <a:ea typeface="+mn-ea"/>
                <a:cs typeface="+mn-cs"/>
              </a:rPr>
            </a:br>
            <a:r>
              <a:rPr lang="sk-SK" sz="2800" b="1" dirty="0" smtClean="0">
                <a:solidFill>
                  <a:srgbClr val="336600"/>
                </a:solidFill>
                <a:effectLst/>
                <a:ea typeface="+mn-ea"/>
                <a:cs typeface="+mn-cs"/>
              </a:rPr>
              <a:t/>
            </a:r>
            <a:br>
              <a:rPr lang="sk-SK" sz="2800" b="1" dirty="0" smtClean="0">
                <a:solidFill>
                  <a:srgbClr val="336600"/>
                </a:solidFill>
                <a:effectLst/>
                <a:ea typeface="+mn-ea"/>
                <a:cs typeface="+mn-cs"/>
              </a:rPr>
            </a:br>
            <a:r>
              <a:rPr lang="sk-SK" sz="2800" b="1" dirty="0" smtClean="0">
                <a:solidFill>
                  <a:srgbClr val="336600"/>
                </a:solidFill>
                <a:effectLst/>
                <a:ea typeface="+mn-ea"/>
                <a:cs typeface="+mn-cs"/>
              </a:rPr>
              <a:t/>
            </a:r>
            <a:br>
              <a:rPr lang="sk-SK" sz="2800" b="1" dirty="0" smtClean="0">
                <a:solidFill>
                  <a:srgbClr val="336600"/>
                </a:solidFill>
                <a:effectLst/>
                <a:ea typeface="+mn-ea"/>
                <a:cs typeface="+mn-cs"/>
              </a:rPr>
            </a:br>
            <a:r>
              <a:rPr lang="sk-SK" sz="2800" b="1" dirty="0">
                <a:solidFill>
                  <a:srgbClr val="336600"/>
                </a:solidFill>
                <a:effectLst/>
                <a:ea typeface="+mn-ea"/>
                <a:cs typeface="+mn-cs"/>
              </a:rPr>
              <a:t/>
            </a:r>
            <a:br>
              <a:rPr lang="sk-SK" sz="2800" b="1" dirty="0">
                <a:solidFill>
                  <a:srgbClr val="336600"/>
                </a:solidFill>
                <a:effectLst/>
                <a:ea typeface="+mn-ea"/>
                <a:cs typeface="+mn-cs"/>
              </a:rPr>
            </a:br>
            <a:r>
              <a:rPr lang="sk-SK" sz="20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rozvoja vidieka SR 2014 - 2020 </a:t>
            </a:r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k-SK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sk-SK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7651" name="Picture 11" descr="vlajky a spolufin - S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0" t="3529" r="54266" b="32304"/>
          <a:stretch>
            <a:fillRect/>
          </a:stretch>
        </p:blipFill>
        <p:spPr bwMode="auto">
          <a:xfrm>
            <a:off x="3635375" y="404813"/>
            <a:ext cx="809625" cy="5381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12" descr="vlajky a spolufin - S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169" t="3209" r="1894" b="31984"/>
          <a:stretch>
            <a:fillRect/>
          </a:stretch>
        </p:blipFill>
        <p:spPr bwMode="auto">
          <a:xfrm>
            <a:off x="4572000" y="404813"/>
            <a:ext cx="806450" cy="53975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92713"/>
            <a:ext cx="24193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3" y="1068967"/>
            <a:ext cx="8578851" cy="5329151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Podopatrenie:</a:t>
            </a:r>
            <a:r>
              <a:rPr lang="sk-SK" sz="2000" b="1" dirty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Platby na udržanie ekologického poľnohospodárstva</a:t>
            </a:r>
            <a:endParaRPr lang="sk-SK" sz="2000" b="1" dirty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  <a:p>
            <a:endParaRPr lang="sk-SK" sz="600" u="sng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sk-SK" b="1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Výška  podpory:</a:t>
            </a:r>
            <a:endParaRPr lang="sk-SK" b="1" dirty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Orná pôda - 153 €/ha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Zelenina, liečivé, koreninové a aromatické rastliny - 529 €/ha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Zemiaky - 290 €/ha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Ovocné sady intenzívne - 671 €/ha (rodiace), 420 €/ha (mladé)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Ovocné sady ostatné - 330 €/ha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Vinohrady - 671 €/ha (rodiace), 420 €/ha (mladé)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TTP - 96 €/ha</a:t>
            </a:r>
          </a:p>
          <a:p>
            <a:pPr algn="just">
              <a:spcAft>
                <a:spcPts val="0"/>
              </a:spcAft>
            </a:pPr>
            <a:endParaRPr lang="sk-SK" b="1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sk-SK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Kombinačné </a:t>
            </a:r>
            <a:r>
              <a:rPr lang="sk-SK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platby: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EP (TTP) + biotopy TTP: 155,9 €/ha resp. 246,7 €/ha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EP (TTP) + syseľ: 138,57 €/ha,  EP (OP) + drop (OP): 152,9 €/ha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sk-SK" sz="6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>
              <a:defRPr/>
            </a:pPr>
            <a:endParaRPr lang="sk-SK" altLang="sk-SK" sz="600" b="1" dirty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sk-SK" altLang="sk-SK" b="1" dirty="0">
                <a:solidFill>
                  <a:srgbClr val="000000"/>
                </a:solidFill>
                <a:latin typeface="Arial"/>
              </a:rPr>
              <a:t>Cieľ</a:t>
            </a:r>
            <a:r>
              <a:rPr lang="sk-SK" altLang="sk-SK" dirty="0">
                <a:solidFill>
                  <a:srgbClr val="000000"/>
                </a:solidFill>
                <a:latin typeface="Arial"/>
              </a:rPr>
              <a:t>: podporiť </a:t>
            </a:r>
            <a:r>
              <a:rPr lang="sk-SK" altLang="sk-SK" dirty="0" smtClean="0">
                <a:solidFill>
                  <a:srgbClr val="000000"/>
                </a:solidFill>
                <a:latin typeface="Arial"/>
              </a:rPr>
              <a:t>135 </a:t>
            </a:r>
            <a:r>
              <a:rPr lang="sk-SK" altLang="sk-SK" dirty="0">
                <a:solidFill>
                  <a:srgbClr val="000000"/>
                </a:solidFill>
                <a:latin typeface="Arial"/>
              </a:rPr>
              <a:t>000 ha výmery podnikov </a:t>
            </a:r>
            <a:r>
              <a:rPr lang="sk-SK" altLang="sk-SK" dirty="0" smtClean="0">
                <a:solidFill>
                  <a:srgbClr val="000000"/>
                </a:solidFill>
                <a:latin typeface="Arial"/>
              </a:rPr>
              <a:t>realizujúcich certifikované EP</a:t>
            </a:r>
          </a:p>
          <a:p>
            <a:pPr>
              <a:defRPr/>
            </a:pPr>
            <a:endParaRPr lang="sk-SK" altLang="sk-SK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sk-SK" b="1" u="sng" dirty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Princípy nastavenia výberových kritérií:</a:t>
            </a:r>
            <a:endParaRPr lang="sk-SK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Platia rovnaké výberové kritériá pre obe podopatrenia</a:t>
            </a:r>
          </a:p>
          <a:p>
            <a:pPr>
              <a:defRPr/>
            </a:pPr>
            <a:endParaRPr lang="sk-SK" altLang="sk-SK" dirty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endParaRPr lang="sk-SK" sz="8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pic>
        <p:nvPicPr>
          <p:cNvPr id="2334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4514" y="178593"/>
            <a:ext cx="722311" cy="722311"/>
          </a:xfrm>
          <a:prstGeom prst="rect">
            <a:avLst/>
          </a:prstGeom>
          <a:pattFill prst="pct50">
            <a:fgClr>
              <a:srgbClr val="800000"/>
            </a:fgClr>
            <a:bgClr>
              <a:schemeClr val="bg1"/>
            </a:bgClr>
          </a:pattFill>
          <a:ln>
            <a:noFill/>
          </a:ln>
          <a:effectLst/>
        </p:spPr>
      </p:pic>
      <p:pic>
        <p:nvPicPr>
          <p:cNvPr id="4515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1750" y="261937"/>
            <a:ext cx="102893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11651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3" y="1068967"/>
            <a:ext cx="8578851" cy="5878532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sz="1600" dirty="0">
                <a:solidFill>
                  <a:srgbClr val="000000"/>
                </a:solidFill>
                <a:latin typeface="Arial"/>
              </a:rPr>
              <a:t>bodové pásmo: 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žiadosti na </a:t>
            </a:r>
            <a:r>
              <a:rPr lang="sk-SK" sz="1600" b="1" dirty="0">
                <a:solidFill>
                  <a:srgbClr val="000000"/>
                </a:solidFill>
                <a:latin typeface="Arial"/>
                <a:ea typeface="Times New Roman"/>
              </a:rPr>
              <a:t>celú plochu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podniku registrovanú v EP v zostupnom poradí podľa počtu DJ chovaných ekologickým systémom (stav </a:t>
            </a:r>
            <a:r>
              <a:rPr lang="sk-SK" sz="1600" dirty="0" smtClean="0">
                <a:solidFill>
                  <a:srgbClr val="000000"/>
                </a:solidFill>
                <a:latin typeface="Arial"/>
                <a:ea typeface="Times New Roman"/>
              </a:rPr>
              <a:t>k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r>
              <a:rPr lang="sk-SK" sz="1600" dirty="0" smtClean="0">
                <a:solidFill>
                  <a:srgbClr val="000000"/>
                </a:solidFill>
                <a:latin typeface="Arial"/>
                <a:ea typeface="Times New Roman"/>
              </a:rPr>
              <a:t>1.5. 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roku podania žiadosti).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sz="1600" dirty="0">
                <a:solidFill>
                  <a:srgbClr val="000000"/>
                </a:solidFill>
                <a:latin typeface="Arial"/>
              </a:rPr>
              <a:t>bodové pásmo: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žiadosti na </a:t>
            </a:r>
            <a:r>
              <a:rPr lang="sk-SK" sz="1600" b="1" dirty="0">
                <a:solidFill>
                  <a:srgbClr val="000000"/>
                </a:solidFill>
                <a:latin typeface="Arial"/>
                <a:ea typeface="Times New Roman"/>
              </a:rPr>
              <a:t>celú plochu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podniku registrovanú v EP, na ktorej  úplne alebo jej časti (min.25% plochy) realizujú  špecializovanú rastlinnú výrobu (intenzívne ovocné sady, vinohrady, zelenina, zemiaky, liečivé, aromatické a koreninové rastliny) v zostupnom poradí podľa výmery špecializovanej rastlinnej výroby.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sz="1600" dirty="0">
                <a:solidFill>
                  <a:srgbClr val="000000"/>
                </a:solidFill>
                <a:latin typeface="Arial"/>
              </a:rPr>
              <a:t>bodové pásmo: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žiadosti na </a:t>
            </a:r>
            <a:r>
              <a:rPr lang="sk-SK" sz="1600" b="1" dirty="0">
                <a:solidFill>
                  <a:srgbClr val="000000"/>
                </a:solidFill>
                <a:latin typeface="Arial"/>
                <a:ea typeface="Times New Roman"/>
              </a:rPr>
              <a:t>celú plochu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podniku registrovanú v EP, na ktorej realizujú EP neuvedené v bode 1 a 2  v zostupnom poradí podľa výmery.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sk-SK" sz="1600" dirty="0">
                <a:solidFill>
                  <a:srgbClr val="000000"/>
                </a:solidFill>
                <a:latin typeface="Arial"/>
              </a:rPr>
              <a:t>bodové pásmo: 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žiadosti na </a:t>
            </a:r>
            <a:r>
              <a:rPr lang="sk-SK" sz="1600" b="1" dirty="0">
                <a:solidFill>
                  <a:srgbClr val="000000"/>
                </a:solidFill>
                <a:latin typeface="Arial"/>
                <a:ea typeface="Times New Roman"/>
              </a:rPr>
              <a:t>časť plochu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podniku registrovanú v EP (min. však 51%)           v zostupnom poradí podľa počtu DJ chovaných ekologickým systémom (stav zvierat k </a:t>
            </a:r>
            <a:r>
              <a:rPr lang="sk-SK" sz="1600" dirty="0" smtClean="0">
                <a:solidFill>
                  <a:srgbClr val="000000"/>
                </a:solidFill>
                <a:latin typeface="Arial"/>
                <a:ea typeface="Times New Roman"/>
              </a:rPr>
              <a:t>1.5. 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roku podania žiadosti).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bodové pásmo: žiadosti na </a:t>
            </a:r>
            <a:r>
              <a:rPr lang="sk-SK" sz="1600" b="1" dirty="0">
                <a:solidFill>
                  <a:srgbClr val="000000"/>
                </a:solidFill>
                <a:latin typeface="Arial"/>
                <a:ea typeface="Times New Roman"/>
              </a:rPr>
              <a:t>časť plochu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podniku registrovanú v EP (min. však 51%), na ktorej  úplne alebo jej časti (min.15% plochy) realizujú  špecializovanú rastlinnú výrobu (intenzívne ovocné sady, vinohrady, zelenina, zemiaky, liečivé, aromatické a koreninové rastliny) v zostupnom poradí podľa výmery špecializovanej rastlinnej výroby.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bodové pásmo: žiadosti na </a:t>
            </a:r>
            <a:r>
              <a:rPr lang="sk-SK" sz="1600" b="1" dirty="0">
                <a:solidFill>
                  <a:srgbClr val="000000"/>
                </a:solidFill>
                <a:latin typeface="Arial"/>
                <a:ea typeface="Times New Roman"/>
              </a:rPr>
              <a:t>časť plochu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 podniku registrovanú v EP (min. však 51%), na ktorej realizujú EP neuvedené v bode 1 a 2  v zostupnom poradí podľa výmery.</a:t>
            </a:r>
          </a:p>
          <a:p>
            <a:pPr marL="457200" algn="just">
              <a:spcAft>
                <a:spcPts val="0"/>
              </a:spcAft>
            </a:pPr>
            <a:r>
              <a:rPr lang="sk-SK" sz="800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sk-SK" sz="1600" dirty="0" smtClean="0">
                <a:solidFill>
                  <a:srgbClr val="000000"/>
                </a:solidFill>
                <a:latin typeface="Arial"/>
                <a:ea typeface="Times New Roman"/>
              </a:rPr>
              <a:t>V prípade rovnosti kriteriálnych hodnôt (DJ, ha) vo všetkých bodových pásmach sú uprednostnení žiadatelia, ktorých plochy EP sa nachádzajú v územiach HNV (biotopy TTP, HŠPK, Natura 2000).</a:t>
            </a:r>
          </a:p>
          <a:p>
            <a:pPr algn="just">
              <a:spcAft>
                <a:spcPts val="0"/>
              </a:spcAft>
            </a:pPr>
            <a:endParaRPr lang="sk-SK" sz="8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sk-SK" sz="1600" dirty="0" smtClean="0">
                <a:solidFill>
                  <a:srgbClr val="000000"/>
                </a:solidFill>
                <a:latin typeface="Arial"/>
                <a:ea typeface="Times New Roman"/>
              </a:rPr>
              <a:t>Pri </a:t>
            </a:r>
            <a:r>
              <a:rPr lang="sk-SK" sz="1600" dirty="0">
                <a:solidFill>
                  <a:srgbClr val="000000"/>
                </a:solidFill>
                <a:latin typeface="Arial"/>
                <a:ea typeface="Times New Roman"/>
              </a:rPr>
              <a:t>splnení podmienok na zaradenie do bodových pásem 1 a 2 resp. 3 a 4 sa žiadosť zaradí do pásma s vyššou prioritou</a:t>
            </a:r>
            <a:r>
              <a:rPr lang="sk-SK" sz="1600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sk-SK" sz="8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pic>
        <p:nvPicPr>
          <p:cNvPr id="2334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4514" y="178593"/>
            <a:ext cx="722311" cy="722311"/>
          </a:xfrm>
          <a:prstGeom prst="rect">
            <a:avLst/>
          </a:prstGeom>
          <a:pattFill prst="pct50">
            <a:fgClr>
              <a:srgbClr val="800000"/>
            </a:fgClr>
            <a:bgClr>
              <a:schemeClr val="bg1"/>
            </a:bgClr>
          </a:pattFill>
          <a:ln>
            <a:noFill/>
          </a:ln>
          <a:effectLst/>
        </p:spPr>
      </p:pic>
      <p:pic>
        <p:nvPicPr>
          <p:cNvPr id="4515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1750" y="261937"/>
            <a:ext cx="102893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26019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</a:t>
            </a:r>
            <a:r>
              <a:rPr lang="sk-SK" sz="2400" b="1" kern="0" dirty="0" smtClean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poľnohospodárstvo –  stav 2015</a:t>
            </a:r>
            <a:endParaRPr lang="sk-SK" sz="2400" b="1" kern="0" dirty="0">
              <a:ln>
                <a:solidFill>
                  <a:srgbClr val="000000"/>
                </a:solidFill>
              </a:ln>
              <a:solidFill>
                <a:srgbClr val="008080"/>
              </a:solidFill>
              <a:effectLst>
                <a:outerShdw blurRad="50800" dist="50800" dir="5400000" algn="ctr" rotWithShape="0">
                  <a:srgbClr val="FFFFFF"/>
                </a:outerShdw>
              </a:effectLst>
              <a:latin typeface="Arial"/>
            </a:endParaRP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5" name="Obdĺžnik 4"/>
          <p:cNvSpPr/>
          <p:nvPr/>
        </p:nvSpPr>
        <p:spPr>
          <a:xfrm>
            <a:off x="307974" y="984250"/>
            <a:ext cx="84441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Podopatrenie:</a:t>
            </a:r>
            <a:r>
              <a:rPr lang="sk-SK" sz="2000" b="1" dirty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Platby na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udržanie</a:t>
            </a:r>
            <a:r>
              <a:rPr lang="sk-SK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ekologické poľnohospodárstvo</a:t>
            </a:r>
            <a:endParaRPr lang="sk-SK" sz="2000" b="1" dirty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910232"/>
              </p:ext>
            </p:extLst>
          </p:nvPr>
        </p:nvGraphicFramePr>
        <p:xfrm>
          <a:off x="307977" y="1654630"/>
          <a:ext cx="8632823" cy="3439884"/>
        </p:xfrm>
        <a:graphic>
          <a:graphicData uri="http://schemas.openxmlformats.org/drawingml/2006/table">
            <a:tbl>
              <a:tblPr/>
              <a:tblGrid>
                <a:gridCol w="4365623"/>
                <a:gridCol w="1553029"/>
                <a:gridCol w="1721159"/>
                <a:gridCol w="993012"/>
              </a:tblGrid>
              <a:tr h="5515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EP udržanie (po konverzii)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(ha)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2015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(ha)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Orná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pôda</a:t>
                      </a:r>
                      <a:endParaRPr lang="sk-SK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44 000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40 587,30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Zelenina +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rastliny</a:t>
                      </a:r>
                      <a:endParaRPr lang="sk-SK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430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427,06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93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Zemiaky</a:t>
                      </a:r>
                      <a:endParaRPr lang="sk-SK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20,87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69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intenzívne</a:t>
                      </a:r>
                      <a:endParaRPr lang="sk-SK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557,59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ostatné</a:t>
                      </a:r>
                      <a:endParaRPr lang="sk-SK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520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78,82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Vinohrady</a:t>
                      </a:r>
                      <a:endParaRPr lang="sk-SK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73,13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Trvalé trávne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porasty</a:t>
                      </a:r>
                      <a:endParaRPr lang="sk-SK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89 440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95 817,01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82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Spolu </a:t>
                      </a:r>
                      <a:endParaRPr lang="sk-SK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135 000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137 561,78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102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0846057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</a:t>
            </a:r>
            <a:r>
              <a:rPr lang="sk-SK" sz="2400" b="1" kern="0" dirty="0" smtClean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poľnohospodárstvo –  stav 2015</a:t>
            </a:r>
            <a:endParaRPr lang="sk-SK" sz="2400" b="1" kern="0" dirty="0">
              <a:ln>
                <a:solidFill>
                  <a:srgbClr val="000000"/>
                </a:solidFill>
              </a:ln>
              <a:solidFill>
                <a:srgbClr val="008080"/>
              </a:solidFill>
              <a:effectLst>
                <a:outerShdw blurRad="50800" dist="50800" dir="5400000" algn="ctr" rotWithShape="0">
                  <a:srgbClr val="FFFFFF"/>
                </a:outerShdw>
              </a:effectLst>
              <a:latin typeface="Arial"/>
            </a:endParaRP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8154044"/>
              </p:ext>
            </p:extLst>
          </p:nvPr>
        </p:nvGraphicFramePr>
        <p:xfrm>
          <a:off x="307977" y="1654630"/>
          <a:ext cx="8632823" cy="3439884"/>
        </p:xfrm>
        <a:graphic>
          <a:graphicData uri="http://schemas.openxmlformats.org/drawingml/2006/table">
            <a:tbl>
              <a:tblPr/>
              <a:tblGrid>
                <a:gridCol w="4365623"/>
                <a:gridCol w="1553029"/>
                <a:gridCol w="1721159"/>
                <a:gridCol w="993012"/>
              </a:tblGrid>
              <a:tr h="5515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EP spolu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(ha)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2015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(ha)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Orná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pôda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49 000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57 154,10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Zelenina +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rastliny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920,81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184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Zemiaky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34,87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intenzívne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700,60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ostatné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170,60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Vinohrady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114,57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114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Trvalé trávne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porasty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99 160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120 471,00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82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Spolu </a:t>
                      </a:r>
                      <a:endParaRPr lang="sk-SK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150 000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179 566,55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971122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2720" y="216127"/>
            <a:ext cx="8243887" cy="611187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sk-SK" altLang="sk-SK" sz="2000" b="1" dirty="0" smtClean="0">
                <a:solidFill>
                  <a:srgbClr val="336600"/>
                </a:solidFill>
                <a:effectLst/>
              </a:rPr>
              <a:t>Finančné zdroje  a nárok EP</a:t>
            </a: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9149009"/>
              </p:ext>
            </p:extLst>
          </p:nvPr>
        </p:nvGraphicFramePr>
        <p:xfrm>
          <a:off x="264204" y="1082116"/>
          <a:ext cx="8560482" cy="1565672"/>
        </p:xfrm>
        <a:graphic>
          <a:graphicData uri="http://schemas.openxmlformats.org/drawingml/2006/table">
            <a:tbl>
              <a:tblPr/>
              <a:tblGrid>
                <a:gridCol w="4507223"/>
                <a:gridCol w="2340573"/>
                <a:gridCol w="1712686"/>
              </a:tblGrid>
              <a:tr h="41947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Názov </a:t>
                      </a: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podopatrenia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Suma </a:t>
                      </a:r>
                      <a:r>
                        <a:rPr lang="sk-SK" sz="1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(€)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Nárok</a:t>
                      </a: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(€)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3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Platby na konverziu  EP</a:t>
                      </a:r>
                      <a:endParaRPr lang="sk-SK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9 000 000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25 368 316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3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</a:rPr>
                        <a:t>Platby na udržanie EP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81 000 000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75 149 157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8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Spolu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90 000 000</a:t>
                      </a:r>
                      <a:endParaRPr lang="sk-SK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100 517 473</a:t>
                      </a:r>
                      <a:endParaRPr lang="sk-SK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33562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2720" y="216127"/>
            <a:ext cx="8243887" cy="611187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sk-SK" altLang="sk-SK" sz="2000" b="1" dirty="0" smtClean="0">
                <a:solidFill>
                  <a:srgbClr val="336600"/>
                </a:solidFill>
                <a:effectLst/>
              </a:rPr>
              <a:t>Finančné zdroje  EP</a:t>
            </a:r>
          </a:p>
        </p:txBody>
      </p:sp>
      <p:graphicFrame>
        <p:nvGraphicFramePr>
          <p:cNvPr id="516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8066332"/>
              </p:ext>
            </p:extLst>
          </p:nvPr>
        </p:nvGraphicFramePr>
        <p:xfrm>
          <a:off x="220662" y="791256"/>
          <a:ext cx="8788400" cy="1063625"/>
        </p:xfrm>
        <a:graphic>
          <a:graphicData uri="http://schemas.openxmlformats.org/drawingml/2006/table">
            <a:tbl>
              <a:tblPr/>
              <a:tblGrid>
                <a:gridCol w="927100"/>
                <a:gridCol w="901700"/>
                <a:gridCol w="3635271"/>
                <a:gridCol w="1898402"/>
                <a:gridCol w="1425927"/>
              </a:tblGrid>
              <a:tr h="5762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článok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kód</a:t>
                      </a: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Názov opatrenia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 </a:t>
                      </a: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(€)</a:t>
                      </a:r>
                      <a:endParaRPr kumimoji="0" lang="sk-SK" alt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z PRV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11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90 000 000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4,33</a:t>
                      </a:r>
                      <a:endParaRPr kumimoji="0" lang="sk-SK" alt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0175223"/>
              </p:ext>
            </p:extLst>
          </p:nvPr>
        </p:nvGraphicFramePr>
        <p:xfrm>
          <a:off x="220661" y="2606116"/>
          <a:ext cx="8745538" cy="1565672"/>
        </p:xfrm>
        <a:graphic>
          <a:graphicData uri="http://schemas.openxmlformats.org/drawingml/2006/table">
            <a:tbl>
              <a:tblPr/>
              <a:tblGrid>
                <a:gridCol w="5348633"/>
                <a:gridCol w="1966629"/>
                <a:gridCol w="1430276"/>
              </a:tblGrid>
              <a:tr h="41947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Názov </a:t>
                      </a: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podopatrenia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Suma </a:t>
                      </a:r>
                      <a:r>
                        <a:rPr lang="sk-SK" sz="1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(€)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z </a:t>
                      </a:r>
                      <a:r>
                        <a:rPr lang="sk-SK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EP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3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Platby na konverziu  EP</a:t>
                      </a:r>
                      <a:endParaRPr lang="sk-SK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9 000 000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3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</a:rPr>
                        <a:t>Platby na udržanie EP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81 000 000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8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Spolu</a:t>
                      </a:r>
                      <a:r>
                        <a:rPr lang="sk-SK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90 000 000</a:t>
                      </a:r>
                      <a:endParaRPr lang="sk-SK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98" marR="66598" marT="33299" marB="33299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0661" y="2109448"/>
            <a:ext cx="824388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sk-SK" altLang="sk-SK" sz="2000" b="1" kern="0" dirty="0" smtClean="0">
                <a:solidFill>
                  <a:srgbClr val="336600"/>
                </a:solidFill>
                <a:effectLst/>
              </a:rPr>
              <a:t>Indikatívne rozdelenie zdrojov na EP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 lvl="0"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4" y="1162050"/>
            <a:ext cx="8721725" cy="3862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 sz="800" b="1" dirty="0">
              <a:solidFill>
                <a:srgbClr val="000000"/>
              </a:solidFill>
            </a:endParaRPr>
          </a:p>
          <a:p>
            <a:pPr eaLnBrk="1" hangingPunct="1"/>
            <a:r>
              <a:rPr lang="sk-SK" altLang="sk-SK" sz="2000" b="1" dirty="0" smtClean="0">
                <a:solidFill>
                  <a:srgbClr val="000000"/>
                </a:solidFill>
              </a:rPr>
              <a:t>Všeobecné podmienky podpory EP </a:t>
            </a:r>
            <a:r>
              <a:rPr lang="sk-SK" altLang="sk-SK" sz="2000" dirty="0" smtClean="0">
                <a:solidFill>
                  <a:srgbClr val="000000"/>
                </a:solidFill>
              </a:rPr>
              <a:t>:</a:t>
            </a:r>
            <a:endParaRPr lang="sk-SK" altLang="sk-SK" sz="2000" dirty="0">
              <a:solidFill>
                <a:srgbClr val="000000"/>
              </a:solidFill>
            </a:endParaRPr>
          </a:p>
          <a:p>
            <a:pPr eaLnBrk="1" hangingPunct="1"/>
            <a:endParaRPr lang="sk-SK" altLang="sk-SK" sz="800" dirty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sk-SK" altLang="sk-SK" sz="1900" dirty="0">
                <a:solidFill>
                  <a:srgbClr val="000000"/>
                </a:solidFill>
                <a:cs typeface="Times New Roman" pitchFamily="18" charset="0"/>
              </a:rPr>
              <a:t>Dodržiavať pravidlá </a:t>
            </a:r>
            <a:r>
              <a:rPr lang="sk-SK" altLang="sk-SK" sz="1900" dirty="0" smtClean="0">
                <a:solidFill>
                  <a:srgbClr val="000000"/>
                </a:solidFill>
                <a:cs typeface="Times New Roman" pitchFamily="18" charset="0"/>
              </a:rPr>
              <a:t>krížového (GAEC + SMR) </a:t>
            </a:r>
            <a:r>
              <a:rPr lang="sk-SK" altLang="sk-SK" sz="1900" dirty="0">
                <a:solidFill>
                  <a:srgbClr val="000000"/>
                </a:solidFill>
                <a:cs typeface="Times New Roman" pitchFamily="18" charset="0"/>
              </a:rPr>
              <a:t>plnenia v zmysle </a:t>
            </a:r>
            <a:r>
              <a:rPr lang="sk-SK" altLang="sk-SK" sz="1900" dirty="0" smtClean="0">
                <a:solidFill>
                  <a:srgbClr val="000000"/>
                </a:solidFill>
                <a:cs typeface="Times New Roman" pitchFamily="18" charset="0"/>
              </a:rPr>
              <a:t>nariadenia vlády č.342/2014</a:t>
            </a:r>
            <a:endParaRPr lang="sk-SK" altLang="sk-SK" sz="19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sk-SK" altLang="sk-SK" sz="1900" dirty="0">
                <a:solidFill>
                  <a:srgbClr val="000000"/>
                </a:solidFill>
                <a:cs typeface="Times New Roman" pitchFamily="18" charset="0"/>
              </a:rPr>
              <a:t>Hospodáriť v celom podniku podľa ustanovených minimálnych činnosti v zmysle</a:t>
            </a:r>
            <a:r>
              <a:rPr lang="sk-SK" altLang="sk-SK" sz="1900" i="1" dirty="0">
                <a:solidFill>
                  <a:srgbClr val="4F81BD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sk-SK" altLang="sk-SK" sz="1900" dirty="0">
                <a:solidFill>
                  <a:srgbClr val="000000"/>
                </a:solidFill>
                <a:cs typeface="Times New Roman" pitchFamily="18" charset="0"/>
              </a:rPr>
              <a:t>nariadenia vlády č.342/2014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sk-SK" altLang="sk-SK" sz="1900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Prijať </a:t>
            </a:r>
            <a:r>
              <a:rPr lang="sk-SK" altLang="sk-SK" sz="19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 plniť podmienky záväzku, do ktorého dobrovoľne vstupuje počas stanovenej doby 5 rokov od vstupu do záväzku (s možnosťou predĺženia).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sk-SK" altLang="sk-SK" sz="1900" dirty="0" smtClean="0">
                <a:solidFill>
                  <a:srgbClr val="000000"/>
                </a:solidFill>
                <a:cs typeface="Times New Roman" pitchFamily="18" charset="0"/>
              </a:rPr>
              <a:t>Akceptovať </a:t>
            </a:r>
            <a:r>
              <a:rPr lang="sk-SK" altLang="sk-SK" sz="1900" dirty="0">
                <a:solidFill>
                  <a:srgbClr val="000000"/>
                </a:solidFill>
                <a:cs typeface="Times New Roman" pitchFamily="18" charset="0"/>
              </a:rPr>
              <a:t>zavedenie doložky o revízii v zmysle článku 48 nariadenia (EÚ)            č. 1305/2013 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sk-SK" altLang="sk-SK" sz="1900" dirty="0">
                <a:solidFill>
                  <a:srgbClr val="000000"/>
                </a:solidFill>
                <a:cs typeface="Times New Roman" pitchFamily="18" charset="0"/>
              </a:rPr>
              <a:t>Dodržiavať minimálne požiadavky používania prípravkov na ochranu rastlín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sk-SK" altLang="sk-SK" sz="1900" dirty="0">
                <a:solidFill>
                  <a:srgbClr val="000000"/>
                </a:solidFill>
                <a:cs typeface="Times New Roman" pitchFamily="18" charset="0"/>
              </a:rPr>
              <a:t>Dodržiavať minimálne požiadavky na používanie hnojív </a:t>
            </a:r>
          </a:p>
          <a:p>
            <a:pPr eaLnBrk="1" hangingPunct="1"/>
            <a:endParaRPr lang="sk-SK" altLang="sk-SK" sz="19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1353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5" y="1162050"/>
            <a:ext cx="8578850" cy="5239896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/>
        </p:spPr>
        <p:txBody>
          <a:bodyPr>
            <a:spAutoFit/>
          </a:bodyPr>
          <a:lstStyle/>
          <a:p>
            <a:r>
              <a:rPr lang="sk-SK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Podopatrenie:</a:t>
            </a:r>
            <a:r>
              <a:rPr lang="sk-SK" sz="2000" b="1" dirty="0" smtClean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Platby na konverziu na ekologické poľnohospodárstvo</a:t>
            </a:r>
            <a:endParaRPr lang="sk-SK" sz="2000" b="1" dirty="0" smtClean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  <a:p>
            <a:endParaRPr lang="sk-SK" sz="800" u="sng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sk-SK" altLang="sk-SK" b="1" u="sng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Prijímateľ podpory:</a:t>
            </a:r>
            <a:endParaRPr lang="sk-SK" altLang="sk-SK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sk-SK" altLang="sk-SK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Fyzické a právnické osoby podnikajúce v poľnohospodárskej prvovýrobe spĺňajúce definíciu aktívneho farmára podľa </a:t>
            </a:r>
            <a:r>
              <a:rPr lang="sk-SK" altLang="sk-SK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§ 3 </a:t>
            </a:r>
            <a:r>
              <a:rPr lang="sk-SK" altLang="sk-SK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nariadenia </a:t>
            </a:r>
            <a:r>
              <a:rPr lang="sk-SK" altLang="sk-SK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vlády SR č</a:t>
            </a:r>
            <a:r>
              <a:rPr lang="sk-SK" altLang="sk-SK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r>
              <a:rPr lang="sk-SK" altLang="sk-SK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342/2014.</a:t>
            </a:r>
            <a:endParaRPr lang="sk-SK" altLang="sk-SK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sk-SK" altLang="sk-SK" sz="800" u="sng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sk-SK" altLang="sk-SK" b="1" u="sng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Podmienky oprávnenosti :</a:t>
            </a:r>
            <a:endParaRPr lang="sk-SK" altLang="sk-SK" b="1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vstúpiť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do opatrenia s minimálne 1 ha poľnohospodárskej pôdy (LPIS).</a:t>
            </a:r>
            <a:endParaRPr lang="sk-SK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v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 prípade žiadateľa, ktorý má ekologickú a neekologickú časť podniku (pôda), môže do opatrenia vstúpiť len žiadateľ, ktorý má minimálne 51% výmery poľnohospodárskej pôdy podniku registrovanej v systéme ekologickej poľnohospodárskej výroby na Ústrednom kontrolnom a  skúšobnom ústave poľnohospodárskom( UKSUP).</a:t>
            </a:r>
            <a:endParaRPr lang="sk-SK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počas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celej doby realizácie záväzku byť vedený v registri ekologickej poľnohospodárskej výroby na UKSUP</a:t>
            </a:r>
            <a:endParaRPr lang="sk-SK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sk-SK" altLang="sk-SK" sz="8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sk-SK" altLang="sk-SK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Trvanie </a:t>
            </a:r>
            <a:r>
              <a:rPr lang="sk-SK" altLang="sk-SK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celého záväzku EP:  5 rokov (s </a:t>
            </a:r>
            <a:r>
              <a:rPr lang="sk-SK" altLang="sk-SK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možnosťou </a:t>
            </a:r>
            <a:r>
              <a:rPr lang="sk-SK" altLang="sk-SK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predĺženia)</a:t>
            </a:r>
          </a:p>
          <a:p>
            <a:pPr algn="just">
              <a:lnSpc>
                <a:spcPct val="115000"/>
              </a:lnSpc>
            </a:pPr>
            <a:r>
              <a:rPr lang="sk-SK" altLang="sk-SK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Trvanie podopatrenia: obdobie konverzie (2 resp. 3 roky)</a:t>
            </a:r>
            <a:endParaRPr lang="sk-SK" altLang="sk-SK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endParaRPr lang="sk-SK" altLang="sk-SK" sz="800" dirty="0">
              <a:solidFill>
                <a:srgbClr val="000000"/>
              </a:solidFill>
            </a:endParaRPr>
          </a:p>
          <a:p>
            <a:r>
              <a:rPr lang="sk-SK" altLang="sk-SK" dirty="0">
                <a:solidFill>
                  <a:srgbClr val="000000"/>
                </a:solidFill>
              </a:rPr>
              <a:t>Začiatok realizácie </a:t>
            </a:r>
            <a:r>
              <a:rPr lang="sk-SK" altLang="sk-SK" dirty="0" smtClean="0">
                <a:solidFill>
                  <a:srgbClr val="000000"/>
                </a:solidFill>
              </a:rPr>
              <a:t>opatrenia: </a:t>
            </a:r>
            <a:r>
              <a:rPr lang="sk-SK" altLang="sk-SK" dirty="0">
                <a:solidFill>
                  <a:srgbClr val="000000"/>
                </a:solidFill>
              </a:rPr>
              <a:t>2015 (2016</a:t>
            </a:r>
            <a:r>
              <a:rPr lang="sk-SK" altLang="sk-SK" dirty="0" smtClean="0">
                <a:solidFill>
                  <a:srgbClr val="000000"/>
                </a:solidFill>
              </a:rPr>
              <a:t>)</a:t>
            </a:r>
            <a:endParaRPr lang="sk-SK" altLang="sk-SK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472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5" y="1441450"/>
            <a:ext cx="8578850" cy="4165756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/>
        </p:spPr>
        <p:txBody>
          <a:bodyPr>
            <a:spAutoFit/>
          </a:bodyPr>
          <a:lstStyle/>
          <a:p>
            <a:r>
              <a:rPr lang="sk-SK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</a:t>
            </a:r>
            <a:r>
              <a:rPr lang="sk-SK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:</a:t>
            </a:r>
            <a:r>
              <a:rPr lang="sk-SK" sz="2000" b="1" dirty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Platby na konverziu na ekologické poľnohospodárstvo</a:t>
            </a:r>
            <a:endParaRPr lang="sk-SK" sz="2000" b="1" dirty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  <a:p>
            <a:endParaRPr lang="sk-SK" sz="800" u="sng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>
              <a:lnSpc>
                <a:spcPct val="115000"/>
              </a:lnSpc>
            </a:pPr>
            <a:r>
              <a:rPr lang="sk-SK" altLang="sk-SK" b="1" u="sng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Podmienky podpory</a:t>
            </a:r>
            <a:endParaRPr lang="sk-SK" altLang="sk-SK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dodržiavať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ustanovenia nariadenia Rady (ES) č. 834/2007 o ekologickej výrobe a označovaní ekologických produktov,</a:t>
            </a:r>
            <a:endParaRPr lang="sk-SK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dodržiavať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ustanovenia zákona č. 189/2009 Z. z. o ekologickej poľnohospodárskej výrobe</a:t>
            </a:r>
            <a:endParaRPr lang="sk-SK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dodržiavať stanovené zaťaženie registrovanými zvieratami v ekologickej poľnohospodárskej výrobe  najmenej 0,3 DJ / ha trvalých trávnych porastov vedených v záväzku a maximálne zaťaženie 1,9 DJ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/ ha </a:t>
            </a: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poľnohospodárskej pôdy v podniku v období od 1. </a:t>
            </a:r>
            <a:r>
              <a:rPr lang="sk-SK" dirty="0" smtClean="0">
                <a:solidFill>
                  <a:srgbClr val="FF0000"/>
                </a:solidFill>
                <a:latin typeface="Arial"/>
                <a:ea typeface="Times New Roman"/>
                <a:cs typeface="Calibri"/>
              </a:rPr>
              <a:t>mája</a:t>
            </a: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 do 31. októbra každého roka záväzku.</a:t>
            </a:r>
            <a:endParaRPr lang="sk-SK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dodržiavať počet jedincov ovocných druhov v ovocnom sade, ktorý bude uvedený  vo vnútroštátnej legislatíve</a:t>
            </a:r>
            <a:endParaRPr lang="sk-SK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z podpory sú vylúčené rastlinné komodity pestované mimo potravové a kŕmne účely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393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3" y="992415"/>
            <a:ext cx="8578851" cy="4425827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Podopatrenie:</a:t>
            </a:r>
            <a:r>
              <a:rPr lang="sk-SK" sz="2000" b="1" dirty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Platby na konverziu na ekologické poľnohospodárstvo</a:t>
            </a:r>
            <a:endParaRPr lang="sk-SK" sz="2000" b="1" dirty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  <a:p>
            <a:endParaRPr lang="sk-SK" sz="600" u="sng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sk-SK" b="1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Výška  podpory:</a:t>
            </a:r>
            <a:endParaRPr lang="sk-SK" b="1" dirty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Orná pôda - 153 €/ha</a:t>
            </a: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Zelenina, liečivé, koreninové a aromatické rastliny - 529 €/ha</a:t>
            </a: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Zemiaky - 290 €/ha</a:t>
            </a: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Ovocné sady intenzívne - 671 €/ha (rodiace), 420 €/ha (mladé)</a:t>
            </a: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Ovocné sady ostatné - 330 €/ha</a:t>
            </a: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Vinohrady - 671 €/ha (rodiace), 420 €/ha (mladé)</a:t>
            </a: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TTP - 96 €/ha</a:t>
            </a:r>
          </a:p>
          <a:p>
            <a:pPr algn="just">
              <a:spcAft>
                <a:spcPts val="0"/>
              </a:spcAft>
            </a:pPr>
            <a:endParaRPr lang="sk-SK" b="1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sk-SK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Kombinačné platby: </a:t>
            </a: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EP (TTP) + biotopy TTP: 155,9 €/ha resp. 246,7 €/ha</a:t>
            </a:r>
          </a:p>
          <a:p>
            <a:pPr algn="just">
              <a:spcAft>
                <a:spcPts val="0"/>
              </a:spcAf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EP (TTP) + syseľ: 138,57 €/ha,  EP (OP) + drop (OP): 152,9 €/ha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sk-SK" sz="6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sk-SK" sz="1600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>
              <a:defRPr/>
            </a:pPr>
            <a:endParaRPr lang="sk-SK" altLang="sk-SK" sz="600" b="1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sk-SK" altLang="sk-SK" b="1" dirty="0" smtClean="0">
                <a:solidFill>
                  <a:srgbClr val="000000"/>
                </a:solidFill>
                <a:latin typeface="Arial"/>
              </a:rPr>
              <a:t>Cieľ</a:t>
            </a:r>
            <a:r>
              <a:rPr lang="sk-SK" altLang="sk-SK" dirty="0">
                <a:solidFill>
                  <a:srgbClr val="000000"/>
                </a:solidFill>
                <a:latin typeface="Arial"/>
              </a:rPr>
              <a:t>: podporiť </a:t>
            </a:r>
            <a:r>
              <a:rPr lang="sk-SK" altLang="sk-SK" dirty="0" smtClean="0">
                <a:solidFill>
                  <a:srgbClr val="000000"/>
                </a:solidFill>
                <a:latin typeface="Arial"/>
              </a:rPr>
              <a:t>15 000 ha výmery podnikov vstupujúcich do EP</a:t>
            </a:r>
          </a:p>
          <a:p>
            <a:pPr>
              <a:defRPr/>
            </a:pPr>
            <a:endParaRPr lang="sk-SK" sz="8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600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</a:t>
            </a:r>
            <a:r>
              <a:rPr lang="sk-SK" sz="2400" b="1" kern="0" dirty="0" smtClean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poľnohospodárstvo –  stav 2015</a:t>
            </a:r>
            <a:endParaRPr lang="sk-SK" sz="2400" b="1" kern="0" dirty="0">
              <a:ln>
                <a:solidFill>
                  <a:srgbClr val="000000"/>
                </a:solidFill>
              </a:ln>
              <a:solidFill>
                <a:srgbClr val="008080"/>
              </a:solidFill>
              <a:effectLst>
                <a:outerShdw blurRad="50800" dist="50800" dir="5400000" algn="ctr" rotWithShape="0">
                  <a:srgbClr val="FFFFFF"/>
                </a:outerShdw>
              </a:effectLst>
              <a:latin typeface="Arial"/>
            </a:endParaRP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5" name="Obdĺžnik 4"/>
          <p:cNvSpPr/>
          <p:nvPr/>
        </p:nvSpPr>
        <p:spPr>
          <a:xfrm>
            <a:off x="307974" y="984250"/>
            <a:ext cx="84441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Podopatrenie:</a:t>
            </a:r>
            <a:r>
              <a:rPr lang="sk-SK" sz="2000" b="1" dirty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Platby na konverziu na ekologické poľnohospodárstvo</a:t>
            </a:r>
            <a:endParaRPr lang="sk-SK" sz="2000" b="1" dirty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8624099"/>
              </p:ext>
            </p:extLst>
          </p:nvPr>
        </p:nvGraphicFramePr>
        <p:xfrm>
          <a:off x="307977" y="1654630"/>
          <a:ext cx="8632823" cy="3627463"/>
        </p:xfrm>
        <a:graphic>
          <a:graphicData uri="http://schemas.openxmlformats.org/drawingml/2006/table">
            <a:tbl>
              <a:tblPr/>
              <a:tblGrid>
                <a:gridCol w="4365623"/>
                <a:gridCol w="1553029"/>
                <a:gridCol w="1721159"/>
                <a:gridCol w="993012"/>
              </a:tblGrid>
              <a:tr h="5515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EP v 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(ha)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2015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(ha)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Orná pôda v 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5 000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16 566,80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Zelenina + rastliny v 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493,75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Zemiaky v 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14,00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intenzívne v 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143,01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143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ostatné v 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91,78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Vinohrady v 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41,44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207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Trvalé trávne porasty v </a:t>
                      </a:r>
                      <a:r>
                        <a:rPr lang="sk-SK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konverzii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9 720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24 653,99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254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82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rgbClr val="E4005C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Spolu 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15 000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42 004,77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3585801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5" y="1162050"/>
            <a:ext cx="8578850" cy="4644348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/>
        </p:spPr>
        <p:txBody>
          <a:bodyPr>
            <a:spAutoFit/>
          </a:bodyPr>
          <a:lstStyle/>
          <a:p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Podopatrenie:</a:t>
            </a:r>
            <a:r>
              <a:rPr lang="sk-SK" sz="2000" b="1" dirty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Platby na udržanie ekologického poľnohospodárstva</a:t>
            </a:r>
            <a:endParaRPr lang="sk-SK" sz="2000" b="1" dirty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  <a:p>
            <a:endParaRPr lang="sk-SK" sz="800" u="sng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sk-SK" altLang="sk-SK" b="1" u="sng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Prijímateľ podpory:</a:t>
            </a:r>
            <a:endParaRPr lang="sk-SK" altLang="sk-SK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sk-SK" altLang="sk-SK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Fyzické a právnické osoby podnikajúce v poľnohospodárskej prvovýrobe spĺňajúce definíciu aktívneho farmára podľa § 3 nariadenia vlády SR č. 342/2014</a:t>
            </a:r>
            <a:r>
              <a:rPr lang="sk-SK" altLang="sk-SK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sk-SK" altLang="sk-SK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sk-SK" altLang="sk-SK" sz="800" u="sng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sk-SK" altLang="sk-SK" b="1" u="sng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Podmienky oprávnenosti :</a:t>
            </a:r>
            <a:endParaRPr lang="sk-SK" altLang="sk-SK" b="1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realizovať certifikované EP na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 minimálne 1 ha poľnohospodárskej pôdy (LPIS).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v prípade žiadateľa, ktorý má ekologickú a neekologickú časť podniku (pôda), realizovať certifikované EP </a:t>
            </a: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má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minimálne 51% výmery poľnohospodárskej pôdy podniku registrovanej v systéme ekologickej poľnohospodárskej výroby na Ústrednom kontrolnom a  skúšobnom ústave poľnohospodárskom( UKSUP).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počas celej doby realizácie záväzku byť vedený v registri ekologickej poľnohospodárskej výroby na UKSUP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sk-SK" altLang="sk-SK" sz="8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sk-SK" altLang="sk-SK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Trvanie celého záväzku EP:  </a:t>
            </a:r>
            <a:r>
              <a:rPr lang="sk-SK" altLang="sk-SK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5 rokov s možnosťou predĺženia o rok</a:t>
            </a:r>
          </a:p>
          <a:p>
            <a:endParaRPr lang="sk-SK" altLang="sk-SK" sz="800" dirty="0">
              <a:solidFill>
                <a:srgbClr val="000000"/>
              </a:solidFill>
            </a:endParaRPr>
          </a:p>
          <a:p>
            <a:r>
              <a:rPr lang="sk-SK" altLang="sk-SK" dirty="0">
                <a:solidFill>
                  <a:srgbClr val="000000"/>
                </a:solidFill>
              </a:rPr>
              <a:t>Začiatok realizácie opatrenia: 2015 (2016)</a:t>
            </a:r>
            <a:endParaRPr lang="sk-SK" altLang="sk-SK" sz="2000" dirty="0">
              <a:solidFill>
                <a:srgbClr val="000000"/>
              </a:solidFill>
            </a:endParaRPr>
          </a:p>
        </p:txBody>
      </p:sp>
      <p:pic>
        <p:nvPicPr>
          <p:cNvPr id="2334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4514" y="178593"/>
            <a:ext cx="722311" cy="722311"/>
          </a:xfrm>
          <a:prstGeom prst="rect">
            <a:avLst/>
          </a:prstGeom>
          <a:pattFill prst="pct50">
            <a:fgClr>
              <a:srgbClr val="800000"/>
            </a:fgClr>
            <a:bgClr>
              <a:schemeClr val="bg1"/>
            </a:bgClr>
          </a:pattFill>
          <a:ln>
            <a:noFill/>
          </a:ln>
          <a:effectLst/>
        </p:spPr>
      </p:pic>
      <p:pic>
        <p:nvPicPr>
          <p:cNvPr id="4515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1750" y="261937"/>
            <a:ext cx="102893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34503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8360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sz="2400" b="1" kern="0" dirty="0">
                <a:ln>
                  <a:solidFill>
                    <a:srgbClr val="000000"/>
                  </a:solidFill>
                </a:ln>
                <a:solidFill>
                  <a:srgbClr val="00808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Arial"/>
              </a:rPr>
              <a:t>11 Ekologické poľnohospodárstvo</a:t>
            </a:r>
          </a:p>
          <a:p>
            <a:pPr>
              <a:defRPr/>
            </a:pPr>
            <a:r>
              <a:rPr lang="sk-SK" altLang="sk-SK" sz="1400" dirty="0">
                <a:solidFill>
                  <a:srgbClr val="000000"/>
                </a:solidFill>
                <a:effectLst>
                  <a:outerShdw blurRad="50800" dist="50800" dir="5400000" algn="ctr" rotWithShape="0">
                    <a:srgbClr val="FFFFFF"/>
                  </a:outerShdw>
                </a:effectLst>
              </a:rPr>
              <a:t>                                       (čl. 29 nariadenia RD)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7975" y="1441450"/>
            <a:ext cx="8578850" cy="4442755"/>
          </a:xfrm>
          <a:prstGeom prst="rect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/>
        </p:spPr>
        <p:txBody>
          <a:bodyPr>
            <a:spAutoFit/>
          </a:bodyPr>
          <a:lstStyle/>
          <a:p>
            <a:r>
              <a:rPr lang="sk-SK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Podopatrenie:</a:t>
            </a:r>
            <a:r>
              <a:rPr lang="sk-SK" sz="2000" b="1" dirty="0">
                <a:ln>
                  <a:solidFill>
                    <a:srgbClr val="000000"/>
                  </a:solidFill>
                </a:ln>
                <a:solidFill>
                  <a:srgbClr val="0099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sk-SK" sz="2000" b="1" dirty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Platby na udržanie ekologického poľnohospodárstva</a:t>
            </a:r>
            <a:endParaRPr lang="sk-SK" sz="2000" b="1" dirty="0">
              <a:ln>
                <a:solidFill>
                  <a:srgbClr val="000000"/>
                </a:solidFill>
              </a:ln>
              <a:solidFill>
                <a:srgbClr val="009999"/>
              </a:solidFill>
              <a:latin typeface="Arial"/>
              <a:ea typeface="Calibri"/>
              <a:cs typeface="Times New Roman"/>
            </a:endParaRPr>
          </a:p>
          <a:p>
            <a:endParaRPr lang="sk-SK" sz="800" u="sng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>
              <a:lnSpc>
                <a:spcPct val="115000"/>
              </a:lnSpc>
            </a:pPr>
            <a:r>
              <a:rPr lang="sk-SK" altLang="sk-SK" b="1" u="sng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Podmienky podpory</a:t>
            </a:r>
            <a:endParaRPr lang="sk-SK" altLang="sk-SK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dodržiavať ustanovenia nariadenia Rady (ES) č. 834/2007 o ekologickej výrobe a označovaní ekologických produktov,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Myriad Pro"/>
              </a:rPr>
              <a:t>dodržiavať ustanovenia zákona č. 189/2009 Z. z. o ekologickej poľnohospodárskej výrobe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dodržiavať stanovené zaťaženie registrovanými zvieratami v ekologickej poľnohospodárskej výrobe  najmenej 0,3 DJ / ha trvalých trávnych porastov vedených v záväzku a maximálne zaťaženie 1,9 DJ / ha poľnohospodárskej pôdy v podniku v období od 1. </a:t>
            </a:r>
            <a:r>
              <a:rPr lang="sk-SK" dirty="0" smtClean="0">
                <a:solidFill>
                  <a:srgbClr val="FF0000"/>
                </a:solidFill>
                <a:latin typeface="Arial"/>
                <a:ea typeface="Times New Roman"/>
                <a:cs typeface="Calibri"/>
              </a:rPr>
              <a:t>mája</a:t>
            </a: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 </a:t>
            </a: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do 31. októbra každého roka záväzku.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dodržiavať počet jedincov ovocných druhov v ovocnom sade, ktorý bude uvedený  vo vnútroštátnej </a:t>
            </a: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legislatíve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 smtClean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mať po skončení konverzie certifikovanú produkciu v kvalite „bio“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sk-SK" dirty="0">
                <a:solidFill>
                  <a:srgbClr val="000000"/>
                </a:solidFill>
                <a:latin typeface="Arial"/>
                <a:ea typeface="Times New Roman"/>
                <a:cs typeface="Calibri"/>
              </a:rPr>
              <a:t>z podpory sú vylúčené rastlinné komodity pestované mimo potravové a kŕmne účely</a:t>
            </a:r>
            <a:endParaRPr lang="sk-SK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</p:txBody>
      </p:sp>
      <p:pic>
        <p:nvPicPr>
          <p:cNvPr id="2334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4514" y="178593"/>
            <a:ext cx="722311" cy="722311"/>
          </a:xfrm>
          <a:prstGeom prst="rect">
            <a:avLst/>
          </a:prstGeom>
          <a:pattFill prst="pct50">
            <a:fgClr>
              <a:srgbClr val="800000"/>
            </a:fgClr>
            <a:bgClr>
              <a:schemeClr val="bg1"/>
            </a:bgClr>
          </a:pattFill>
          <a:ln>
            <a:noFill/>
          </a:ln>
          <a:effectLst/>
        </p:spPr>
      </p:pic>
      <p:pic>
        <p:nvPicPr>
          <p:cNvPr id="4515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1750" y="261937"/>
            <a:ext cx="102893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2900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9277</TotalTime>
  <Words>693</Words>
  <Application>Microsoft Office PowerPoint</Application>
  <PresentationFormat>On-screen Show (4:3)</PresentationFormat>
  <Paragraphs>269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Proposal</vt:lpstr>
      <vt:lpstr>7_Proposal</vt:lpstr>
      <vt:lpstr>1_Proposal</vt:lpstr>
      <vt:lpstr>2_Proposal</vt:lpstr>
      <vt:lpstr>3_Proposal</vt:lpstr>
      <vt:lpstr>  Ekologické poľnohospodárstvo  (EP)    Program rozvoja vidieka SR 2014 - 2020    </vt:lpstr>
      <vt:lpstr>Finančné zdroje  EP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Finančné zdroje  a nárok EP</vt:lpstr>
    </vt:vector>
  </TitlesOfParts>
  <Company>MP 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rozvoja vidieka SR  2014 - 2020   Neprojektové opatrenia</dc:title>
  <dc:creator>Rudolf Trebatický</dc:creator>
  <cp:lastModifiedBy>mama</cp:lastModifiedBy>
  <cp:revision>551</cp:revision>
  <cp:lastPrinted>2015-10-07T08:53:25Z</cp:lastPrinted>
  <dcterms:created xsi:type="dcterms:W3CDTF">2006-02-06T13:07:37Z</dcterms:created>
  <dcterms:modified xsi:type="dcterms:W3CDTF">2015-11-08T22:52:36Z</dcterms:modified>
</cp:coreProperties>
</file>