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0" r:id="rId3"/>
    <p:sldId id="321" r:id="rId4"/>
    <p:sldId id="322" r:id="rId5"/>
    <p:sldId id="323" r:id="rId6"/>
    <p:sldId id="324" r:id="rId7"/>
    <p:sldId id="325" r:id="rId8"/>
    <p:sldId id="326" r:id="rId9"/>
    <p:sldId id="327" r:id="rId10"/>
    <p:sldId id="329" r:id="rId11"/>
    <p:sldId id="328" r:id="rId12"/>
    <p:sldId id="330" r:id="rId13"/>
    <p:sldId id="309" r:id="rId14"/>
    <p:sldId id="315" r:id="rId15"/>
    <p:sldId id="318" r:id="rId16"/>
    <p:sldId id="308" r:id="rId17"/>
    <p:sldId id="289" r:id="rId18"/>
    <p:sldId id="296" r:id="rId19"/>
    <p:sldId id="297" r:id="rId20"/>
    <p:sldId id="290" r:id="rId21"/>
    <p:sldId id="305" r:id="rId22"/>
    <p:sldId id="298" r:id="rId23"/>
    <p:sldId id="310" r:id="rId24"/>
    <p:sldId id="299" r:id="rId25"/>
    <p:sldId id="306" r:id="rId26"/>
    <p:sldId id="311" r:id="rId27"/>
    <p:sldId id="313" r:id="rId28"/>
    <p:sldId id="307" r:id="rId29"/>
    <p:sldId id="301" r:id="rId30"/>
    <p:sldId id="302" r:id="rId31"/>
    <p:sldId id="312" r:id="rId32"/>
    <p:sldId id="294" r:id="rId33"/>
    <p:sldId id="316" r:id="rId34"/>
    <p:sldId id="319" r:id="rId35"/>
    <p:sldId id="317" r:id="rId36"/>
    <p:sldId id="287" r:id="rId37"/>
    <p:sldId id="267" r:id="rId38"/>
    <p:sldId id="314" r:id="rId3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uzana" initials="z" lastIdx="1" clrIdx="0">
    <p:extLst>
      <p:ext uri="{19B8F6BF-5375-455C-9EA6-DF929625EA0E}">
        <p15:presenceInfo xmlns:p15="http://schemas.microsoft.com/office/powerpoint/2012/main" userId="zuza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132" y="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15T23:16:45.560" idx="1">
    <p:pos x="4079" y="893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15. 12. 2023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15. 12. 2023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15. 12. 2023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15. 12. 2023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15. 12. 2023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15. 12. 2023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15. 12. 2023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15. 12. 2023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15. 12. 2023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15. 12. 2023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15. 12. 2023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D633E-07FF-4EDF-B8D8-03E86252C28C}" type="datetimeFigureOut">
              <a:rPr lang="sk-SK" smtClean="0"/>
              <a:pPr/>
              <a:t>15. 12. 2023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trencin@izpi.sk" TargetMode="External"/><Relationship Id="rId3" Type="http://schemas.openxmlformats.org/officeDocument/2006/relationships/hyperlink" Target="mailto:roninova@izpi.sk" TargetMode="External"/><Relationship Id="rId7" Type="http://schemas.openxmlformats.org/officeDocument/2006/relationships/hyperlink" Target="mailto:pipiskova@izpi.sk" TargetMode="External"/><Relationship Id="rId2" Type="http://schemas.openxmlformats.org/officeDocument/2006/relationships/hyperlink" Target="https://izpi.sk/sk/regionalne-pracovisk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rnava@izpi.sk" TargetMode="External"/><Relationship Id="rId5" Type="http://schemas.openxmlformats.org/officeDocument/2006/relationships/hyperlink" Target="mailto:kozlova@izpi.sk" TargetMode="External"/><Relationship Id="rId10" Type="http://schemas.openxmlformats.org/officeDocument/2006/relationships/hyperlink" Target="mailto:zilina@izpi.sk" TargetMode="External"/><Relationship Id="rId4" Type="http://schemas.openxmlformats.org/officeDocument/2006/relationships/hyperlink" Target="mailto:bratislava@izpi.sk" TargetMode="External"/><Relationship Id="rId9" Type="http://schemas.openxmlformats.org/officeDocument/2006/relationships/hyperlink" Target="mailto:varsavova@izpi.sk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dunajskastreda@izpi.sk" TargetMode="External"/><Relationship Id="rId3" Type="http://schemas.openxmlformats.org/officeDocument/2006/relationships/hyperlink" Target="mailto:zvolen@izpi.sk" TargetMode="External"/><Relationship Id="rId7" Type="http://schemas.openxmlformats.org/officeDocument/2006/relationships/hyperlink" Target="mailto:rigo@izpi.sk" TargetMode="External"/><Relationship Id="rId2" Type="http://schemas.openxmlformats.org/officeDocument/2006/relationships/hyperlink" Target="mailto:neuschl@izpi.s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presov@izpi.sk" TargetMode="External"/><Relationship Id="rId5" Type="http://schemas.openxmlformats.org/officeDocument/2006/relationships/hyperlink" Target="mailto:tkacova@izpi.sk" TargetMode="External"/><Relationship Id="rId4" Type="http://schemas.openxmlformats.org/officeDocument/2006/relationships/hyperlink" Target="mailto:kosice@izpi.sk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zpi.sk/sk/centralny-register-poradcov/" TargetMode="External"/><Relationship Id="rId2" Type="http://schemas.openxmlformats.org/officeDocument/2006/relationships/hyperlink" Target="https://izpi.sk/sk/podohospodarske-poradenstv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zpi.sk/sk/katalog-poradenskych-produktov-platny-od-112023/" TargetMode="External"/><Relationship Id="rId4" Type="http://schemas.openxmlformats.org/officeDocument/2006/relationships/hyperlink" Target="https://izpi.sk/sk/katalog-poradenskych-produktov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://www.odorica.sk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60648"/>
            <a:ext cx="9144000" cy="1224136"/>
          </a:xfrm>
        </p:spPr>
        <p:txBody>
          <a:bodyPr>
            <a:normAutofit fontScale="90000"/>
          </a:bodyPr>
          <a:lstStyle/>
          <a:p>
            <a:br>
              <a:rPr lang="sk-SK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k-SK" sz="40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Správa o pôdohospodárskom </a:t>
            </a:r>
            <a:br>
              <a:rPr lang="sk-SK" sz="40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k-SK" sz="40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stave v krajine</a:t>
            </a:r>
            <a:br>
              <a:rPr lang="sk-SK" sz="40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k-SK" sz="13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Zimný slnovrat 16.12.2023,Detva</a:t>
            </a:r>
            <a:b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700338" y="4119563"/>
            <a:ext cx="6443662" cy="2738437"/>
          </a:xfrm>
        </p:spPr>
        <p:txBody>
          <a:bodyPr>
            <a:normAutofit/>
          </a:bodyPr>
          <a:lstStyle/>
          <a:p>
            <a:endParaRPr lang="sk-SK" sz="1200" dirty="0"/>
          </a:p>
          <a:p>
            <a:r>
              <a:rPr lang="sk-SK" sz="1200" dirty="0"/>
              <a:t>				</a:t>
            </a: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2847964-E2A3-64C7-CF88-F8E1E3347DB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7283" y="1773400"/>
            <a:ext cx="4185379" cy="50765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472D95-CBCF-6CE9-D5EF-981C2A16A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sk-SK" dirty="0"/>
              <a:t>Národná sieť rozvoja vidieka – regionálne pracoviská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8B54DCB-3962-AF71-93D8-637AF6F81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55000" lnSpcReduction="20000"/>
          </a:bodyPr>
          <a:lstStyle/>
          <a:p>
            <a:r>
              <a:rPr lang="sk-SK" dirty="0">
                <a:hlinkClick r:id="rId2"/>
              </a:rPr>
              <a:t>https://izpi.sk/sk/regionalne-pracoviska</a:t>
            </a:r>
            <a:endParaRPr lang="sk-SK" dirty="0"/>
          </a:p>
          <a:p>
            <a:endParaRPr lang="sk-SK" dirty="0"/>
          </a:p>
          <a:p>
            <a:r>
              <a:rPr lang="sk-SK" b="1" dirty="0"/>
              <a:t>Regionálne pracovisko Bratislava</a:t>
            </a:r>
            <a:br>
              <a:rPr lang="sk-SK" dirty="0"/>
            </a:br>
            <a:r>
              <a:rPr lang="sk-SK" dirty="0"/>
              <a:t>Trenčianska 55, 821 09 Bratislava</a:t>
            </a:r>
            <a:br>
              <a:rPr lang="sk-SK" dirty="0"/>
            </a:br>
            <a:r>
              <a:rPr lang="sk-SK" dirty="0"/>
              <a:t>PhDr. Lucia </a:t>
            </a:r>
            <a:r>
              <a:rPr lang="sk-SK" dirty="0" err="1"/>
              <a:t>Roninová</a:t>
            </a:r>
            <a:br>
              <a:rPr lang="sk-SK" dirty="0"/>
            </a:br>
            <a:r>
              <a:rPr lang="sk-SK" b="1" dirty="0"/>
              <a:t>Mobil</a:t>
            </a:r>
            <a:r>
              <a:rPr lang="sk-SK" dirty="0"/>
              <a:t>: +421 905 262 389</a:t>
            </a:r>
            <a:br>
              <a:rPr lang="sk-SK" dirty="0"/>
            </a:br>
            <a:r>
              <a:rPr lang="sk-SK" b="1" dirty="0"/>
              <a:t>E-mai</a:t>
            </a:r>
            <a:r>
              <a:rPr lang="sk-SK" dirty="0"/>
              <a:t>l: </a:t>
            </a:r>
            <a:r>
              <a:rPr lang="sk-SK" dirty="0">
                <a:hlinkClick r:id="rId3"/>
              </a:rPr>
              <a:t>roninova@izpi.sk</a:t>
            </a:r>
            <a:r>
              <a:rPr lang="sk-SK" dirty="0"/>
              <a:t>, </a:t>
            </a:r>
            <a:r>
              <a:rPr lang="sk-SK" dirty="0">
                <a:hlinkClick r:id="rId4"/>
              </a:rPr>
              <a:t>bratislava@izpi.sk</a:t>
            </a:r>
            <a:endParaRPr lang="sk-SK" dirty="0"/>
          </a:p>
          <a:p>
            <a:r>
              <a:rPr lang="sk-SK" b="1" dirty="0"/>
              <a:t>Regionálne pracovisko Trnava</a:t>
            </a:r>
            <a:br>
              <a:rPr lang="sk-SK" dirty="0"/>
            </a:br>
            <a:r>
              <a:rPr lang="sk-SK" dirty="0" err="1"/>
              <a:t>Ružindolská</a:t>
            </a:r>
            <a:r>
              <a:rPr lang="sk-SK" dirty="0"/>
              <a:t> 3180/16, 917 01 Trnava</a:t>
            </a:r>
            <a:br>
              <a:rPr lang="sk-SK" dirty="0"/>
            </a:br>
            <a:r>
              <a:rPr lang="sk-SK" dirty="0"/>
              <a:t>Ing. Lucia </a:t>
            </a:r>
            <a:r>
              <a:rPr lang="sk-SK" dirty="0" err="1"/>
              <a:t>Kozlová</a:t>
            </a:r>
            <a:br>
              <a:rPr lang="sk-SK" dirty="0"/>
            </a:br>
            <a:r>
              <a:rPr lang="sk-SK" b="1" dirty="0"/>
              <a:t>Mobil</a:t>
            </a:r>
            <a:r>
              <a:rPr lang="sk-SK" dirty="0"/>
              <a:t>: +421 905 261 366</a:t>
            </a:r>
            <a:br>
              <a:rPr lang="sk-SK" dirty="0"/>
            </a:br>
            <a:r>
              <a:rPr lang="sk-SK" b="1" dirty="0"/>
              <a:t>E-mail</a:t>
            </a:r>
            <a:r>
              <a:rPr lang="sk-SK" dirty="0"/>
              <a:t>:  </a:t>
            </a:r>
            <a:r>
              <a:rPr lang="sk-SK" dirty="0">
                <a:hlinkClick r:id="rId5"/>
              </a:rPr>
              <a:t>kozlova@izpi.sk</a:t>
            </a:r>
            <a:r>
              <a:rPr lang="sk-SK" dirty="0"/>
              <a:t>, </a:t>
            </a:r>
            <a:r>
              <a:rPr lang="sk-SK" dirty="0">
                <a:hlinkClick r:id="rId6"/>
              </a:rPr>
              <a:t>trnava@izpi.sk</a:t>
            </a:r>
            <a:endParaRPr lang="sk-SK" dirty="0"/>
          </a:p>
          <a:p>
            <a:r>
              <a:rPr lang="sk-SK" b="1" dirty="0"/>
              <a:t>Regionálne pracovisko Trenčín</a:t>
            </a:r>
            <a:br>
              <a:rPr lang="sk-SK" dirty="0"/>
            </a:br>
            <a:r>
              <a:rPr lang="sk-SK" dirty="0"/>
              <a:t>Legionárska 670/58, 911 01 Trenčín</a:t>
            </a:r>
            <a:br>
              <a:rPr lang="sk-SK" dirty="0"/>
            </a:br>
            <a:r>
              <a:rPr lang="sk-SK" dirty="0"/>
              <a:t>Ing. Petra </a:t>
            </a:r>
            <a:r>
              <a:rPr lang="sk-SK" dirty="0" err="1"/>
              <a:t>Pipíšková</a:t>
            </a:r>
            <a:r>
              <a:rPr lang="sk-SK" dirty="0"/>
              <a:t>, PhD.</a:t>
            </a:r>
            <a:br>
              <a:rPr lang="sk-SK" dirty="0"/>
            </a:br>
            <a:r>
              <a:rPr lang="sk-SK" b="1" dirty="0"/>
              <a:t>Mobil</a:t>
            </a:r>
            <a:r>
              <a:rPr lang="sk-SK" dirty="0"/>
              <a:t>: +421 905 262 319</a:t>
            </a:r>
            <a:br>
              <a:rPr lang="sk-SK" dirty="0"/>
            </a:br>
            <a:r>
              <a:rPr lang="sk-SK" b="1" dirty="0"/>
              <a:t>E-mail</a:t>
            </a:r>
            <a:r>
              <a:rPr lang="sk-SK" dirty="0"/>
              <a:t>:  </a:t>
            </a:r>
            <a:r>
              <a:rPr lang="sk-SK" dirty="0">
                <a:hlinkClick r:id="rId7"/>
              </a:rPr>
              <a:t>pipiskova@izpi.sk</a:t>
            </a:r>
            <a:r>
              <a:rPr lang="sk-SK" dirty="0"/>
              <a:t>, </a:t>
            </a:r>
            <a:r>
              <a:rPr lang="sk-SK" dirty="0">
                <a:hlinkClick r:id="rId8"/>
              </a:rPr>
              <a:t>trencin@izpi.sk</a:t>
            </a:r>
            <a:endParaRPr lang="sk-SK" dirty="0"/>
          </a:p>
          <a:p>
            <a:r>
              <a:rPr lang="sk-SK" b="1" dirty="0"/>
              <a:t>Regionálne pracovisko Žilina</a:t>
            </a:r>
            <a:br>
              <a:rPr lang="sk-SK" dirty="0"/>
            </a:br>
            <a:r>
              <a:rPr lang="sk-SK" dirty="0"/>
              <a:t>Nám. M. R. Štefánika 1, 011 45 Žilina</a:t>
            </a:r>
            <a:br>
              <a:rPr lang="sk-SK" dirty="0"/>
            </a:br>
            <a:r>
              <a:rPr lang="sk-SK" dirty="0"/>
              <a:t>Ing. Katarína </a:t>
            </a:r>
            <a:r>
              <a:rPr lang="sk-SK" dirty="0" err="1"/>
              <a:t>Varšavová</a:t>
            </a:r>
            <a:br>
              <a:rPr lang="sk-SK" dirty="0"/>
            </a:br>
            <a:r>
              <a:rPr lang="sk-SK" b="1" dirty="0"/>
              <a:t>Mobil</a:t>
            </a:r>
            <a:r>
              <a:rPr lang="sk-SK" dirty="0"/>
              <a:t>: +421 917 838 903</a:t>
            </a:r>
            <a:br>
              <a:rPr lang="sk-SK" dirty="0"/>
            </a:br>
            <a:r>
              <a:rPr lang="sk-SK" b="1" dirty="0"/>
              <a:t>E-mail</a:t>
            </a:r>
            <a:r>
              <a:rPr lang="sk-SK" dirty="0"/>
              <a:t>:  </a:t>
            </a:r>
            <a:r>
              <a:rPr lang="sk-SK" dirty="0">
                <a:hlinkClick r:id="rId9"/>
              </a:rPr>
              <a:t>varsavova@izpi.sk</a:t>
            </a:r>
            <a:r>
              <a:rPr lang="sk-SK" dirty="0"/>
              <a:t>, </a:t>
            </a:r>
            <a:r>
              <a:rPr lang="sk-SK" dirty="0">
                <a:hlinkClick r:id="rId10"/>
              </a:rPr>
              <a:t>zilina@izpi.sk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28440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472D95-CBCF-6CE9-D5EF-981C2A16A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sk-SK" dirty="0"/>
              <a:t>Národná sieť rozvoja vidieka – regionálne pracoviská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8B54DCB-3962-AF71-93D8-637AF6F81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688632"/>
          </a:xfrm>
        </p:spPr>
        <p:txBody>
          <a:bodyPr>
            <a:normAutofit fontScale="47500" lnSpcReduction="20000"/>
          </a:bodyPr>
          <a:lstStyle/>
          <a:p>
            <a:r>
              <a:rPr lang="sk-SK" b="1" dirty="0"/>
              <a:t>Regionálne pracovisko Zvolen</a:t>
            </a:r>
            <a:br>
              <a:rPr lang="sk-SK" dirty="0"/>
            </a:br>
            <a:r>
              <a:rPr lang="sk-SK" dirty="0"/>
              <a:t>J. </a:t>
            </a:r>
            <a:r>
              <a:rPr lang="sk-SK" dirty="0" err="1"/>
              <a:t>Švermu</a:t>
            </a:r>
            <a:r>
              <a:rPr lang="sk-SK" dirty="0"/>
              <a:t> 39, 960 01 Zvolen</a:t>
            </a:r>
            <a:br>
              <a:rPr lang="sk-SK" dirty="0"/>
            </a:br>
            <a:r>
              <a:rPr lang="sk-SK" dirty="0"/>
              <a:t>MVDr. Vanda </a:t>
            </a:r>
            <a:r>
              <a:rPr lang="sk-SK" dirty="0" err="1"/>
              <a:t>Neuschl</a:t>
            </a:r>
            <a:br>
              <a:rPr lang="sk-SK" dirty="0"/>
            </a:br>
            <a:r>
              <a:rPr lang="sk-SK" b="1" dirty="0"/>
              <a:t>Mobil</a:t>
            </a:r>
            <a:r>
              <a:rPr lang="sk-SK" dirty="0"/>
              <a:t>: +421 905 261 732</a:t>
            </a:r>
            <a:br>
              <a:rPr lang="sk-SK" dirty="0"/>
            </a:br>
            <a:r>
              <a:rPr lang="sk-SK" b="1" dirty="0"/>
              <a:t>E-mail</a:t>
            </a:r>
            <a:r>
              <a:rPr lang="sk-SK" dirty="0"/>
              <a:t>:  </a:t>
            </a:r>
            <a:r>
              <a:rPr lang="sk-SK" dirty="0">
                <a:hlinkClick r:id="rId2"/>
              </a:rPr>
              <a:t>neuschl@izpi.sk</a:t>
            </a:r>
            <a:r>
              <a:rPr lang="sk-SK" dirty="0"/>
              <a:t>, </a:t>
            </a:r>
            <a:r>
              <a:rPr lang="sk-SK" dirty="0">
                <a:hlinkClick r:id="rId3"/>
              </a:rPr>
              <a:t>zvolen@izpi.sk</a:t>
            </a:r>
            <a:endParaRPr lang="sk-SK" dirty="0"/>
          </a:p>
          <a:p>
            <a:r>
              <a:rPr lang="sk-SK" b="1" dirty="0"/>
              <a:t>Regionálne pracovisko Košice</a:t>
            </a:r>
            <a:br>
              <a:rPr lang="sk-SK" dirty="0"/>
            </a:br>
            <a:r>
              <a:rPr lang="sk-SK" dirty="0"/>
              <a:t>Moyzesova 1044/18, 040 01 Košice</a:t>
            </a:r>
            <a:br>
              <a:rPr lang="sk-SK" dirty="0"/>
            </a:br>
            <a:r>
              <a:rPr lang="sk-SK" dirty="0"/>
              <a:t>Ing. Erika </a:t>
            </a:r>
            <a:r>
              <a:rPr lang="sk-SK" dirty="0" err="1"/>
              <a:t>Begalová</a:t>
            </a:r>
            <a:br>
              <a:rPr lang="sk-SK" dirty="0"/>
            </a:br>
            <a:r>
              <a:rPr lang="sk-SK" b="1" dirty="0"/>
              <a:t>Mobil</a:t>
            </a:r>
            <a:r>
              <a:rPr lang="sk-SK" dirty="0"/>
              <a:t>: +421 917 838 893</a:t>
            </a:r>
            <a:br>
              <a:rPr lang="sk-SK" dirty="0"/>
            </a:br>
            <a:r>
              <a:rPr lang="sk-SK" b="1" dirty="0"/>
              <a:t>E-mail</a:t>
            </a:r>
            <a:r>
              <a:rPr lang="sk-SK" dirty="0"/>
              <a:t>:  </a:t>
            </a:r>
            <a:r>
              <a:rPr lang="sk-SK" dirty="0">
                <a:hlinkClick r:id="rId3"/>
              </a:rPr>
              <a:t>begalova@izpi.sk</a:t>
            </a:r>
            <a:r>
              <a:rPr lang="sk-SK" dirty="0"/>
              <a:t>, </a:t>
            </a:r>
            <a:r>
              <a:rPr lang="sk-SK" dirty="0">
                <a:hlinkClick r:id="rId4"/>
              </a:rPr>
              <a:t>kosice@izpi.sk</a:t>
            </a:r>
            <a:endParaRPr lang="sk-SK" dirty="0"/>
          </a:p>
          <a:p>
            <a:r>
              <a:rPr lang="sk-SK" b="1" dirty="0"/>
              <a:t>Regionálne pracovisko Prešov</a:t>
            </a:r>
            <a:br>
              <a:rPr lang="sk-SK" dirty="0"/>
            </a:br>
            <a:r>
              <a:rPr lang="sk-SK" dirty="0"/>
              <a:t>Obrancov mieru č. 6, 080 01 Prešov</a:t>
            </a:r>
            <a:br>
              <a:rPr lang="sk-SK" dirty="0"/>
            </a:br>
            <a:r>
              <a:rPr lang="sk-SK" dirty="0"/>
              <a:t>JUDr. Adriana Tkáčová</a:t>
            </a:r>
            <a:br>
              <a:rPr lang="sk-SK" dirty="0"/>
            </a:br>
            <a:r>
              <a:rPr lang="sk-SK" b="1" dirty="0"/>
              <a:t>Mobil</a:t>
            </a:r>
            <a:r>
              <a:rPr lang="sk-SK" dirty="0"/>
              <a:t>: +421 917 658 756</a:t>
            </a:r>
            <a:br>
              <a:rPr lang="sk-SK" dirty="0"/>
            </a:br>
            <a:r>
              <a:rPr lang="sk-SK" b="1" dirty="0"/>
              <a:t>E-mail</a:t>
            </a:r>
            <a:r>
              <a:rPr lang="sk-SK" dirty="0"/>
              <a:t>:  </a:t>
            </a:r>
            <a:r>
              <a:rPr lang="sk-SK" dirty="0">
                <a:hlinkClick r:id="rId5"/>
              </a:rPr>
              <a:t>tkacova@izpi.sk</a:t>
            </a:r>
            <a:r>
              <a:rPr lang="sk-SK" dirty="0"/>
              <a:t>, </a:t>
            </a:r>
            <a:r>
              <a:rPr lang="sk-SK" dirty="0">
                <a:hlinkClick r:id="rId6"/>
              </a:rPr>
              <a:t>presov@izpi.sk</a:t>
            </a:r>
            <a:endParaRPr lang="sk-SK" dirty="0"/>
          </a:p>
          <a:p>
            <a:r>
              <a:rPr lang="sk-SK" b="1" dirty="0"/>
              <a:t>Regionálne pracovisko Dunajská Streda</a:t>
            </a:r>
            <a:br>
              <a:rPr lang="sk-SK" dirty="0"/>
            </a:br>
            <a:r>
              <a:rPr lang="sk-SK" dirty="0"/>
              <a:t>Korzo Béla Bartóka 789/3, 929 01 Dunajská Streda</a:t>
            </a:r>
            <a:br>
              <a:rPr lang="sk-SK" dirty="0"/>
            </a:br>
            <a:r>
              <a:rPr lang="sk-SK" dirty="0"/>
              <a:t>Ing. Štefan </a:t>
            </a:r>
            <a:r>
              <a:rPr lang="sk-SK" dirty="0" err="1"/>
              <a:t>Rigó</a:t>
            </a:r>
            <a:br>
              <a:rPr lang="sk-SK" dirty="0"/>
            </a:br>
            <a:r>
              <a:rPr lang="sk-SK" b="1" dirty="0"/>
              <a:t>Mobil</a:t>
            </a:r>
            <a:r>
              <a:rPr lang="sk-SK" dirty="0"/>
              <a:t>: +421 918 305 385</a:t>
            </a:r>
            <a:br>
              <a:rPr lang="sk-SK" dirty="0"/>
            </a:br>
            <a:r>
              <a:rPr lang="sk-SK" b="1" dirty="0"/>
              <a:t>E-mail</a:t>
            </a:r>
            <a:r>
              <a:rPr lang="sk-SK" dirty="0"/>
              <a:t>: </a:t>
            </a:r>
            <a:r>
              <a:rPr lang="sk-SK" dirty="0">
                <a:hlinkClick r:id="rId7"/>
              </a:rPr>
              <a:t>rigo@izpi.sk</a:t>
            </a:r>
            <a:r>
              <a:rPr lang="sk-SK" dirty="0"/>
              <a:t>, </a:t>
            </a:r>
            <a:r>
              <a:rPr lang="sk-SK" dirty="0">
                <a:hlinkClick r:id="rId8"/>
              </a:rPr>
              <a:t>dunajskastreda@izpi.sk</a:t>
            </a:r>
            <a:endParaRPr lang="sk-SK" dirty="0"/>
          </a:p>
          <a:p>
            <a:r>
              <a:rPr lang="sk-SK" dirty="0"/>
              <a:t> </a:t>
            </a:r>
          </a:p>
          <a:p>
            <a:pPr algn="l"/>
            <a:r>
              <a:rPr lang="sk-SK" b="1" dirty="0">
                <a:effectLst/>
              </a:rPr>
              <a:t>Konzultačné hodiny pracovísk</a:t>
            </a:r>
            <a:endParaRPr lang="sk-SK" dirty="0">
              <a:effectLst/>
            </a:endParaRPr>
          </a:p>
          <a:p>
            <a:r>
              <a:rPr lang="sk-SK" dirty="0"/>
              <a:t>PO    09:00 – 11:00  12:00 – 14:00</a:t>
            </a:r>
            <a:br>
              <a:rPr lang="sk-SK" dirty="0"/>
            </a:br>
            <a:r>
              <a:rPr lang="sk-SK" dirty="0"/>
              <a:t>UT    09:00 – 11:00  12:00 – 14:00</a:t>
            </a:r>
            <a:br>
              <a:rPr lang="sk-SK" dirty="0"/>
            </a:br>
            <a:r>
              <a:rPr lang="sk-SK" dirty="0"/>
              <a:t>ST    12:00 – 17:00</a:t>
            </a:r>
            <a:br>
              <a:rPr lang="sk-SK" dirty="0"/>
            </a:br>
            <a:r>
              <a:rPr lang="sk-SK" dirty="0"/>
              <a:t>ŠT    08:00 – 11:00  12:00 – 14:00</a:t>
            </a:r>
            <a:br>
              <a:rPr lang="sk-SK" dirty="0"/>
            </a:br>
            <a:r>
              <a:rPr lang="sk-SK" dirty="0"/>
              <a:t>PIA  nestránkový deň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15581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C2570A-73B3-4D95-FB95-CCC113CC7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Inštitút znalostného pôdohospodárstva a inovácií (IZPI)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04E3131-9C62-5D1D-3063-4A24B0C0B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752528"/>
          </a:xfrm>
        </p:spPr>
        <p:txBody>
          <a:bodyPr>
            <a:normAutofit fontScale="92500" lnSpcReduction="10000"/>
          </a:bodyPr>
          <a:lstStyle/>
          <a:p>
            <a:r>
              <a:rPr lang="sk-SK" dirty="0">
                <a:hlinkClick r:id="rId2"/>
              </a:rPr>
              <a:t>https://izpi.sk/sk/podohospodarske-poradenstvo</a:t>
            </a:r>
            <a:endParaRPr lang="sk-SK" dirty="0"/>
          </a:p>
          <a:p>
            <a:endParaRPr lang="sk-SK" dirty="0"/>
          </a:p>
          <a:p>
            <a:r>
              <a:rPr lang="sk-SK" dirty="0">
                <a:hlinkClick r:id="rId3"/>
              </a:rPr>
              <a:t>https://izpi.sk/sk/centralny-register-poradcov/</a:t>
            </a:r>
            <a:endParaRPr lang="sk-SK" dirty="0"/>
          </a:p>
          <a:p>
            <a:endParaRPr lang="sk-SK" dirty="0"/>
          </a:p>
          <a:p>
            <a:r>
              <a:rPr lang="sk-SK" dirty="0">
                <a:hlinkClick r:id="rId4"/>
              </a:rPr>
              <a:t>https://izpi.sk/sk/katalog-poradenskych-produktov/</a:t>
            </a:r>
            <a:endParaRPr lang="sk-SK" dirty="0"/>
          </a:p>
          <a:p>
            <a:endParaRPr lang="sk-SK" dirty="0"/>
          </a:p>
          <a:p>
            <a:r>
              <a:rPr lang="sk-SK" dirty="0">
                <a:hlinkClick r:id="rId5"/>
              </a:rPr>
              <a:t>https://izpi.sk/sk/katalog-poradenskych-produktov-platny-od-112023/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60541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1"/>
            <a:ext cx="7772400" cy="1640109"/>
          </a:xfrm>
        </p:spPr>
        <p:txBody>
          <a:bodyPr>
            <a:normAutofit fontScale="90000"/>
          </a:bodyPr>
          <a:lstStyle/>
          <a:p>
            <a:r>
              <a:rPr lang="sk-SK" sz="6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sk-SK" sz="6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redaj z dvora</a:t>
            </a:r>
            <a:b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4118784"/>
            <a:ext cx="6444208" cy="2739216"/>
          </a:xfrm>
        </p:spPr>
        <p:txBody>
          <a:bodyPr>
            <a:normAutofit/>
          </a:bodyPr>
          <a:lstStyle/>
          <a:p>
            <a:endParaRPr lang="sk-SK" sz="1200" dirty="0"/>
          </a:p>
          <a:p>
            <a:r>
              <a:rPr lang="sk-SK" sz="1200" dirty="0"/>
              <a:t>				</a:t>
            </a: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2847964-E2A3-64C7-CF88-F8E1E3347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640" y="2116786"/>
            <a:ext cx="6624735" cy="441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6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9991D72-38CC-5D9A-1565-81FAA4473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sz="9600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ED4D0A0-2A3F-4D71-4DFB-028CA6BF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7638"/>
            <a:ext cx="6470268" cy="4315618"/>
          </a:xfrm>
          <a:prstGeom prst="rect">
            <a:avLst/>
          </a:prstGeom>
        </p:spPr>
      </p:pic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ACD48E8E-8E42-EDA4-3A90-29919A7EC3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1538" y="1285860"/>
          <a:ext cx="7143800" cy="5357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4570398" imgH="3427543" progId="PowerPoint.Show.12">
                  <p:embed/>
                </p:oleObj>
              </mc:Choice>
              <mc:Fallback>
                <p:oleObj name="Presentation" r:id="rId3" imgW="4570398" imgH="3427543" progId="PowerPoint.Show.12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ACD48E8E-8E42-EDA4-3A90-29919A7EC3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38" y="1285860"/>
                        <a:ext cx="7143800" cy="5357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1F33E6B5-0084-F0F8-C0C9-3618DA6C97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0762269"/>
              </p:ext>
            </p:extLst>
          </p:nvPr>
        </p:nvGraphicFramePr>
        <p:xfrm>
          <a:off x="428596" y="274639"/>
          <a:ext cx="8229600" cy="6368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3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Ministerstvo SR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MPaRV</a:t>
                      </a:r>
                      <a:r>
                        <a:rPr lang="sk-SK" baseline="0" dirty="0"/>
                        <a:t> 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priamy predaj, pôda, SPF, pozemkové úpravy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MŽP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agrolesníctvo, cirkulárna ekonomika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MPSVaR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sociálne poľnohospodárstvo, rodinné farmy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MDVaRR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cestný zákon, „F“ značky, motorkári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cestovný ruch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zdravé potraviny do škôl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zdravé potraviny do nemocníc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ochrana majetku v extraviláne, VZN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účtovníctvo v rodinnej farme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vlastníctvo pôdy – vymožiteľnosť práva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remeselné potraviny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MZV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propagácia na vonok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46441">
                <a:tc>
                  <a:txBody>
                    <a:bodyPr/>
                    <a:lstStyle/>
                    <a:p>
                      <a:r>
                        <a:rPr lang="sk-SK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800" dirty="0"/>
                        <a:t>potravinová sebestačnosť = bezpečnosť štátu</a:t>
                      </a:r>
                    </a:p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47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11279C-3C8D-3B03-5B2F-3F073F5F2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Legislatíva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CEE3ED4-A0B4-C150-07C3-F144EC960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Times New Roman" panose="02020603050405020304" pitchFamily="18" charset="0"/>
              <a:buNone/>
            </a:pPr>
            <a:r>
              <a:rPr lang="sk-SK" altLang="sk-SK" dirty="0"/>
              <a:t>Nariadenie Európskeho parlamentu a rady (ES) č. 852/2004 o hygiene potravín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sk-SK" altLang="sk-SK" dirty="0"/>
              <a:t>Nariadenie Európskeho parlamentu a rady (ES) č. 853/2004, ktorým sa ustanovujú osobitné hygienické predpisy pre potraviny živočíšneho pôvodu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sk-SK" altLang="sk-SK" dirty="0"/>
              <a:t>Nariadenie vlády SR č. 359/2011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sk-SK" altLang="sk-SK" dirty="0"/>
              <a:t>Nariadenie vlády SR č. 360/2011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sk-SK" altLang="sk-SK" dirty="0"/>
              <a:t>Nariadenie vlády SR č. 100/2016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43388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11279C-3C8D-3B03-5B2F-3F073F5F2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Legislatíva SR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CEE3ED4-A0B4-C150-07C3-F144EC960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sz="3900" dirty="0"/>
              <a:t>Nariadenie vlády SR č. 359/2011</a:t>
            </a:r>
          </a:p>
          <a:p>
            <a:pPr marL="0" indent="0">
              <a:buNone/>
            </a:pPr>
            <a:r>
              <a:rPr lang="sk-SK" sz="3900" dirty="0"/>
              <a:t>	mäso a mäsové výrobky</a:t>
            </a:r>
          </a:p>
          <a:p>
            <a:pPr marL="0" indent="0">
              <a:buNone/>
            </a:pPr>
            <a:endParaRPr lang="sk-SK" sz="3900" dirty="0"/>
          </a:p>
          <a:p>
            <a:pPr marL="0" indent="0">
              <a:buNone/>
            </a:pPr>
            <a:r>
              <a:rPr lang="sk-SK" sz="3900" dirty="0"/>
              <a:t>Nariadenie vlády SR 360/2011</a:t>
            </a:r>
          </a:p>
          <a:p>
            <a:pPr marL="0" indent="0">
              <a:buNone/>
            </a:pPr>
            <a:r>
              <a:rPr lang="sk-SK" sz="3900" dirty="0"/>
              <a:t>	ryby, mlieko, vajcia, med, rastliny, 	spracované rastliny,  mliečne výrobky</a:t>
            </a:r>
          </a:p>
          <a:p>
            <a:pPr marL="0" indent="0">
              <a:buNone/>
            </a:pPr>
            <a:r>
              <a:rPr lang="sk-SK" dirty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908044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86E099-470E-B701-A0E1-25B6C5831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095"/>
            <a:ext cx="8229600" cy="45719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9DFD8F8-33F3-8EB0-83F4-1C32592BE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161" y="188641"/>
            <a:ext cx="5793183" cy="6665998"/>
          </a:xfrm>
        </p:spPr>
      </p:pic>
    </p:spTree>
    <p:extLst>
      <p:ext uri="{BB962C8B-B14F-4D97-AF65-F5344CB8AC3E}">
        <p14:creationId xmlns:p14="http://schemas.microsoft.com/office/powerpoint/2010/main" val="399235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15667073-B093-104C-E0D0-29C17750B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0813" cy="1066800"/>
          </a:xfrm>
        </p:spPr>
        <p:txBody>
          <a:bodyPr/>
          <a:lstStyle/>
          <a:p>
            <a:r>
              <a:rPr lang="sk-SK" altLang="sk-SK" dirty="0">
                <a:solidFill>
                  <a:schemeClr val="bg1"/>
                </a:solidFill>
              </a:rPr>
              <a:t>Legislatíva SR – NV 360/2011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8B2EC55-08C3-4978-9703-A7B8CA65E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altLang="sk-SK"/>
          </a:p>
        </p:txBody>
      </p:sp>
      <p:pic>
        <p:nvPicPr>
          <p:cNvPr id="16388" name="Picture 2" descr="pzd uml2-3">
            <a:extLst>
              <a:ext uri="{FF2B5EF4-FFF2-40B4-BE49-F238E27FC236}">
                <a16:creationId xmlns:a16="http://schemas.microsoft.com/office/drawing/2014/main" id="{EE15AA84-1E29-C908-4B52-F3802D64A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61"/>
          <a:stretch>
            <a:fillRect/>
          </a:stretch>
        </p:blipFill>
        <p:spPr bwMode="auto">
          <a:xfrm>
            <a:off x="273843" y="1257300"/>
            <a:ext cx="859631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pzd uml2-3">
            <a:extLst>
              <a:ext uri="{FF2B5EF4-FFF2-40B4-BE49-F238E27FC236}">
                <a16:creationId xmlns:a16="http://schemas.microsoft.com/office/drawing/2014/main" id="{3F0D32F7-DB82-1FA8-B025-264699F20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61"/>
          <a:stretch>
            <a:fillRect/>
          </a:stretch>
        </p:blipFill>
        <p:spPr bwMode="auto">
          <a:xfrm>
            <a:off x="273843" y="1272951"/>
            <a:ext cx="86181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3F529F-C1E5-6365-63FA-B673AFEFA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pzd uml2-3">
            <a:extLst>
              <a:ext uri="{FF2B5EF4-FFF2-40B4-BE49-F238E27FC236}">
                <a16:creationId xmlns:a16="http://schemas.microsoft.com/office/drawing/2014/main" id="{36460B24-B494-1587-F008-6448BCEB3F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7"/>
          <a:stretch>
            <a:fillRect/>
          </a:stretch>
        </p:blipFill>
        <p:spPr bwMode="auto">
          <a:xfrm>
            <a:off x="-1188640" y="-459432"/>
            <a:ext cx="11665296" cy="731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409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D5EAD-4BC3-75E6-AFA3-5B6E70E64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Programové vyhlásenie vlády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605F17-DBC0-D5FD-0233-2C32DBC9C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Vláda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oblasti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pôdohospodárskej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politiky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bude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vychádzať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z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chápania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tohto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odvetvia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ako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komplexného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celku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preto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ako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svoj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základný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strategický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cieľ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oblasti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pôdohospodárstva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deklaruje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všestrannú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podporu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využitia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jeho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potenciálu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tak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aby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výrazne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zvýšila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potravinová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bezpečnosť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Slovenska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spočívajúca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zabezpečení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prístupu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obyvateľov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kvalitným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bezpečným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cenovo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dostupným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potravinám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súčasnom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posilnení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aspektov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udržateľného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environmentálne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šetrného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hospodárenia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poľnohospodárskej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lesnej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pôde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Vláda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preto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sústredí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svoju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podporu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tohto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odvetvia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to, aby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Slovensko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ako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vidiecka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krajina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dokázalo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naplno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využiť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svoj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agrárny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lesnícky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potenciál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a to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nielen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smere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zvyšovania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jeho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podielu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tvorbe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HDP, ale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smere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napĺňania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sociálneho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rozmeru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tohto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odvetvia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vo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vidieckom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priestore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s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cieľom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udržať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ľudí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vidieku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zásadným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spôsobom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zatraktívniť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prácu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tomto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odvetví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504194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8AF380-963F-3E14-90C9-21D39CF4E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8FA97009-A086-AA12-E7FB-CDF1EBD43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54" y="58006"/>
            <a:ext cx="8979842" cy="6734882"/>
          </a:xfrm>
        </p:spPr>
      </p:pic>
    </p:spTree>
    <p:extLst>
      <p:ext uri="{BB962C8B-B14F-4D97-AF65-F5344CB8AC3E}">
        <p14:creationId xmlns:p14="http://schemas.microsoft.com/office/powerpoint/2010/main" val="1059807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77B20F-B319-B49B-CC5E-82D0F298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Nariadenie vlády 359/2011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A240AE3-F2BC-3BD6-75BF-684552B7F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74883"/>
            <a:ext cx="4176464" cy="5568619"/>
          </a:xfrm>
        </p:spPr>
      </p:pic>
    </p:spTree>
    <p:extLst>
      <p:ext uri="{BB962C8B-B14F-4D97-AF65-F5344CB8AC3E}">
        <p14:creationId xmlns:p14="http://schemas.microsoft.com/office/powerpoint/2010/main" val="3909652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4C3CDA-3680-1CB9-6826-F87FE91F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	NV 359/2011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00B66C42-DB0B-E813-8A00-5A712C745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4000" i="1" dirty="0"/>
              <a:t>§ 2</a:t>
            </a:r>
          </a:p>
          <a:p>
            <a:pPr marL="742950" indent="-742950">
              <a:buAutoNum type="alphaLcParenR"/>
            </a:pPr>
            <a:r>
              <a:rPr lang="sk-SK" sz="4000" b="1" dirty="0"/>
              <a:t>bitúnok</a:t>
            </a:r>
            <a:r>
              <a:rPr lang="sk-SK" sz="4000" dirty="0"/>
              <a:t>, ktorý zabíja najviac </a:t>
            </a:r>
          </a:p>
          <a:p>
            <a:pPr marL="0" indent="0">
              <a:buNone/>
            </a:pPr>
            <a:r>
              <a:rPr lang="sk-SK" sz="4000" dirty="0"/>
              <a:t>      30 dobytčích jednotiek za týždeň</a:t>
            </a:r>
          </a:p>
          <a:p>
            <a:pPr marL="0" indent="0">
              <a:buNone/>
            </a:pPr>
            <a:r>
              <a:rPr lang="sk-SK" sz="4000" b="1" dirty="0"/>
              <a:t>b) </a:t>
            </a:r>
            <a:r>
              <a:rPr lang="sk-SK" sz="4000" b="1" dirty="0" err="1"/>
              <a:t>rozrábkareň</a:t>
            </a:r>
            <a:r>
              <a:rPr lang="sk-SK" sz="4000" dirty="0"/>
              <a:t>, ktorá vyrába najviac </a:t>
            </a:r>
          </a:p>
          <a:p>
            <a:pPr marL="0" indent="0">
              <a:buNone/>
            </a:pPr>
            <a:r>
              <a:rPr lang="sk-SK" sz="4000" dirty="0"/>
              <a:t>     5 t vykosteného mäsa týždenne              	alebo zodpovedajúce množstvo         	mäsa s kosťou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8880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4C3CDA-3680-1CB9-6826-F87FE91F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	NV 359/2011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E78C47-DC0B-C18A-9D53-0D0EC38F3E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9" t="32127" r="34090" b="11176"/>
          <a:stretch>
            <a:fillRect/>
          </a:stretch>
        </p:blipFill>
        <p:spPr>
          <a:xfrm>
            <a:off x="1480533" y="1052736"/>
            <a:ext cx="6619859" cy="6018100"/>
          </a:xfrm>
          <a:noFill/>
        </p:spPr>
      </p:pic>
    </p:spTree>
    <p:extLst>
      <p:ext uri="{BB962C8B-B14F-4D97-AF65-F5344CB8AC3E}">
        <p14:creationId xmlns:p14="http://schemas.microsoft.com/office/powerpoint/2010/main" val="3681779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4C3CDA-3680-1CB9-6826-F87FE91F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	NV 359/2011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B6742F1-FFEA-7A23-F492-DBD1897633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7" t="45171" r="43579" b="13739"/>
          <a:stretch>
            <a:fillRect/>
          </a:stretch>
        </p:blipFill>
        <p:spPr>
          <a:xfrm>
            <a:off x="1131586" y="1052736"/>
            <a:ext cx="7184830" cy="5869225"/>
          </a:xfrm>
          <a:noFill/>
        </p:spPr>
      </p:pic>
    </p:spTree>
    <p:extLst>
      <p:ext uri="{BB962C8B-B14F-4D97-AF65-F5344CB8AC3E}">
        <p14:creationId xmlns:p14="http://schemas.microsoft.com/office/powerpoint/2010/main" val="3024275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7C8316-8519-F8BA-6C79-A769B197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Nariadenie vlády 360/2011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27114DC2-F06C-20FC-62EE-528FAC86A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08876"/>
            <a:ext cx="7488831" cy="5616623"/>
          </a:xfrm>
        </p:spPr>
      </p:pic>
    </p:spTree>
    <p:extLst>
      <p:ext uri="{BB962C8B-B14F-4D97-AF65-F5344CB8AC3E}">
        <p14:creationId xmlns:p14="http://schemas.microsoft.com/office/powerpoint/2010/main" val="3958573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7C8316-8519-F8BA-6C79-A769B197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Nariadenie vlády 360/2011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0C899EFE-EB08-0BE0-0559-296B38861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§ 2  malé množstvá prvotných produktov</a:t>
            </a:r>
          </a:p>
          <a:p>
            <a:pPr marL="0" indent="0">
              <a:buNone/>
            </a:pPr>
            <a:r>
              <a:rPr lang="sk-SK" dirty="0"/>
              <a:t> </a:t>
            </a:r>
          </a:p>
          <a:p>
            <a:pPr marL="0" indent="0">
              <a:buNone/>
            </a:pPr>
            <a:r>
              <a:rPr lang="sk-SK" dirty="0"/>
              <a:t>- musia pochádzať z vlastnej produkcie alebo činnosti prvovýrobcu, ktorý je osobitne zaregistrovaný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-  možno predávať len priamo konečnému spotrebiteľovi alebo miestnemu maloobchodu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66913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7C8316-8519-F8BA-6C79-A769B197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Nariadenie vlády 360/2011</a:t>
            </a:r>
          </a:p>
        </p:txBody>
      </p:sp>
      <p:graphicFrame>
        <p:nvGraphicFramePr>
          <p:cNvPr id="6" name="Zástupný objekt pre obsah 5">
            <a:extLst>
              <a:ext uri="{FF2B5EF4-FFF2-40B4-BE49-F238E27FC236}">
                <a16:creationId xmlns:a16="http://schemas.microsoft.com/office/drawing/2014/main" id="{6B060BCE-10B4-E920-C85F-B5A8041A7D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7544" y="1600200"/>
          <a:ext cx="8219256" cy="434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94692817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405578863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343401849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924628040"/>
                    </a:ext>
                  </a:extLst>
                </a:gridCol>
              </a:tblGrid>
              <a:tr h="543635">
                <a:tc>
                  <a:txBody>
                    <a:bodyPr/>
                    <a:lstStyle/>
                    <a:p>
                      <a:r>
                        <a:rPr lang="sk-SK" dirty="0"/>
                        <a:t> 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Komodita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Spotrebiteľ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maloobchod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319852"/>
                  </a:ext>
                </a:extLst>
              </a:tr>
              <a:tr h="543635">
                <a:tc>
                  <a:txBody>
                    <a:bodyPr/>
                    <a:lstStyle/>
                    <a:p>
                      <a:r>
                        <a:rPr lang="sk-SK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Ryby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20 eur/nákup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100 kg / týždeň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86875"/>
                  </a:ext>
                </a:extLst>
              </a:tr>
              <a:tr h="543635">
                <a:tc>
                  <a:txBody>
                    <a:bodyPr/>
                    <a:lstStyle/>
                    <a:p>
                      <a:r>
                        <a:rPr lang="sk-SK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Mlieko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neobmedzene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560711"/>
                  </a:ext>
                </a:extLst>
              </a:tr>
              <a:tr h="543635">
                <a:tc>
                  <a:txBody>
                    <a:bodyPr/>
                    <a:lstStyle/>
                    <a:p>
                      <a:r>
                        <a:rPr lang="sk-SK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Vajcia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60 ks/nákup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350 ks / týždeň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747199"/>
                  </a:ext>
                </a:extLst>
              </a:tr>
              <a:tr h="543635">
                <a:tc>
                  <a:txBody>
                    <a:bodyPr/>
                    <a:lstStyle/>
                    <a:p>
                      <a:r>
                        <a:rPr lang="sk-SK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neobmedzene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 tona / rok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678992"/>
                  </a:ext>
                </a:extLst>
              </a:tr>
              <a:tr h="543635">
                <a:tc>
                  <a:txBody>
                    <a:bodyPr/>
                    <a:lstStyle/>
                    <a:p>
                      <a:r>
                        <a:rPr lang="sk-SK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Rastliny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rôzne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rôzne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608608"/>
                  </a:ext>
                </a:extLst>
              </a:tr>
              <a:tr h="543635">
                <a:tc>
                  <a:txBody>
                    <a:bodyPr/>
                    <a:lstStyle/>
                    <a:p>
                      <a:r>
                        <a:rPr lang="sk-SK" dirty="0"/>
                        <a:t>7a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Spracované rastliny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rôzne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rôzne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209937"/>
                  </a:ext>
                </a:extLst>
              </a:tr>
              <a:tr h="543635">
                <a:tc>
                  <a:txBody>
                    <a:bodyPr/>
                    <a:lstStyle/>
                    <a:p>
                      <a:r>
                        <a:rPr lang="sk-SK" dirty="0"/>
                        <a:t>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Mliečne výrobky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718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5240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D65107-8885-63D2-0C0D-0B84F01BA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Nariadenie vlády 100/2016 § 7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9482F44-A138-AC1B-5460-E9DCC2472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72327"/>
            <a:ext cx="5688632" cy="5450705"/>
          </a:xfrm>
        </p:spPr>
      </p:pic>
    </p:spTree>
    <p:extLst>
      <p:ext uri="{BB962C8B-B14F-4D97-AF65-F5344CB8AC3E}">
        <p14:creationId xmlns:p14="http://schemas.microsoft.com/office/powerpoint/2010/main" val="2751359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82B92D-5457-D124-814C-602F45C8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NV 100/2016 - § 7 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842CAB8-1D7A-5116-984A-A4D361B95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sk-SK" altLang="sk-SK" sz="3200" dirty="0">
                <a:solidFill>
                  <a:schemeClr val="tx1"/>
                </a:solidFill>
              </a:rPr>
              <a:t>A)zrno obilnín, z každého druhu do 500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B)zrno pohánky, ciroku, prosa a kultúrnych druhov láskavca do 500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C)suché strukoviny do 500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D)olejniny do 500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E)konzumné zemiaky do 2 000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F)hlúbovú zeleninu do 2 000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G)plodovú zeleninu, z každého druhu do 500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H)koreňovú zeleninu, z každého druhu do 500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i)cibuľovú zeleninu do 200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J)strukovú zeleninu do 300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K)listovú zeleninu do 150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L)jadrové ovocie do 2 000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M)kôstkové ovocie do 1 000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N)bobuľové ovocie vrátane hrozna stolového alebo muštového na priamy konzum do 250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O)škrupinové ovocie nelúpané do 700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P)byliny do 50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Q)pestované huby do 50 kg.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65876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D5EAD-4BC3-75E6-AFA3-5B6E70E64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Programové vyhlásenie vlády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605F17-DBC0-D5FD-0233-2C32DBC9C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Vláda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uvedomuje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že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pôda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je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nenahraditeľné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národné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bohatstvo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preto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bude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hľadať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ďalšie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nástroje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jej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ochrany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ako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neobnoviteľného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prírodného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zdroja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pred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nepriaznivými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dôsledkami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klimatických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zmien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nešetrným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obhospodarovaním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neoprávnenými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zábermi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ako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aj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pred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jej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špekulatívnymi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nákupmi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sťažujúcimi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prístup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veľkej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časti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aktívnych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poľnohospodárov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k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tomuto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základnému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výrobnému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prostriedku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sz="1800" b="1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sk-SK" sz="1800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Vláda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využije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všetky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nástroje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podporujúce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racionálne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usporiadanie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pozemkového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vlastníctva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stabilizáciu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transparentnosť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užívacích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vzťahov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k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poľnohospodárskej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pôde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pričom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svoju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pozornosť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podporné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mechanizmy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sústredí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najmä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pokračovanie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procesu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komplexných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pozemkových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úprav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zameraných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nielen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vytváranie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vhodných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pozemkovoprávnych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podmienok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pre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hospodárenie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pôde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ale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budovanie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spoločných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zariadení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ako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významného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faktora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ekologickej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stability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územia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nástroja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protieróznych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vodozádržných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opatrení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87803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48668-5ADF-5BD4-2888-4A465BEEF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NV 100/2016 - § 7 a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7FF4701-1261-8152-FE31-97F5839C8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k-SK" altLang="sk-SK" sz="3200" dirty="0">
                <a:solidFill>
                  <a:schemeClr val="tx1"/>
                </a:solidFill>
              </a:rPr>
              <a:t>A)spracované ovocie do 1 250 kg hmotnosti suroviny, najmä lekvár,</a:t>
            </a:r>
            <a:r>
              <a:rPr lang="sk-SK" altLang="sk-SK" sz="3200" b="1" i="1" baseline="30000" dirty="0">
                <a:solidFill>
                  <a:schemeClr val="tx1"/>
                </a:solidFill>
              </a:rPr>
              <a:t> </a:t>
            </a:r>
            <a:r>
              <a:rPr lang="sk-SK" altLang="sk-SK" sz="3200" dirty="0">
                <a:solidFill>
                  <a:schemeClr val="tx1"/>
                </a:solidFill>
              </a:rPr>
              <a:t>džem, kompót,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B)spracovanú zeleninu do 1 250 kg hmotnosti suroviny, najmä nakladanú zeleninu, sterilizovanú zeleninu,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C)kvasenú kapustu do 500 kg hmotnosti suroviny,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D)pestované konzervované huby do 50 kg hmotnosti suroviny,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E)pestované sušené huby do 50 kg hmotnosti suroviny,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F)sirupy, ovocné šťavy a zeleninové šťavy do 1 250 kg hmotnosti suroviny,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G)sušené kuchynské byliny do 50 kg hmotnosti suroviny,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H)spracované produkty z obilia a zemiakov do 400 kg hmotnosti suroviny, najmä lokše, pagáče, cestoviny,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I)pochutiny na báze spracovaného ovocia a zeleniny do 100 kg hmotnosti hotového výrobku, najmä sušené ochutené semená olejnín, ovocné čaje a ovocné octy do 200 l.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25064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91488-78DE-5E07-7ED3-C6EC114B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NV 360/2011 – § 8 a § 9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236C94A7-AF39-E52C-EAB1-0215A5CBE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sz="4400" dirty="0"/>
              <a:t>Maloobchodná prevádzkareň</a:t>
            </a:r>
          </a:p>
          <a:p>
            <a:pPr marL="0" indent="0">
              <a:buNone/>
            </a:pPr>
            <a:r>
              <a:rPr lang="sk-SK" sz="4400" dirty="0"/>
              <a:t>- ...</a:t>
            </a:r>
          </a:p>
          <a:p>
            <a:pPr marL="0" indent="0">
              <a:buNone/>
            </a:pPr>
            <a:r>
              <a:rPr lang="sk-SK" sz="4400" dirty="0"/>
              <a:t>- </a:t>
            </a:r>
            <a:r>
              <a:rPr lang="sk-SK" sz="4400" dirty="0">
                <a:solidFill>
                  <a:srgbClr val="FF0000"/>
                </a:solidFill>
              </a:rPr>
              <a:t>svetlá výška 260 cm</a:t>
            </a:r>
          </a:p>
          <a:p>
            <a:pPr marL="0" indent="0">
              <a:buNone/>
            </a:pPr>
            <a:r>
              <a:rPr lang="sk-SK" sz="4400" dirty="0">
                <a:solidFill>
                  <a:srgbClr val="FF0000"/>
                </a:solidFill>
              </a:rPr>
              <a:t>- samostatný vchod</a:t>
            </a:r>
          </a:p>
          <a:p>
            <a:pPr marL="0" indent="0">
              <a:buNone/>
            </a:pPr>
            <a:r>
              <a:rPr lang="sk-SK" sz="4400" dirty="0">
                <a:solidFill>
                  <a:srgbClr val="FF0000"/>
                </a:solidFill>
              </a:rPr>
              <a:t>- samostatné WC</a:t>
            </a:r>
          </a:p>
          <a:p>
            <a:pPr marL="0" indent="0">
              <a:buNone/>
            </a:pPr>
            <a:r>
              <a:rPr lang="sk-SK" sz="4400" dirty="0"/>
              <a:t>- HACCP, správna výrobná prax, prevádzkový poriadok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21551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91488-78DE-5E07-7ED3-C6EC114B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NV 360/2011 – § 8 a § 9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AC51F5C-8BA5-F76C-34A2-8C864C9A85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7" t="40442" r="31078" b="13841"/>
          <a:stretch>
            <a:fillRect/>
          </a:stretch>
        </p:blipFill>
        <p:spPr>
          <a:xfrm>
            <a:off x="342035" y="1196752"/>
            <a:ext cx="8545199" cy="5386610"/>
          </a:xfrm>
          <a:noFill/>
        </p:spPr>
      </p:pic>
    </p:spTree>
    <p:extLst>
      <p:ext uri="{BB962C8B-B14F-4D97-AF65-F5344CB8AC3E}">
        <p14:creationId xmlns:p14="http://schemas.microsoft.com/office/powerpoint/2010/main" val="3842010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91488-78DE-5E07-7ED3-C6EC114B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6" name="Zástupný objekt pre obsah 15">
            <a:extLst>
              <a:ext uri="{FF2B5EF4-FFF2-40B4-BE49-F238E27FC236}">
                <a16:creationId xmlns:a16="http://schemas.microsoft.com/office/drawing/2014/main" id="{EE666BEA-2409-9150-34BA-C54AAE6F3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2" y="-1"/>
            <a:ext cx="9111348" cy="6833511"/>
          </a:xfrm>
        </p:spPr>
      </p:pic>
    </p:spTree>
    <p:extLst>
      <p:ext uri="{BB962C8B-B14F-4D97-AF65-F5344CB8AC3E}">
        <p14:creationId xmlns:p14="http://schemas.microsoft.com/office/powerpoint/2010/main" val="2496804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91488-78DE-5E07-7ED3-C6EC114B9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sk-SK" dirty="0"/>
              <a:t>Rakúsky model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F82C12C-2825-D84D-4A97-792D50819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lnSpcReduction="10000"/>
          </a:bodyPr>
          <a:lstStyle/>
          <a:p>
            <a:r>
              <a:rPr lang="sk-SK" sz="2000" dirty="0"/>
              <a:t>Definícia – priamy predaj vlastnej produkcie a výrobkov</a:t>
            </a:r>
          </a:p>
          <a:p>
            <a:r>
              <a:rPr lang="sk-SK" sz="2000" dirty="0"/>
              <a:t>Rozsah – oveľa širší, je možné vyrábať a uvádzať na trh v celej krajine</a:t>
            </a:r>
          </a:p>
          <a:p>
            <a:r>
              <a:rPr lang="sk-SK" sz="2000" dirty="0"/>
              <a:t>Internetový a zásielkový predaj – povolený</a:t>
            </a:r>
          </a:p>
          <a:p>
            <a:r>
              <a:rPr lang="sk-SK" sz="2000" dirty="0"/>
              <a:t>Spracované výrobky – povolené</a:t>
            </a:r>
          </a:p>
          <a:p>
            <a:r>
              <a:rPr lang="sk-SK" sz="2000" dirty="0"/>
              <a:t>Ryby, divina, vajcia – bez limitu</a:t>
            </a:r>
          </a:p>
          <a:p>
            <a:r>
              <a:rPr lang="sk-SK" sz="2000" dirty="0"/>
              <a:t>Výrobky z vajec – povolené</a:t>
            </a:r>
          </a:p>
          <a:p>
            <a:r>
              <a:rPr lang="sk-SK" sz="2000" dirty="0"/>
              <a:t>Surové mlieko – možno predávať aj </a:t>
            </a:r>
            <a:r>
              <a:rPr lang="sk-SK" sz="2000" dirty="0" err="1"/>
              <a:t>gastru</a:t>
            </a:r>
            <a:endParaRPr lang="sk-SK" sz="2000" dirty="0"/>
          </a:p>
          <a:p>
            <a:r>
              <a:rPr lang="sk-SK" sz="2000" dirty="0"/>
              <a:t>Med – bez limitu</a:t>
            </a:r>
          </a:p>
          <a:p>
            <a:r>
              <a:rPr lang="sk-SK" sz="2000" dirty="0"/>
              <a:t>Prvotné a spracované produkty rastlinného pôvodu – bez limitu</a:t>
            </a:r>
          </a:p>
          <a:p>
            <a:r>
              <a:rPr lang="sk-SK" sz="2000" dirty="0"/>
              <a:t>Registrácia – ktokoľvek zaregistrovaný ako poľnohospodár má automatické oprávnenie na priamy predaj, ktorého súčasťou je overenie splnenia hygienických štandardov.</a:t>
            </a:r>
          </a:p>
          <a:p>
            <a:r>
              <a:rPr lang="sk-SK" sz="2000" dirty="0"/>
              <a:t>Dostupnosť informácií – informácie ľahko dostupné, čitateľsky prehľadné a zrozumiteľne podané.</a:t>
            </a:r>
          </a:p>
          <a:p>
            <a:r>
              <a:rPr lang="sk-SK" sz="2000" dirty="0"/>
              <a:t>Kompetencie – pod jednou strechou</a:t>
            </a:r>
          </a:p>
          <a:p>
            <a:r>
              <a:rPr lang="sk-SK" sz="2000" dirty="0"/>
              <a:t>Limit – 100 tisíc eur tržba z predaja za rok bez dotácií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24711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91488-78DE-5E07-7ED3-C6EC114B9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dirty="0"/>
              <a:t>Čo potrebuje slovenský  vidiek :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FDCB252-AD00-6B7C-9D77-8B5FBDA21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58618"/>
          </a:xfrm>
        </p:spPr>
        <p:txBody>
          <a:bodyPr>
            <a:normAutofit fontScale="62500" lnSpcReduction="20000"/>
          </a:bodyPr>
          <a:lstStyle/>
          <a:p>
            <a:r>
              <a:rPr lang="sk-SK" dirty="0"/>
              <a:t>zaviesť registráciu na obci,</a:t>
            </a:r>
          </a:p>
          <a:p>
            <a:r>
              <a:rPr lang="sk-SK" dirty="0"/>
              <a:t>z</a:t>
            </a:r>
            <a:r>
              <a:rPr lang="sk-SK" sz="3200" dirty="0"/>
              <a:t>rušiť množstevné obmedzenia,</a:t>
            </a:r>
          </a:p>
          <a:p>
            <a:r>
              <a:rPr lang="sk-SK" sz="3200" dirty="0"/>
              <a:t>vytvoriť definíciu pre registrovanú prevádzkareň na spracovanie len vlastnej produkcie bez nutnosti svetlej výšky 260 cm, samostatného vchodu a samostatného WC</a:t>
            </a:r>
          </a:p>
          <a:p>
            <a:r>
              <a:rPr lang="sk-SK" dirty="0"/>
              <a:t>z</a:t>
            </a:r>
            <a:r>
              <a:rPr lang="sk-SK" sz="3200" dirty="0"/>
              <a:t>abezpečiť jednoznačné znenie predpisov o spracovaní potravín a priamom predaji a ich jednotný výklad na celom území SR,</a:t>
            </a:r>
          </a:p>
          <a:p>
            <a:r>
              <a:rPr lang="sk-SK" dirty="0"/>
              <a:t>v</a:t>
            </a:r>
            <a:r>
              <a:rPr lang="sk-SK" sz="3200" dirty="0"/>
              <a:t>ytvoriť vzorové prevádzkarne a príručku “Ako si navrhnúť vlastnú prevádzkareň pre výrobu malých množstiev výrobkov”, ktorá bude pozostávať z jednej miestnosti s jednými dverami,</a:t>
            </a:r>
          </a:p>
          <a:p>
            <a:r>
              <a:rPr lang="sk-SK" dirty="0"/>
              <a:t>umožniť vytvoriť zdieľané prevádzkarne v priestoroch SŠ, obcí,... ,</a:t>
            </a:r>
            <a:endParaRPr lang="sk-SK" sz="3200" dirty="0"/>
          </a:p>
          <a:p>
            <a:r>
              <a:rPr lang="sk-SK" dirty="0"/>
              <a:t>z</a:t>
            </a:r>
            <a:r>
              <a:rPr lang="sk-SK" sz="3200" dirty="0"/>
              <a:t>abezpečiť preplácanie nákladov na kafilériu štátom,</a:t>
            </a:r>
          </a:p>
          <a:p>
            <a:r>
              <a:rPr lang="sk-SK" dirty="0"/>
              <a:t>zabezpečiť terénne poradenstvo</a:t>
            </a:r>
          </a:p>
          <a:p>
            <a:endParaRPr lang="sk-SK" sz="3200" dirty="0"/>
          </a:p>
          <a:p>
            <a:endParaRPr lang="sk-SK" sz="3200" dirty="0"/>
          </a:p>
          <a:p>
            <a:pPr marL="0" indent="0">
              <a:buNone/>
            </a:pPr>
            <a:r>
              <a:rPr lang="sk-SK" sz="3200" b="1" dirty="0"/>
              <a:t>Rozsah požiadaviek kladených na výrobcu malého množstva potravín má byť úmerný množstvu vyrobených výrobkov. </a:t>
            </a:r>
            <a:r>
              <a:rPr lang="sk-SK" sz="3200" dirty="0"/>
              <a:t>Hlavným cieľom kontroly zo strany štátnych orgánov nemá byť udeľovanie pokút, ale pomoc pri výrobe kvalitných a bezpečných potravín. 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144694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8C5B2E-2EED-1AC8-3251-CCA38F61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Desatoro predaja z dvora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4BEC20B-FDE2-EBD1-DB3F-E1F977610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sk-SK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 prvovýrobca.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Vyrábam z vlastných surovín.				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 startAt="3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Vyrábam podľa  originálnych  receptúr.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 startAt="3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Vyrábam  prevažne ručne.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 startAt="3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Svoje výrobky predávam konečnému spotrebiteľovi.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 startAt="3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Spĺňam štandardné hygienické požiadavky.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 startAt="3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Dodržiavam podmienky správnej praxe.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 startAt="3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Všetky  fázy výroby sú uskutočňované na Slovensku.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 startAt="3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Logo PREDAJ Z DVORA používam so súhlasom držiteľa ochrannej známky.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 startAt="3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Svojim správaním pozitívne vplývam na rozvoj značky PREDAJ Z DVORA.</a:t>
            </a:r>
          </a:p>
          <a:p>
            <a:endParaRPr lang="sk-SK" dirty="0"/>
          </a:p>
        </p:txBody>
      </p:sp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1A7A0209-072C-3A7E-50BF-FD0C7A50B1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868203"/>
              </p:ext>
            </p:extLst>
          </p:nvPr>
        </p:nvGraphicFramePr>
        <p:xfrm>
          <a:off x="5628744" y="1269774"/>
          <a:ext cx="3060896" cy="21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0469017" imgH="6626287" progId="CorelDraw.Graphic.23">
                  <p:embed/>
                </p:oleObj>
              </mc:Choice>
              <mc:Fallback>
                <p:oleObj name="CorelDRAW" r:id="rId2" imgW="10469017" imgH="6626287" progId="CorelDraw.Graphic.23">
                  <p:embed/>
                  <p:pic>
                    <p:nvPicPr>
                      <p:cNvPr id="4" name="Zástupný objekt pre obsah 3">
                        <a:extLst>
                          <a:ext uri="{FF2B5EF4-FFF2-40B4-BE49-F238E27FC236}">
                            <a16:creationId xmlns:a16="http://schemas.microsoft.com/office/drawing/2014/main" id="{8C9DDD36-52FC-796B-35F2-291A40B4C4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28744" y="1269774"/>
                        <a:ext cx="3060896" cy="2160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5711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Práca + radosť = úspech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9991D72-38CC-5D9A-1565-81FAA4473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sz="9600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ED4D0A0-2A3F-4D71-4DFB-028CA6BF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7638"/>
            <a:ext cx="6470268" cy="4315618"/>
          </a:xfrm>
          <a:prstGeom prst="rect">
            <a:avLst/>
          </a:prstGeom>
        </p:spPr>
      </p:pic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ACD48E8E-8E42-EDA4-3A90-29919A7EC3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1538" y="1285860"/>
          <a:ext cx="7143800" cy="5357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4570398" imgH="3427543" progId="PowerPoint.Show.12">
                  <p:embed/>
                </p:oleObj>
              </mc:Choice>
              <mc:Fallback>
                <p:oleObj name="Presentation" r:id="rId3" imgW="4570398" imgH="3427543" progId="PowerPoint.Show.12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38" y="1285860"/>
                        <a:ext cx="7143800" cy="5357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Ďakujem za pozornosť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9991D72-38CC-5D9A-1565-81FAA4473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sz="9600" dirty="0"/>
          </a:p>
          <a:p>
            <a:pPr marL="0" indent="0">
              <a:buNone/>
            </a:pPr>
            <a:r>
              <a:rPr lang="sk-SK" sz="9600" dirty="0"/>
              <a:t>Zuzana Homolová, </a:t>
            </a:r>
            <a:r>
              <a:rPr lang="sk-SK" sz="9600" dirty="0" err="1"/>
              <a:t>Odorica</a:t>
            </a:r>
            <a:r>
              <a:rPr lang="sk-SK" sz="9600" dirty="0"/>
              <a:t> 1025/4, 054 </a:t>
            </a:r>
            <a:r>
              <a:rPr lang="sk-SK" sz="9600"/>
              <a:t>01 Levoča </a:t>
            </a:r>
            <a:r>
              <a:rPr lang="sk-SK" sz="9600" dirty="0">
                <a:hlinkClick r:id="rId2"/>
              </a:rPr>
              <a:t>www.odorica.sk</a:t>
            </a:r>
            <a:r>
              <a:rPr lang="sk-SK" sz="9600" dirty="0"/>
              <a:t> , odorica@odorica.sk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0C12D89-7269-8E38-6A32-93EE93704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9545" y="1761942"/>
            <a:ext cx="6470268" cy="362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D5EAD-4BC3-75E6-AFA3-5B6E70E64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Programové vyhlásenie vlády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605F17-DBC0-D5FD-0233-2C32DBC9C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jeden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z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rozhodujúcich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nástrojov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štátnej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pozemkovej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politiky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vláda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považuje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Slovenský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pozemkový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fond 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preto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sústredí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svoju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pozornosť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legislatívnu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iniciatívu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ozdravný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transformačný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proces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tejto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inštitúcie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sz="1800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sk-SK" sz="1800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Vláda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vedomá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nízkej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miery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konkurencieschopnosti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slovenských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prvovýrobcov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spracovateľov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odstránenie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tejto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negatívnej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skutočnosti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zintenzívni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využitie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národných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komunitárnych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finančných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prostriedkov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najmä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fondov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Európskej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prostriedkov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z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Plánu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obnovy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odolnosti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Slovenskej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republiky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podporu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sektorov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ktoré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budú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mať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najväčší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prínos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pre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vidiek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potravinovú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bezpečnosť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Popri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pokračovaní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systémovej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štátnej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pomoci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forme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úľav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environmentálnych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daniach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a to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najmä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pre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oblasť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špeciálnej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rastlinnej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výroby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živočíšnej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výroby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vláda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podporí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širšie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využitie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finančných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nástrojov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podpore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investícií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rezorte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36047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D5EAD-4BC3-75E6-AFA3-5B6E70E64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Programové vyhlásenie vlády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605F17-DBC0-D5FD-0233-2C32DBC9C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Vláda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zabezpečí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dôsledný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monitoring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vývoja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cien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základných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potravín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 V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prípade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neprimeraného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zdražovania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príjme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nevyhnutné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opatrenia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nápravu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tohto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stavu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sz="1800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sk-SK" sz="1800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Vláda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využije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svoju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legislatívnu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iniciatívu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vytvorenie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právneho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rámca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transformácie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Pôdohospodárskej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platobnej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agentúry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modernú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agentúru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tohto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storočia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sz="1800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sk-SK" sz="1800" kern="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Vláda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uvedomuje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negatívny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trend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vývoja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zahraničného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obchodného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salda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s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poľnohospodárskymi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komoditami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potravinami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preto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vyvinie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maximálne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úsilie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podporu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spracovania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poľnohospodárskej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produkcie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území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Slovenska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pričom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bude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hľadať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zdroje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odstránenie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dlhodobo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pretrvávajúceho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investičného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dlhu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sektore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spracovania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potravín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 V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záujme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eliminácie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tohto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investičného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dlhu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vláda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podporí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využitie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príslušných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podporných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nástrojov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mimo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rezortu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pôdohospodárstva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a to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najmä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rezorte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hospodárstva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do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pôsobnosti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ktorého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patrí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podpora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priemyslu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vrátane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priemyslu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potravinárskeho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46303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D5EAD-4BC3-75E6-AFA3-5B6E70E64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Programové vyhlásenie vlády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605F17-DBC0-D5FD-0233-2C32DBC9C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Vláda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bude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dôsledne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dbať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aby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boli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prijímané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len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také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právne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predpisy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oblasti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poľnohospodárskej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prvovýroby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jej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spracovania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uvádzania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trh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ktoré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nebudú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ukladať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povinnosti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alebo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zavádzať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obmedzenia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nad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rámec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harmonizovanej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legislatívy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Európskej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únie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budú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plne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podporovať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predaj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poľnohospodárskych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výrobkov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potravín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vyrobených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Slovensku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ako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aj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export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týchto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produktov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vnútorný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trh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Európskej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únie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trhy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tretích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krajín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sz="1800" b="1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29378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D5EAD-4BC3-75E6-AFA3-5B6E70E64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sk-SK" dirty="0"/>
              <a:t>Programové vyhlásenie vlády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605F17-DBC0-D5FD-0233-2C32DBC9C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120680"/>
          </a:xfrm>
        </p:spPr>
        <p:txBody>
          <a:bodyPr>
            <a:normAutofit fontScale="92500"/>
          </a:bodyPr>
          <a:lstStyle/>
          <a:p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realizácii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vyššie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uvedených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strategických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cieľov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vláda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zameria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nasledovné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priority:</a:t>
            </a:r>
            <a:endParaRPr lang="sk-SK" sz="1800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kern="0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Krátkodobé</a:t>
            </a:r>
            <a:r>
              <a:rPr lang="en-US" sz="1800" kern="0" dirty="0">
                <a:solidFill>
                  <a:srgbClr val="00B05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priority</a:t>
            </a:r>
            <a:endParaRPr lang="sk-SK" sz="1800" kern="0" dirty="0">
              <a:solidFill>
                <a:srgbClr val="00B05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Podpora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opatrení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zvyšujúcich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vodozádržné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funkcie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pôdy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eliminujúcich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jej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eróziu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degradáciu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sz="1800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Dôsledné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pokračovanie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procese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komplexných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pozemkových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úprav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sz="1800" kern="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Zníženie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administratívnej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záťaže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spôsobujúcej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neúmerne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dlhý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čas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administrácie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podpôr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pôdohospodárstve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a to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najmä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urýchleným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zavedením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jednotných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referenčných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registrov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sz="1800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Osobitnú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pozornosť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úsilie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zamerať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vytvorenie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registra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užívacích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vzťahov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k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pôde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zdokonalenie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centrálneho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registra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hospodárskych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zvierat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ako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nevyhnutných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predpokladov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plnohodnotného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transparentného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čerpania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európskych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podporných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prostriedkov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sz="1800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Dôsledná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revízia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právnych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predpisov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upravujúcich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podnikanie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poľnohospodárstve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potravinárstve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so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zameraním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identifikáciu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povinností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uložených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nad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rámec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harmonizovanej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legislatívy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Európskej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únie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 ich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následná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úprava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sz="1800" b="1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Využitie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všetkých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dostupných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právnych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ekonomických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nástrojov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podpory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priameho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predaja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lokálnych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potravín</a:t>
            </a:r>
            <a:r>
              <a:rPr lang="en-US" sz="1800" b="1" kern="0" dirty="0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z </a:t>
            </a:r>
            <a:r>
              <a:rPr lang="en-US" sz="1800" b="1" kern="0" dirty="0" err="1">
                <a:solidFill>
                  <a:srgbClr val="FF000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dvora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konečnému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spotrebiteľovi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pri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zachovaní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potrebných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požiadaviek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ich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zdravotnej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bezpečnosti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kvality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sz="1800" b="1" kern="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96799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D5EAD-4BC3-75E6-AFA3-5B6E70E64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sk-SK" dirty="0"/>
              <a:t>Programové vyhlásenie vlády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605F17-DBC0-D5FD-0233-2C32DBC9C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120680"/>
          </a:xfrm>
        </p:spPr>
        <p:txBody>
          <a:bodyPr>
            <a:normAutofit lnSpcReduction="10000"/>
          </a:bodyPr>
          <a:lstStyle/>
          <a:p>
            <a:r>
              <a:rPr lang="en-US" sz="1800" kern="0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Strednodobé</a:t>
            </a:r>
            <a:r>
              <a:rPr lang="en-US" sz="1800" kern="0" dirty="0">
                <a:solidFill>
                  <a:srgbClr val="00B05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priority</a:t>
            </a:r>
            <a:endParaRPr lang="sk-SK" sz="1800" kern="0" dirty="0">
              <a:solidFill>
                <a:srgbClr val="00B050"/>
              </a:solidFill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Vypracovanie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komplexnej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právnej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úpravy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trhu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s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poľnohospodárskou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pôdou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tak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aby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nielen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zabránilo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jej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nadmerným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špekulatívnym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nákupom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vytvorili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optimálne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podmienky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pre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jej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obhospodarovanie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aktívnymi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poľnohospodármi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ale aby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tiež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bol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zakotvený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systém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predkupných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práv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pre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štát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obce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vyššie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územné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celky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účely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výstavby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stavieb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infraštruktúry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verejnom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záujme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sz="1800" kern="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Príprava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samostatného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zákona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upravujúceho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úlohy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postavenie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Slovenského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pozemkového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fondu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spravovaní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poľnohospodárskych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nehnuteľností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vlastníctve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štátu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nakladaní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s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pozemkami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neznámych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vlastníkov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s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cieľom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zvýšiť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transparentnosť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jeho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postupov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zjednodušiť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rozhodovacie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procesy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zakotviť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zákonné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termíny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realizáciu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jednotlivých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aktov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tak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aby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Slovenský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pozemkový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fond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stal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opäť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dôveryhodným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partnerom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pre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poľnohospodárov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vlastníkov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pôdy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ako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pre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orgány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miestnej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územnej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samosprávy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sz="1800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Podpora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rozvoja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vertikálneho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poľnohospodárstva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ako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jedného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z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nových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smerov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zvýšenia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podielu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domácich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potravín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cenovo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dostupných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spotrebiteľovi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sz="1800" b="1" kern="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Zabezpečenie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prostriedkov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odstránenie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investičného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dlhu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oblasti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materiálneho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personálneho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zabezpečenia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úradných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kontrol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potravín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66129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D5EAD-4BC3-75E6-AFA3-5B6E70E64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52128"/>
          </a:xfrm>
        </p:spPr>
        <p:txBody>
          <a:bodyPr>
            <a:normAutofit/>
          </a:bodyPr>
          <a:lstStyle/>
          <a:p>
            <a:r>
              <a:rPr lang="sk-SK" dirty="0"/>
              <a:t>Programové vyhlásenie vlády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605F17-DBC0-D5FD-0233-2C32DBC9C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>
            <a:normAutofit/>
          </a:bodyPr>
          <a:lstStyle/>
          <a:p>
            <a:r>
              <a:rPr lang="en-US" sz="1800" kern="0" dirty="0" err="1">
                <a:solidFill>
                  <a:srgbClr val="00B05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Dlhodobé</a:t>
            </a:r>
            <a:r>
              <a:rPr lang="en-US" sz="1800" kern="0" dirty="0">
                <a:solidFill>
                  <a:srgbClr val="00B050"/>
                </a:solidFill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priority</a:t>
            </a:r>
            <a:endParaRPr lang="sk-SK" sz="1800" kern="0" dirty="0">
              <a:solidFill>
                <a:srgbClr val="00B050"/>
              </a:solidFill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sk-SK" sz="1800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Dôsledná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analýza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očakávaných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zmien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ktoré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ovplyvnia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prípravu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novej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Spoločnej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poľnohospodárskej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politiky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po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roku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2027, a to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najmä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s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prihliadnutím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prípadný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vstup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Ukrajiny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do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Európskej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únie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ktorá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by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stala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najväčším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príjemcom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poľnohospodárskych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platieb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sz="1800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sk-SK" sz="1800" kern="0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Legislatívne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riešenie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problematiky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pozemkov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nedostatočne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identifikovaných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pozemkov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nezistených</a:t>
            </a:r>
            <a:r>
              <a:rPr lang="en-US" sz="1800" b="1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b="1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vlastníkov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ako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neprekonateľnej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bariéry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investičného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rozvoja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vrátane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budovania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rekonštrukcie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verejnoprospešnej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infraštruktúry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sz="1800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endParaRPr lang="sk-SK" sz="1800" kern="0" dirty="0">
              <a:effectLst/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Dôsledná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medzirezortná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spolupráca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tvorbe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realizácii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štátnej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lesníckej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politiky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preferujúcej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postupy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prírode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blízkeho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obhospodarovania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lesov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politiky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v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oblasti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ochrany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prírody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krajiny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zabezpečujúca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elimináciu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negatívnych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dopadov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slovenský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kern="0" dirty="0" err="1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vidiek</a:t>
            </a:r>
            <a:r>
              <a:rPr lang="en-US" sz="1800" kern="0" dirty="0">
                <a:effectLst/>
                <a:latin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30309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2454</Words>
  <Application>Microsoft Office PowerPoint</Application>
  <PresentationFormat>Prezentácia na obrazovke (4:3)</PresentationFormat>
  <Paragraphs>335</Paragraphs>
  <Slides>38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38</vt:i4>
      </vt:variant>
    </vt:vector>
  </HeadingPairs>
  <TitlesOfParts>
    <vt:vector size="45" baseType="lpstr">
      <vt:lpstr>Arial</vt:lpstr>
      <vt:lpstr>Calibri</vt:lpstr>
      <vt:lpstr>Times New Roman</vt:lpstr>
      <vt:lpstr>Verdana</vt:lpstr>
      <vt:lpstr>Office Theme</vt:lpstr>
      <vt:lpstr>CorelDRAW</vt:lpstr>
      <vt:lpstr>Presentation</vt:lpstr>
      <vt:lpstr> Správa o pôdohospodárskom  stave v krajine Zimný slnovrat 16.12.2023,Detva </vt:lpstr>
      <vt:lpstr>Programové vyhlásenie vlády</vt:lpstr>
      <vt:lpstr>Programové vyhlásenie vlády</vt:lpstr>
      <vt:lpstr>Programové vyhlásenie vlády</vt:lpstr>
      <vt:lpstr>Programové vyhlásenie vlády</vt:lpstr>
      <vt:lpstr>Programové vyhlásenie vlády</vt:lpstr>
      <vt:lpstr>Programové vyhlásenie vlády</vt:lpstr>
      <vt:lpstr>Programové vyhlásenie vlády</vt:lpstr>
      <vt:lpstr>Programové vyhlásenie vlády</vt:lpstr>
      <vt:lpstr>Národná sieť rozvoja vidieka – regionálne pracoviská</vt:lpstr>
      <vt:lpstr>Národná sieť rozvoja vidieka – regionálne pracoviská</vt:lpstr>
      <vt:lpstr>Inštitút znalostného pôdohospodárstva a inovácií (IZPI)</vt:lpstr>
      <vt:lpstr>Predaj z dvora </vt:lpstr>
      <vt:lpstr>Prezentácia programu PowerPoint</vt:lpstr>
      <vt:lpstr>Legislatíva</vt:lpstr>
      <vt:lpstr>Legislatíva SR</vt:lpstr>
      <vt:lpstr>Prezentácia programu PowerPoint</vt:lpstr>
      <vt:lpstr>Legislatíva SR – NV 360/2011</vt:lpstr>
      <vt:lpstr>Prezentácia programu PowerPoint</vt:lpstr>
      <vt:lpstr>Prezentácia programu PowerPoint</vt:lpstr>
      <vt:lpstr>Nariadenie vlády 359/2011</vt:lpstr>
      <vt:lpstr> NV 359/2011</vt:lpstr>
      <vt:lpstr> NV 359/2011</vt:lpstr>
      <vt:lpstr> NV 359/2011</vt:lpstr>
      <vt:lpstr>Nariadenie vlády 360/2011</vt:lpstr>
      <vt:lpstr>Nariadenie vlády 360/2011</vt:lpstr>
      <vt:lpstr>Nariadenie vlády 360/2011</vt:lpstr>
      <vt:lpstr>Nariadenie vlády 100/2016 § 7</vt:lpstr>
      <vt:lpstr>NV 100/2016 - § 7  </vt:lpstr>
      <vt:lpstr>NV 100/2016 - § 7 a </vt:lpstr>
      <vt:lpstr>NV 360/2011 – § 8 a § 9</vt:lpstr>
      <vt:lpstr>NV 360/2011 – § 8 a § 9</vt:lpstr>
      <vt:lpstr>Prezentácia programu PowerPoint</vt:lpstr>
      <vt:lpstr>Rakúsky model</vt:lpstr>
      <vt:lpstr>Čo potrebuje slovenský  vidiek :</vt:lpstr>
      <vt:lpstr>Desatoro predaja z dvora</vt:lpstr>
      <vt:lpstr>Práca + radosť = úspech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andrej</dc:creator>
  <cp:lastModifiedBy>zuzana</cp:lastModifiedBy>
  <cp:revision>138</cp:revision>
  <dcterms:created xsi:type="dcterms:W3CDTF">2020-11-11T15:03:18Z</dcterms:created>
  <dcterms:modified xsi:type="dcterms:W3CDTF">2023-12-15T22:32:52Z</dcterms:modified>
</cp:coreProperties>
</file>