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7" r:id="rId17"/>
    <p:sldId id="283" r:id="rId18"/>
    <p:sldId id="284" r:id="rId19"/>
    <p:sldId id="282" r:id="rId20"/>
    <p:sldId id="281" r:id="rId21"/>
    <p:sldId id="276" r:id="rId22"/>
    <p:sldId id="278" r:id="rId23"/>
    <p:sldId id="279" r:id="rId24"/>
    <p:sldId id="27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E8F1-B86C-491A-BCCF-45786F2022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E07E-ABC9-4FBA-8A03-2BBC9BDC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farmavazec.sk/" TargetMode="External"/><Relationship Id="rId2" Type="http://schemas.openxmlformats.org/officeDocument/2006/relationships/hyperlink" Target="http://www.pospolab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paragus.sk/" TargetMode="External"/><Relationship Id="rId4" Type="http://schemas.openxmlformats.org/officeDocument/2006/relationships/hyperlink" Target="http://www.farmavychodna.s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trend.sk/vyrocne-spravy/" TargetMode="External"/><Relationship Id="rId2" Type="http://schemas.openxmlformats.org/officeDocument/2006/relationships/hyperlink" Target="https://www.ecotrend.sk/zvaz-ekologickeh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trend.sk/biofarma-rok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sk-SK" sz="7200" dirty="0"/>
            </a:br>
            <a:br>
              <a:rPr lang="sk-SK" sz="7200" dirty="0"/>
            </a:br>
            <a:r>
              <a:rPr lang="sk-SK" sz="7200" b="1" dirty="0"/>
              <a:t>Valné zhromaždenie </a:t>
            </a:r>
            <a:r>
              <a:rPr lang="sk-SK" sz="7200" dirty="0" err="1"/>
              <a:t>Ekotrend</a:t>
            </a:r>
            <a:r>
              <a:rPr lang="sk-SK" sz="7200" dirty="0"/>
              <a:t> Slovakia – zväz ekologického poľnohospodárstva  2022 </a:t>
            </a:r>
            <a:br>
              <a:rPr lang="sk-SK" sz="7200" dirty="0"/>
            </a:br>
            <a:r>
              <a:rPr lang="sk-SK" sz="2000" dirty="0"/>
              <a:t>Liptovská Teplička </a:t>
            </a:r>
            <a:r>
              <a:rPr lang="sk-SK" sz="2000"/>
              <a:t>11.2.2022                                                Zuzana Homolová</a:t>
            </a:r>
            <a:br>
              <a:rPr lang="sk-SK" sz="7200" dirty="0"/>
            </a:b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357562"/>
            <a:ext cx="8358214" cy="3500438"/>
          </a:xfrm>
          <a:noFill/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8F45-4AFE-44A6-AFFC-F3982B55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088"/>
          </a:xfrm>
        </p:spPr>
        <p:txBody>
          <a:bodyPr/>
          <a:lstStyle/>
          <a:p>
            <a:r>
              <a:rPr lang="sk-SK" dirty="0" err="1"/>
              <a:t>Kláštorisko</a:t>
            </a:r>
            <a:r>
              <a:rPr lang="sk-SK" dirty="0"/>
              <a:t> / 10.7.2021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81CA8-8243-4229-A5A8-187DF27309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13726"/>
            <a:ext cx="4032447" cy="57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4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545B0-FC44-4453-AD16-2967EC75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Brezno / 30.7.2021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37F0C4E-0D1C-4941-9668-24FEC8F42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7131636" cy="5348727"/>
          </a:xfrm>
        </p:spPr>
      </p:pic>
    </p:spTree>
    <p:extLst>
      <p:ext uri="{BB962C8B-B14F-4D97-AF65-F5344CB8AC3E}">
        <p14:creationId xmlns:p14="http://schemas.microsoft.com/office/powerpoint/2010/main" val="200335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F9F5E-10DF-4CF4-879B-C68D991C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dirty="0"/>
              <a:t>Levoča / 15.8.2021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D356F83-4E65-480C-BF1B-3595ED58C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99721" cy="5924791"/>
          </a:xfrm>
        </p:spPr>
      </p:pic>
    </p:spTree>
    <p:extLst>
      <p:ext uri="{BB962C8B-B14F-4D97-AF65-F5344CB8AC3E}">
        <p14:creationId xmlns:p14="http://schemas.microsoft.com/office/powerpoint/2010/main" val="302614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FE1D0-AC24-4903-8531-2C14C12F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Dolná Ždaňa / 28.8.2021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E5B18BE-4FD5-4E8C-BAEA-34A510496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" y="1772816"/>
            <a:ext cx="9043772" cy="4176464"/>
          </a:xfrm>
        </p:spPr>
      </p:pic>
    </p:spTree>
    <p:extLst>
      <p:ext uri="{BB962C8B-B14F-4D97-AF65-F5344CB8AC3E}">
        <p14:creationId xmlns:p14="http://schemas.microsoft.com/office/powerpoint/2010/main" val="12093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8BAAB-9008-4345-ADE4-3027CEB2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Byšta / 18.9.2021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7BB3B84-6689-40FC-96DB-EE38A66B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9" y="1291431"/>
            <a:ext cx="9176719" cy="5161905"/>
          </a:xfrm>
        </p:spPr>
      </p:pic>
    </p:spTree>
    <p:extLst>
      <p:ext uri="{BB962C8B-B14F-4D97-AF65-F5344CB8AC3E}">
        <p14:creationId xmlns:p14="http://schemas.microsoft.com/office/powerpoint/2010/main" val="344549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C0D2A-8C2C-4F42-91FD-F2A20440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Pracovné podskupiny pre intervencie Strategického plánu SPP 2023-2027</a:t>
            </a:r>
            <a:b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B67854D-1760-40B7-8A9C-54489C574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07301"/>
              </p:ext>
            </p:extLst>
          </p:nvPr>
        </p:nvGraphicFramePr>
        <p:xfrm>
          <a:off x="0" y="908720"/>
          <a:ext cx="9144000" cy="5949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429">
                  <a:extLst>
                    <a:ext uri="{9D8B030D-6E8A-4147-A177-3AD203B41FA5}">
                      <a16:colId xmlns:a16="http://schemas.microsoft.com/office/drawing/2014/main" val="1465229991"/>
                    </a:ext>
                  </a:extLst>
                </a:gridCol>
                <a:gridCol w="4505495">
                  <a:extLst>
                    <a:ext uri="{9D8B030D-6E8A-4147-A177-3AD203B41FA5}">
                      <a16:colId xmlns:a16="http://schemas.microsoft.com/office/drawing/2014/main" val="4190844010"/>
                    </a:ext>
                  </a:extLst>
                </a:gridCol>
                <a:gridCol w="3965076">
                  <a:extLst>
                    <a:ext uri="{9D8B030D-6E8A-4147-A177-3AD203B41FA5}">
                      <a16:colId xmlns:a16="http://schemas.microsoft.com/office/drawing/2014/main" val="1101323922"/>
                    </a:ext>
                  </a:extLst>
                </a:gridCol>
              </a:tblGrid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P.č.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Názov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členovia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298452979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 dirty="0">
                          <a:effectLst/>
                        </a:rPr>
                        <a:t>1.</a:t>
                      </a:r>
                      <a:endParaRPr lang="sk-SK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AKIS + poradenstvo + prenosu znalostí + EIP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Mgr. Miloš Homola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45089472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2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Nástroje riadenia rizík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 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919458189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3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Investičná podpora fariem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 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562098456"/>
                  </a:ext>
                </a:extLst>
              </a:tr>
              <a:tr h="222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4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Investície do znižovania emisií GHG a OZE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Ing. Maroš Kminiak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266540648"/>
                  </a:ext>
                </a:extLst>
              </a:tr>
              <a:tr h="45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5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Vertikálna spolupráca + </a:t>
                      </a:r>
                      <a:r>
                        <a:rPr lang="sk-SK" sz="1050" dirty="0" err="1">
                          <a:effectLst/>
                        </a:rPr>
                        <a:t>biohospodárstvo</a:t>
                      </a:r>
                      <a:r>
                        <a:rPr lang="sk-SK" sz="1050" dirty="0">
                          <a:effectLst/>
                        </a:rPr>
                        <a:t> + rozšírenie kapacít spracovateľských podnikov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Zuzana Homolová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2125313733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6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Vodohospodárske intervencie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2365228993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7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Lesnícke investície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054533926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8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Pozemkové úpravy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 err="1">
                          <a:effectLst/>
                        </a:rPr>
                        <a:t>Ing.Jana</a:t>
                      </a:r>
                      <a:r>
                        <a:rPr lang="sk-SK" sz="1050" dirty="0">
                          <a:effectLst/>
                        </a:rPr>
                        <a:t> </a:t>
                      </a:r>
                      <a:r>
                        <a:rPr lang="sk-SK" sz="1050" dirty="0" err="1">
                          <a:effectLst/>
                        </a:rPr>
                        <a:t>Vaverčáková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484789418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9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Mladí farmári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 err="1">
                          <a:effectLst/>
                        </a:rPr>
                        <a:t>Ing.Lucia</a:t>
                      </a:r>
                      <a:r>
                        <a:rPr lang="sk-SK" sz="1050" dirty="0">
                          <a:effectLst/>
                        </a:rPr>
                        <a:t> </a:t>
                      </a:r>
                      <a:r>
                        <a:rPr lang="sk-SK" sz="1050" dirty="0" err="1">
                          <a:effectLst/>
                        </a:rPr>
                        <a:t>Račeková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606166049"/>
                  </a:ext>
                </a:extLst>
              </a:tr>
              <a:tr h="23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10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Malo podnikanie na vidieku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Zuzana Homolová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2854268177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 dirty="0">
                          <a:effectLst/>
                        </a:rPr>
                        <a:t>11</a:t>
                      </a:r>
                      <a:endParaRPr lang="sk-SK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LEADER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 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54475278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12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ANC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837372771"/>
                  </a:ext>
                </a:extLst>
              </a:tr>
              <a:tr h="24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13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Agroenvironmentálno-klimatické opatrenia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Ing. Ľubomír Žák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960596226"/>
                  </a:ext>
                </a:extLst>
              </a:tr>
              <a:tr h="45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14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Agrolesné systémy, Vetrolamy a stromoradia, Zalesňovanie poľnohospodárskej pôdy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Ing. Ľubomír </a:t>
                      </a:r>
                      <a:r>
                        <a:rPr lang="sk-SK" sz="1050" dirty="0" err="1">
                          <a:effectLst/>
                        </a:rPr>
                        <a:t>Pastucha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347612635"/>
                  </a:ext>
                </a:extLst>
              </a:tr>
              <a:tr h="45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15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NATURA 2000 na lesnej pôde a Lesnícko-environmentálne a klimatické služby a ochrana lesov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972566650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16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NATURA 2000 na poľnohospodárskej pôde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341851610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17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Ekologické poľnohospodárstvo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 err="1">
                          <a:effectLst/>
                        </a:rPr>
                        <a:t>Ing.Jana</a:t>
                      </a:r>
                      <a:r>
                        <a:rPr lang="sk-SK" sz="1050" dirty="0">
                          <a:effectLst/>
                        </a:rPr>
                        <a:t> </a:t>
                      </a:r>
                      <a:r>
                        <a:rPr lang="sk-SK" sz="1050" dirty="0" err="1">
                          <a:effectLst/>
                        </a:rPr>
                        <a:t>Vaverčáková</a:t>
                      </a:r>
                      <a:r>
                        <a:rPr lang="sk-SK" sz="1050" dirty="0">
                          <a:effectLst/>
                        </a:rPr>
                        <a:t>, Zuzana Homolová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2345077662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18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Životné podmienky zvierat 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Ing. Maroš </a:t>
                      </a:r>
                      <a:r>
                        <a:rPr lang="sk-SK" sz="1050" dirty="0" err="1">
                          <a:effectLst/>
                        </a:rPr>
                        <a:t>Kminiak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790337964"/>
                  </a:ext>
                </a:extLst>
              </a:tr>
              <a:tr h="45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19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PS k vymedzeniu pojmov a horizontálnym otázkam týkajúcich sa intervencií vo forme priamych platieb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960421349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20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Režimy v záujme klímy a životného prostredia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Mgr. Miloš Homola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1450537226"/>
                  </a:ext>
                </a:extLst>
              </a:tr>
              <a:tr h="23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600">
                          <a:effectLst/>
                        </a:rPr>
                        <a:t>21</a:t>
                      </a:r>
                      <a:endParaRPr lang="sk-SK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>
                          <a:effectLst/>
                        </a:rPr>
                        <a:t>Viazaná podpora príjmu</a:t>
                      </a:r>
                      <a:endParaRPr lang="sk-SK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dirty="0">
                          <a:effectLst/>
                        </a:rPr>
                        <a:t> </a:t>
                      </a:r>
                      <a:endParaRPr lang="sk-SK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5" marR="38315" marT="0" marB="0"/>
                </a:tc>
                <a:extLst>
                  <a:ext uri="{0D108BD9-81ED-4DB2-BD59-A6C34878D82A}">
                    <a16:rowId xmlns:a16="http://schemas.microsoft.com/office/drawing/2014/main" val="36246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4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sk-SK" dirty="0"/>
              <a:t>Pripomienky SPP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612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err="1"/>
              <a:t>AKIS+poradenstvo+prenos</a:t>
            </a:r>
            <a:r>
              <a:rPr lang="sk-SK" sz="2000" b="1" dirty="0"/>
              <a:t> znalostí +EIP </a:t>
            </a:r>
          </a:p>
          <a:p>
            <a:pPr marL="0" indent="0">
              <a:buNone/>
            </a:pPr>
            <a:r>
              <a:rPr lang="sk-SK" sz="2000" dirty="0"/>
              <a:t>-    demonštračné farmy</a:t>
            </a:r>
          </a:p>
          <a:p>
            <a:pPr marL="0" indent="0">
              <a:buNone/>
            </a:pPr>
            <a:r>
              <a:rPr lang="sk-SK" sz="2000" dirty="0"/>
              <a:t>-    normy výkonu práce poradcov</a:t>
            </a:r>
          </a:p>
          <a:p>
            <a:pPr>
              <a:buFontTx/>
              <a:buChar char="-"/>
            </a:pPr>
            <a:r>
              <a:rPr lang="sk-SK" sz="2000" dirty="0"/>
              <a:t>neobmedzený počet poradenských služieb</a:t>
            </a:r>
          </a:p>
          <a:p>
            <a:pPr>
              <a:buFontTx/>
              <a:buChar char="-"/>
            </a:pPr>
            <a:r>
              <a:rPr lang="sk-SK" sz="2000" dirty="0"/>
              <a:t>sieť  a klasifikácia poradcov </a:t>
            </a:r>
          </a:p>
          <a:p>
            <a:pPr marL="0" indent="0">
              <a:buNone/>
            </a:pPr>
            <a:r>
              <a:rPr lang="sk-SK" sz="2000" b="1" dirty="0"/>
              <a:t>Investície do znižovanie emisií GHG a OZE</a:t>
            </a:r>
          </a:p>
          <a:p>
            <a:pPr>
              <a:buFontTx/>
              <a:buChar char="-"/>
            </a:pPr>
            <a:r>
              <a:rPr lang="sk-SK" sz="2000" dirty="0"/>
              <a:t>cenník / katalóg</a:t>
            </a:r>
          </a:p>
          <a:p>
            <a:pPr marL="0" indent="0">
              <a:buNone/>
            </a:pPr>
            <a:r>
              <a:rPr lang="sk-SK" sz="2000" b="1" dirty="0"/>
              <a:t>Vertikálna spolupráca + </a:t>
            </a:r>
            <a:r>
              <a:rPr lang="sk-SK" sz="2000" b="1" dirty="0" err="1"/>
              <a:t>biohospodárstvo</a:t>
            </a:r>
            <a:r>
              <a:rPr lang="sk-SK" sz="2000" b="1" dirty="0"/>
              <a:t> + rozšírenie kapacít spracovateľských podnikov</a:t>
            </a:r>
          </a:p>
          <a:p>
            <a:pPr>
              <a:buFontTx/>
              <a:buChar char="-"/>
            </a:pPr>
            <a:r>
              <a:rPr lang="sk-SK" sz="2000" dirty="0"/>
              <a:t>zjednodušiť  výberové konania</a:t>
            </a:r>
          </a:p>
          <a:p>
            <a:pPr>
              <a:buFontTx/>
              <a:buChar char="-"/>
            </a:pPr>
            <a:r>
              <a:rPr lang="sk-SK" sz="2000" dirty="0"/>
              <a:t>prísnejšie pravidlá pre veľké podniky</a:t>
            </a:r>
          </a:p>
          <a:p>
            <a:pPr>
              <a:buFontTx/>
              <a:buChar char="-"/>
            </a:pPr>
            <a:r>
              <a:rPr lang="sk-SK" sz="2000" dirty="0"/>
              <a:t>NSRV nech je kontaktný bod pre vidiek</a:t>
            </a:r>
          </a:p>
          <a:p>
            <a:pPr>
              <a:buFontTx/>
              <a:buChar char="-"/>
            </a:pPr>
            <a:r>
              <a:rPr lang="sk-SK" sz="2000" dirty="0"/>
              <a:t>zaviesť sociálne poľnohospodárstvo</a:t>
            </a:r>
          </a:p>
          <a:p>
            <a:pPr>
              <a:buFontTx/>
              <a:buChar char="-"/>
            </a:pPr>
            <a:r>
              <a:rPr lang="sk-SK" sz="2000" dirty="0"/>
              <a:t>Zaviesť sezónne zamestnávanie</a:t>
            </a:r>
          </a:p>
          <a:p>
            <a:pPr marL="0" indent="0">
              <a:buNone/>
            </a:pPr>
            <a:r>
              <a:rPr lang="sk-SK" sz="2000" b="1" dirty="0"/>
              <a:t>Pozemkové úpravy</a:t>
            </a:r>
          </a:p>
          <a:p>
            <a:pPr marL="0" indent="0">
              <a:buNone/>
            </a:pPr>
            <a:r>
              <a:rPr lang="sk-SK" sz="2000" dirty="0"/>
              <a:t>-    zabezpečiť plynulosť </a:t>
            </a:r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124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sk-SK" dirty="0"/>
              <a:t>Pripomienky SPP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8455968" cy="6114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000" b="1" dirty="0"/>
              <a:t>Mladí farmári</a:t>
            </a:r>
          </a:p>
          <a:p>
            <a:pPr>
              <a:buFontTx/>
              <a:buChar char="-"/>
            </a:pPr>
            <a:r>
              <a:rPr lang="sk-SK" sz="2000" dirty="0"/>
              <a:t>navýšiť alokáciu</a:t>
            </a:r>
          </a:p>
          <a:p>
            <a:pPr>
              <a:buFontTx/>
              <a:buChar char="-"/>
            </a:pPr>
            <a:r>
              <a:rPr lang="sk-SK" sz="2000" dirty="0"/>
              <a:t>zrušiť 3 roky podnikateľskej histórie</a:t>
            </a:r>
          </a:p>
          <a:p>
            <a:pPr>
              <a:buFontTx/>
              <a:buChar char="-"/>
            </a:pPr>
            <a:r>
              <a:rPr lang="sk-SK" sz="2000" dirty="0"/>
              <a:t>zrušiť životaschopnosť (neklesajúce tržby)</a:t>
            </a:r>
          </a:p>
          <a:p>
            <a:pPr marL="0" indent="0">
              <a:buNone/>
            </a:pPr>
            <a:r>
              <a:rPr lang="sk-SK" sz="2000" b="1" dirty="0"/>
              <a:t>Malo podnikanie na vidieku</a:t>
            </a:r>
          </a:p>
          <a:p>
            <a:pPr>
              <a:buFontTx/>
              <a:buChar char="-"/>
            </a:pPr>
            <a:r>
              <a:rPr lang="sk-SK" sz="2000" dirty="0"/>
              <a:t>zjednodušiť  predaj z dvora</a:t>
            </a:r>
          </a:p>
          <a:p>
            <a:pPr>
              <a:buFontTx/>
              <a:buChar char="-"/>
            </a:pPr>
            <a:r>
              <a:rPr lang="sk-SK" sz="2000" dirty="0"/>
              <a:t>paušálna platba – ako pri 6.3</a:t>
            </a:r>
          </a:p>
          <a:p>
            <a:pPr>
              <a:buFontTx/>
              <a:buChar char="-"/>
            </a:pPr>
            <a:r>
              <a:rPr lang="sk-SK" sz="2000" dirty="0"/>
              <a:t>navýšiť alokáciu (10 </a:t>
            </a:r>
            <a:r>
              <a:rPr lang="sk-SK" sz="2000" dirty="0" err="1"/>
              <a:t>mil</a:t>
            </a:r>
            <a:r>
              <a:rPr lang="sk-SK" sz="2000" dirty="0"/>
              <a:t> eur)</a:t>
            </a:r>
          </a:p>
          <a:p>
            <a:pPr>
              <a:buFontTx/>
              <a:buChar char="-"/>
            </a:pPr>
            <a:r>
              <a:rPr lang="sk-SK" sz="2000" dirty="0"/>
              <a:t>predmet výzvy – spracovanie potravín</a:t>
            </a:r>
          </a:p>
          <a:p>
            <a:pPr marL="0" indent="0">
              <a:buNone/>
            </a:pPr>
            <a:r>
              <a:rPr lang="sk-SK" sz="2000" b="1" dirty="0" err="1"/>
              <a:t>Agrolesnícke</a:t>
            </a:r>
            <a:r>
              <a:rPr lang="sk-SK" sz="2000" b="1" dirty="0"/>
              <a:t> systémy, vetrolamy a </a:t>
            </a:r>
            <a:r>
              <a:rPr lang="sk-SK" sz="2000" b="1" dirty="0" err="1"/>
              <a:t>sromoradia</a:t>
            </a:r>
            <a:r>
              <a:rPr lang="sk-SK" sz="2000" b="1" dirty="0"/>
              <a:t>, zalesňovanie poľnohospodárskej pôdy</a:t>
            </a:r>
          </a:p>
          <a:p>
            <a:pPr>
              <a:buFontTx/>
              <a:buChar char="-"/>
            </a:pPr>
            <a:r>
              <a:rPr lang="sk-SK" sz="2000" dirty="0"/>
              <a:t>doplniť krajinotvorné sady – menší počet jedincov</a:t>
            </a:r>
          </a:p>
          <a:p>
            <a:pPr>
              <a:buFontTx/>
              <a:buChar char="-"/>
            </a:pPr>
            <a:r>
              <a:rPr lang="sk-SK" sz="2000" dirty="0"/>
              <a:t>predpoklad 500 ha je málo, navrhujeme aspoň dvojnásobok</a:t>
            </a:r>
          </a:p>
          <a:p>
            <a:pPr>
              <a:buFontTx/>
              <a:buChar char="-"/>
            </a:pPr>
            <a:r>
              <a:rPr lang="sk-SK" sz="2000" dirty="0"/>
              <a:t>nepredpisovať pomer lesných a ovocných drevín, nechať to na farmára</a:t>
            </a:r>
          </a:p>
          <a:p>
            <a:pPr>
              <a:buFontTx/>
              <a:buChar char="-"/>
            </a:pPr>
            <a:r>
              <a:rPr lang="sk-SK" sz="2000" dirty="0"/>
              <a:t>biele plochy transformovať na </a:t>
            </a:r>
            <a:r>
              <a:rPr lang="sk-SK" sz="2000" dirty="0" err="1"/>
              <a:t>agroles</a:t>
            </a:r>
            <a:r>
              <a:rPr lang="sk-SK" sz="2000" dirty="0"/>
              <a:t>, systémy vrátiť do LPIS</a:t>
            </a:r>
          </a:p>
          <a:p>
            <a:pPr>
              <a:buFontTx/>
              <a:buChar char="-"/>
            </a:pPr>
            <a:r>
              <a:rPr lang="sk-SK" sz="2000" dirty="0"/>
              <a:t>100 stromov ? Max. alebo min</a:t>
            </a:r>
          </a:p>
          <a:p>
            <a:pPr marL="0" indent="0">
              <a:buNone/>
            </a:pPr>
            <a:r>
              <a:rPr lang="sk-SK" sz="2000" b="1" dirty="0"/>
              <a:t>Životné podmienky zvierat</a:t>
            </a:r>
          </a:p>
          <a:p>
            <a:pPr>
              <a:buFontTx/>
              <a:buChar char="-"/>
            </a:pPr>
            <a:r>
              <a:rPr lang="sk-SK" sz="2000" dirty="0"/>
              <a:t>vyradiť zo schémy celoroštové ustajnenie HD od 6 do 24 mesiacov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289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Pripomienky SPP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000" b="1" dirty="0"/>
              <a:t>Ekologické poľnohospodárstvo</a:t>
            </a:r>
          </a:p>
          <a:p>
            <a:pPr>
              <a:buFontTx/>
              <a:buChar char="-"/>
            </a:pPr>
            <a:r>
              <a:rPr lang="sk-SK" sz="2000" dirty="0"/>
              <a:t>mať možnosť 10-20 % ekologického sadu ako neobhospodarované plochy (remízky, vetrolamy, jazierka,</a:t>
            </a:r>
          </a:p>
          <a:p>
            <a:pPr>
              <a:buFontTx/>
              <a:buChar char="-"/>
            </a:pPr>
            <a:r>
              <a:rPr lang="sk-SK" sz="2000" dirty="0"/>
              <a:t>intenzívne sady zmeniť na produkčné</a:t>
            </a:r>
          </a:p>
          <a:p>
            <a:pPr>
              <a:buFontTx/>
              <a:buChar char="-"/>
            </a:pPr>
            <a:r>
              <a:rPr lang="sk-SK" sz="2000" dirty="0"/>
              <a:t>vytvoriť zmiešané ovocné sady, pričom pri </a:t>
            </a:r>
            <a:r>
              <a:rPr lang="sk-SK" sz="2000" dirty="0" err="1"/>
              <a:t>jadrovinách</a:t>
            </a:r>
            <a:r>
              <a:rPr lang="sk-SK" sz="2000" dirty="0"/>
              <a:t> doplniť = do počtu 400 ks na ha vynechať 1 rad ako prejazdnú manipulačnú cestu</a:t>
            </a:r>
          </a:p>
          <a:p>
            <a:pPr>
              <a:buFontTx/>
              <a:buChar char="-"/>
            </a:pPr>
            <a:r>
              <a:rPr lang="sk-SK" sz="2000" dirty="0"/>
              <a:t>absolvovanie školenia 1 x v období</a:t>
            </a:r>
          </a:p>
          <a:p>
            <a:pPr>
              <a:buFontTx/>
              <a:buChar char="-"/>
            </a:pPr>
            <a:r>
              <a:rPr lang="sk-SK" sz="2000" dirty="0"/>
              <a:t>zaviesť automatickú komunikáciu medzi PPA – roľník – kontrolná organizácia  - ÚKSÚP</a:t>
            </a:r>
          </a:p>
          <a:p>
            <a:pPr>
              <a:buFontTx/>
              <a:buChar char="-"/>
            </a:pPr>
            <a:r>
              <a:rPr lang="sk-SK" sz="2000" dirty="0"/>
              <a:t>zmeny LPIS zistené PPA bez poplatku pre ÚKSÚP</a:t>
            </a:r>
          </a:p>
          <a:p>
            <a:pPr>
              <a:buFontTx/>
              <a:buChar char="-"/>
            </a:pPr>
            <a:r>
              <a:rPr lang="sk-SK" sz="2000" dirty="0"/>
              <a:t>vznik demonštračných EKO fariem</a:t>
            </a:r>
          </a:p>
          <a:p>
            <a:pPr>
              <a:buFontTx/>
              <a:buChar char="-"/>
            </a:pPr>
            <a:r>
              <a:rPr lang="sk-SK" sz="2000" dirty="0"/>
              <a:t>podporujeme návrh, aby celkový objem určenej výmery nemusel byť dodržaný počas celej doby záväzku ( zelenina, zemiaky, liečivé rastliny)</a:t>
            </a:r>
          </a:p>
          <a:p>
            <a:pPr>
              <a:buFontTx/>
              <a:buChar char="-"/>
            </a:pPr>
            <a:r>
              <a:rPr lang="sk-SK" sz="2000" dirty="0"/>
              <a:t>všeobecná definícia pre liečivé rastliny</a:t>
            </a:r>
          </a:p>
          <a:p>
            <a:pPr>
              <a:buFontTx/>
              <a:buChar char="-"/>
            </a:pPr>
            <a:r>
              <a:rPr lang="sk-SK" sz="2000" dirty="0"/>
              <a:t>ponechať voľný zber</a:t>
            </a:r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343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k-SK" dirty="0"/>
              <a:t>Pripomienky k SPP- neakceptované </a:t>
            </a:r>
            <a:r>
              <a:rPr lang="sk-SK" dirty="0" err="1"/>
              <a:t>MPaRV</a:t>
            </a:r>
            <a:r>
              <a:rPr lang="sk-SK" dirty="0"/>
              <a:t> SR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1/ 5 dní na pripomienkovanie Strategického plánu SPP v MPK považujeme za nedostatočný. Požadujeme, aby v ďalších krokoch prípravy SPP bol dôsledne dodržiavaný transparentný prístup prípravy so zapojením zainteresovaných skupín.</a:t>
            </a:r>
            <a:br>
              <a:rPr lang="sk-SK" sz="1800" dirty="0"/>
            </a:b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2/ Formálna pripomienka - číslovanie strán v obsahu sa nezhoduje s číslami strán v texte materiálu.</a:t>
            </a:r>
            <a:br>
              <a:rPr lang="sk-SK" sz="1800" dirty="0"/>
            </a:b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3/ Zásadná pripomienka k spolufinancovaniu II. Piliera : spolufinancovanie II. piliera vo výške 36,92%  je  nedostatočné v porovnaní s okolitými krajinami. Požadujeme navýšiť spolufinancovanie minimálne na 40% -  tieto zdroje navrhujeme použiť na navýšenie podpory investícií do spracovania pre poľnohospodárov.    </a:t>
            </a:r>
            <a:br>
              <a:rPr lang="sk-SK" sz="1800" dirty="0"/>
            </a:b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4/ Žiadame stanovenie poberanie </a:t>
            </a:r>
            <a:r>
              <a:rPr lang="sk-SK" sz="18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redistributívnej</a:t>
            </a: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podpory len pre podnikateľov v poľnohospodárstve -  tí, ktorí majú IČO  (špecifický cieľ 1.)</a:t>
            </a:r>
            <a:br>
              <a:rPr lang="sk-SK" sz="1800" dirty="0"/>
            </a:b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5/ Požadujeme zachovanie sadzby ekologického poľnohospodárstva na TTP na pôvodne navrhovanej úrovni 110 EUR/ha. (špecifický cieľ 5.) navrhovaná  sadzba 88 EUR/ha je menej ako bola podpora v programovacom období 2014-2020 (96 EUR/ha).</a:t>
            </a:r>
            <a:br>
              <a:rPr lang="sk-SK" sz="1800" dirty="0"/>
            </a:br>
            <a:r>
              <a:rPr lang="sk-SK" sz="18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6/ Podporu na ekologické obhospodarovanie vo vinohradoch považujeme za nedostatočnú. Požadujeme opätovne urobiť prepočet. Ekologické pestovanie viniča je ekonomicky nesmierne náročné a podľa našich prepočtov je potrebné zvýšiť kompenzáciu na úroveň minimálne 900 Eur/ha.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8044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0FE14-A3D5-452F-9C91-B597346E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1F3C1B-3333-469D-830B-4EAAE26E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Privítanie, otvorenie   </a:t>
            </a:r>
          </a:p>
          <a:p>
            <a:pPr marL="0" indent="0">
              <a:buNone/>
            </a:pPr>
            <a:r>
              <a:rPr lang="sk-S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Vyhlásenie víťaza súťaže BIOFARMA ROKA 2021                                                                                                                                                                                                                                                                       Voľba pracovných orgánov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Kontrola uznesení posledného VZ                                                                                                        Správa o činnosti Zväzu a výsledku hospodárenia za rok 2021                                                           Správa dozornej rady                                                                                                                               Plán činnosti na rok 2022                                                                                                                           Rozpočet na rok 2022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Web stránka zväzu  / REKO (regionálne komodity)                     </a:t>
            </a:r>
            <a:r>
              <a:rPr lang="sk-SK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Poradenstvo</a:t>
            </a:r>
            <a:r>
              <a:rPr lang="sk-SK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Diskusia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Návrh uznesenia VZ                                                                                                                                    Záver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774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Členstvo vo Zväze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Počet členov 127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- fyzické osoby</a:t>
            </a:r>
          </a:p>
          <a:p>
            <a:pPr marL="0" indent="0">
              <a:buNone/>
            </a:pPr>
            <a:r>
              <a:rPr lang="sk-SK" dirty="0"/>
              <a:t>	- SHR</a:t>
            </a:r>
          </a:p>
          <a:p>
            <a:pPr marL="0" indent="0">
              <a:buNone/>
            </a:pPr>
            <a:r>
              <a:rPr lang="sk-SK" dirty="0"/>
              <a:t>	- živnostníci</a:t>
            </a:r>
          </a:p>
          <a:p>
            <a:pPr marL="0" indent="0">
              <a:buNone/>
            </a:pPr>
            <a:r>
              <a:rPr lang="sk-SK" dirty="0"/>
              <a:t>	- právnické osoby</a:t>
            </a:r>
          </a:p>
          <a:p>
            <a:pPr marL="0" indent="0">
              <a:buNone/>
            </a:pPr>
            <a:r>
              <a:rPr lang="sk-SK" dirty="0"/>
              <a:t>	- školy</a:t>
            </a:r>
          </a:p>
          <a:p>
            <a:pPr marL="0" indent="0">
              <a:buNone/>
            </a:pPr>
            <a:r>
              <a:rPr lang="sk-SK" dirty="0"/>
              <a:t>	- MVO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205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Vylúčení v roku 2021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r>
              <a:rPr lang="sk-SK" dirty="0"/>
              <a:t>                  AGROBIOSFER </a:t>
            </a:r>
            <a:r>
              <a:rPr lang="sk-SK" dirty="0" err="1"/>
              <a:t>s.r.o</a:t>
            </a:r>
            <a:r>
              <a:rPr lang="sk-SK" dirty="0"/>
              <a:t>. Bratislava</a:t>
            </a:r>
          </a:p>
          <a:p>
            <a:r>
              <a:rPr lang="sk-SK" dirty="0"/>
              <a:t>                  </a:t>
            </a:r>
            <a:r>
              <a:rPr lang="sk-SK" dirty="0" err="1"/>
              <a:t>Agroma</a:t>
            </a:r>
            <a:r>
              <a:rPr lang="sk-SK" dirty="0"/>
              <a:t> Chvojnica</a:t>
            </a:r>
          </a:p>
          <a:p>
            <a:r>
              <a:rPr lang="sk-SK" dirty="0"/>
              <a:t>                  Soňa Gašparíková Majcichov</a:t>
            </a:r>
          </a:p>
          <a:p>
            <a:r>
              <a:rPr lang="sk-SK" dirty="0"/>
              <a:t>                  Rastislav </a:t>
            </a:r>
            <a:r>
              <a:rPr lang="sk-SK" dirty="0" err="1"/>
              <a:t>Gall</a:t>
            </a:r>
            <a:r>
              <a:rPr lang="sk-SK" dirty="0"/>
              <a:t> Prešov</a:t>
            </a:r>
          </a:p>
          <a:p>
            <a:r>
              <a:rPr lang="sk-SK" dirty="0"/>
              <a:t>                  FIALA-VITALITA </a:t>
            </a:r>
            <a:r>
              <a:rPr lang="sk-SK" dirty="0" err="1"/>
              <a:t>s.r.o</a:t>
            </a:r>
            <a:r>
              <a:rPr lang="sk-SK" dirty="0"/>
              <a:t>. Svodín</a:t>
            </a:r>
          </a:p>
          <a:p>
            <a:r>
              <a:rPr lang="sk-SK" dirty="0"/>
              <a:t>                  Cech výrobcov ovčieho syra v Turci</a:t>
            </a:r>
          </a:p>
          <a:p>
            <a:endParaRPr lang="sk-SK" dirty="0"/>
          </a:p>
          <a:p>
            <a:pPr marL="1828800" lvl="4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662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D81D7-B551-456D-9B34-9ABA8F01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Ukončenie členstva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9788B3-FB36-4114-BAF2-120B8682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Zánikom :</a:t>
            </a:r>
          </a:p>
          <a:p>
            <a:pPr marL="0" indent="0">
              <a:buNone/>
            </a:pPr>
            <a:r>
              <a:rPr lang="sk-SK" dirty="0"/>
              <a:t> Stredná odborná škola záhradnícka Piešťany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Vystúpením :</a:t>
            </a:r>
          </a:p>
          <a:p>
            <a:pPr marL="0" indent="0">
              <a:buNone/>
            </a:pPr>
            <a:r>
              <a:rPr lang="sk-SK" dirty="0" err="1"/>
              <a:t>Ing.Emil</a:t>
            </a:r>
            <a:r>
              <a:rPr lang="sk-SK" dirty="0"/>
              <a:t> Tokár, Ľubietová</a:t>
            </a:r>
          </a:p>
          <a:p>
            <a:pPr marL="0" indent="0">
              <a:buNone/>
            </a:pPr>
            <a:r>
              <a:rPr lang="sk-SK" dirty="0" err="1"/>
              <a:t>Agrochov</a:t>
            </a:r>
            <a:r>
              <a:rPr lang="sk-SK" dirty="0"/>
              <a:t>, Jánovce</a:t>
            </a:r>
          </a:p>
          <a:p>
            <a:pPr marL="0" indent="0">
              <a:buNone/>
            </a:pPr>
            <a:r>
              <a:rPr lang="sk-SK" dirty="0"/>
              <a:t>František Tóth, Revúcka Lehota</a:t>
            </a:r>
          </a:p>
          <a:p>
            <a:pPr marL="0" indent="0">
              <a:buNone/>
            </a:pPr>
            <a:r>
              <a:rPr lang="sk-SK" dirty="0" err="1">
                <a:latin typeface="+mj-lt"/>
              </a:rPr>
              <a:t>Lórant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Czirák</a:t>
            </a:r>
            <a:r>
              <a:rPr lang="sk-SK" dirty="0">
                <a:latin typeface="+mj-lt"/>
              </a:rPr>
              <a:t>, Kráľov Brod</a:t>
            </a:r>
          </a:p>
          <a:p>
            <a:pPr marL="0" indent="0">
              <a:buNone/>
            </a:pP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Pro </a:t>
            </a:r>
            <a:r>
              <a:rPr lang="sk-SK" b="0" i="0" dirty="0" err="1">
                <a:solidFill>
                  <a:srgbClr val="222222"/>
                </a:solidFill>
                <a:effectLst/>
                <a:latin typeface="+mj-lt"/>
              </a:rPr>
              <a:t>Wood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sk-SK" b="0" i="0" dirty="0" err="1">
                <a:solidFill>
                  <a:srgbClr val="222222"/>
                </a:solidFill>
                <a:effectLst/>
                <a:latin typeface="+mj-lt"/>
              </a:rPr>
              <a:t>a.s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., Bratislava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09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D81D7-B551-456D-9B34-9ABA8F01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Noví členovia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9788B3-FB36-4114-BAF2-120B8682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Tomáš </a:t>
            </a:r>
            <a:r>
              <a:rPr lang="sk-SK" dirty="0" err="1"/>
              <a:t>Aulitis</a:t>
            </a:r>
            <a:r>
              <a:rPr lang="sk-SK" dirty="0"/>
              <a:t> SHR, Budmerice        Ján Vankúš, Dolný Kubín</a:t>
            </a:r>
          </a:p>
          <a:p>
            <a:pPr marL="0" indent="0">
              <a:buNone/>
            </a:pPr>
            <a:r>
              <a:rPr lang="sk-SK" dirty="0"/>
              <a:t>AGROFARMA Brvnište </a:t>
            </a:r>
            <a:r>
              <a:rPr lang="sk-SK" dirty="0" err="1"/>
              <a:t>s.r.o</a:t>
            </a:r>
            <a:r>
              <a:rPr lang="sk-SK" dirty="0"/>
              <a:t>.            Alena </a:t>
            </a:r>
            <a:r>
              <a:rPr lang="sk-SK" dirty="0" err="1"/>
              <a:t>Petrilová</a:t>
            </a:r>
            <a:r>
              <a:rPr lang="sk-SK" dirty="0"/>
              <a:t>- SHR, Boliarov</a:t>
            </a:r>
          </a:p>
          <a:p>
            <a:pPr marL="0" indent="0">
              <a:buNone/>
            </a:pPr>
            <a:r>
              <a:rPr lang="sk-SK" dirty="0"/>
              <a:t>Angela </a:t>
            </a:r>
            <a:r>
              <a:rPr lang="sk-SK" dirty="0" err="1"/>
              <a:t>Očenášová</a:t>
            </a:r>
            <a:r>
              <a:rPr lang="sk-SK" dirty="0"/>
              <a:t> SHR Litava         AGRO-Junior </a:t>
            </a:r>
            <a:r>
              <a:rPr lang="sk-SK" dirty="0" err="1"/>
              <a:t>s.r.o</a:t>
            </a:r>
            <a:r>
              <a:rPr lang="sk-SK" dirty="0"/>
              <a:t>., </a:t>
            </a:r>
            <a:r>
              <a:rPr lang="sk-SK" dirty="0" err="1"/>
              <a:t>K.Klečenov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Beata</a:t>
            </a:r>
            <a:r>
              <a:rPr lang="sk-SK" dirty="0"/>
              <a:t> </a:t>
            </a:r>
            <a:r>
              <a:rPr lang="sk-SK" dirty="0" err="1"/>
              <a:t>Janštová</a:t>
            </a:r>
            <a:r>
              <a:rPr lang="sk-SK" dirty="0"/>
              <a:t>-SABER, Brezno        ADOSFARM </a:t>
            </a:r>
            <a:r>
              <a:rPr lang="sk-SK" dirty="0" err="1"/>
              <a:t>s.r.o</a:t>
            </a:r>
            <a:r>
              <a:rPr lang="sk-SK" dirty="0"/>
              <a:t>., </a:t>
            </a:r>
            <a:r>
              <a:rPr lang="sk-SK" dirty="0" err="1"/>
              <a:t>B.Bystrica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AGRO-FROST </a:t>
            </a:r>
            <a:r>
              <a:rPr lang="sk-SK" dirty="0" err="1"/>
              <a:t>s.r.o</a:t>
            </a:r>
            <a:r>
              <a:rPr lang="sk-SK" dirty="0"/>
              <a:t>., Trebišov            Lokálne </a:t>
            </a:r>
            <a:r>
              <a:rPr lang="sk-SK" dirty="0" err="1"/>
              <a:t>s.r.o</a:t>
            </a:r>
            <a:r>
              <a:rPr lang="sk-SK" dirty="0"/>
              <a:t>., Veličná</a:t>
            </a:r>
          </a:p>
          <a:p>
            <a:pPr marL="0" indent="0">
              <a:buNone/>
            </a:pPr>
            <a:r>
              <a:rPr lang="sk-SK" dirty="0" err="1"/>
              <a:t>Agros</a:t>
            </a:r>
            <a:r>
              <a:rPr lang="sk-SK" dirty="0"/>
              <a:t> </a:t>
            </a:r>
            <a:r>
              <a:rPr lang="sk-SK" dirty="0" err="1"/>
              <a:t>s.r.o</a:t>
            </a:r>
            <a:r>
              <a:rPr lang="sk-SK" dirty="0"/>
              <a:t>., Gemerská Panica          Zdeno </a:t>
            </a:r>
            <a:r>
              <a:rPr lang="sk-SK" dirty="0" err="1"/>
              <a:t>Páterek</a:t>
            </a:r>
            <a:r>
              <a:rPr lang="sk-SK" dirty="0"/>
              <a:t>, Beňadovo </a:t>
            </a:r>
          </a:p>
          <a:p>
            <a:pPr marL="0" indent="0">
              <a:buNone/>
            </a:pPr>
            <a:r>
              <a:rPr lang="sk-SK" dirty="0" err="1"/>
              <a:t>Ing.Ľubica</a:t>
            </a:r>
            <a:r>
              <a:rPr lang="sk-SK" dirty="0"/>
              <a:t> </a:t>
            </a:r>
            <a:r>
              <a:rPr lang="sk-SK" dirty="0" err="1"/>
              <a:t>Forgáčová</a:t>
            </a:r>
            <a:r>
              <a:rPr lang="sk-SK" dirty="0"/>
              <a:t>, Boliarov        ROKOSAN </a:t>
            </a:r>
            <a:r>
              <a:rPr lang="sk-SK" dirty="0" err="1"/>
              <a:t>s.r.o</a:t>
            </a:r>
            <a:r>
              <a:rPr lang="sk-SK" dirty="0"/>
              <a:t>., Sečovce</a:t>
            </a:r>
          </a:p>
          <a:p>
            <a:pPr marL="0" indent="0">
              <a:buNone/>
            </a:pPr>
            <a:r>
              <a:rPr lang="sk-SK" dirty="0" err="1"/>
              <a:t>Biomineral</a:t>
            </a:r>
            <a:r>
              <a:rPr lang="sk-SK" dirty="0"/>
              <a:t> </a:t>
            </a:r>
            <a:r>
              <a:rPr lang="sk-SK" dirty="0" err="1"/>
              <a:t>s.r.o</a:t>
            </a:r>
            <a:r>
              <a:rPr lang="sk-SK" dirty="0"/>
              <a:t>., Bratislava              </a:t>
            </a:r>
            <a:r>
              <a:rPr lang="sk-SK" dirty="0" err="1"/>
              <a:t>Andriy</a:t>
            </a:r>
            <a:r>
              <a:rPr lang="sk-SK" dirty="0"/>
              <a:t> </a:t>
            </a:r>
            <a:r>
              <a:rPr lang="sk-SK" dirty="0" err="1"/>
              <a:t>Baganich</a:t>
            </a:r>
            <a:r>
              <a:rPr lang="sk-SK" dirty="0"/>
              <a:t>, Košice</a:t>
            </a:r>
          </a:p>
          <a:p>
            <a:pPr marL="0" indent="0">
              <a:buNone/>
            </a:pPr>
            <a:r>
              <a:rPr lang="sk-SK" dirty="0" err="1"/>
              <a:t>Agros</a:t>
            </a:r>
            <a:r>
              <a:rPr lang="sk-SK" dirty="0"/>
              <a:t> </a:t>
            </a:r>
            <a:r>
              <a:rPr lang="sk-SK" dirty="0" err="1"/>
              <a:t>s.r.o</a:t>
            </a:r>
            <a:r>
              <a:rPr lang="sk-SK" dirty="0"/>
              <a:t>., Gemerská Panica</a:t>
            </a:r>
          </a:p>
          <a:p>
            <a:pPr marL="0" indent="0">
              <a:buNone/>
            </a:pPr>
            <a:r>
              <a:rPr lang="sk-SK" dirty="0"/>
              <a:t>Roľnícka  spoločnosť Kyjov </a:t>
            </a:r>
            <a:r>
              <a:rPr lang="sk-SK" dirty="0" err="1"/>
              <a:t>s.r.o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974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60E43-F97D-40A4-9B6E-82D8E132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Plán činnosti na rok 2022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1EAE98-6780-4D7F-8701-DAF771CEB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sk-SK" sz="64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 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mesačné vydávanie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Ekobežníka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, dvojtýždenné online zasadnutia predsedníctva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január / pripomienkovanie novej SPP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február / Valné zhromaždenie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marec / pracovné stretnutie na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MPaRV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SR      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apríl /  pracovné stretnutie spolupracujúcich MVO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máj / Deň otvorených dverí (DOD)-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Ekofarma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Biodynamic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Libichava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jún / DOD- </a:t>
            </a:r>
            <a:r>
              <a:rPr lang="sk-SK" sz="7200" dirty="0" err="1">
                <a:solidFill>
                  <a:srgbClr val="425D00"/>
                </a:solidFill>
                <a:latin typeface="Tahoma" panose="020B0604030504040204" pitchFamily="34" charset="0"/>
              </a:rPr>
              <a:t>Vinkovič</a:t>
            </a:r>
            <a:r>
              <a:rPr lang="sk-SK" sz="7200" dirty="0">
                <a:solidFill>
                  <a:srgbClr val="425D00"/>
                </a:solidFill>
                <a:latin typeface="Tahoma" panose="020B0604030504040204" pitchFamily="34" charset="0"/>
              </a:rPr>
              <a:t>, Vinosady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        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júl / Malokarpatská vínna cesta na cestách,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Kláštorisko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Slovenský raj</a:t>
            </a:r>
          </a:p>
          <a:p>
            <a:pPr algn="l"/>
            <a:r>
              <a:rPr lang="sk-SK" sz="7200" dirty="0">
                <a:solidFill>
                  <a:srgbClr val="425D00"/>
                </a:solidFill>
                <a:latin typeface="Tahoma" panose="020B0604030504040204" pitchFamily="34" charset="0"/>
              </a:rPr>
              <a:t>         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DOD - Prírodná záhrada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Bažiny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Ing.Ľ.Žák</a:t>
            </a:r>
            <a:endParaRPr lang="sk-SK" sz="72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august / DOD -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Ekofarma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Odorica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Zuzana Homolová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              DOD - Dožinky Dolná Ždaňa Štefan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Prôčka</a:t>
            </a:r>
            <a:endParaRPr lang="sk-SK" sz="72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  september / DOD - Ranč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Dante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Byšta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Ing.Lucia</a:t>
            </a:r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sk-SK" sz="72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Račeková</a:t>
            </a:r>
            <a:endParaRPr lang="sk-SK" sz="72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                      25 výročie vzniku Zväzu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  október / kalendár Zväzu 2023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  november / Celoslovenská konferencia EPV - Liptovská Teplička </a:t>
            </a:r>
          </a:p>
          <a:p>
            <a:pPr algn="l"/>
            <a:r>
              <a:rPr lang="sk-SK" sz="72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   december / PF 2023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137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57420-6612-45C3-99B4-59D90424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sk-SK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Ďakujem za pozornosť</a:t>
            </a:r>
            <a:endParaRPr lang="sk-SK" sz="3600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FBAA85F1-98EF-4523-B55A-EEA5253E0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58350"/>
            <a:ext cx="6192688" cy="5933680"/>
          </a:xfrm>
        </p:spPr>
      </p:pic>
    </p:spTree>
    <p:extLst>
      <p:ext uri="{BB962C8B-B14F-4D97-AF65-F5344CB8AC3E}">
        <p14:creationId xmlns:p14="http://schemas.microsoft.com/office/powerpoint/2010/main" val="31225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D0855-EED6-40CD-BA01-62868C9C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BIOFARMA ROKA 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D154C2-DFA7-480D-A730-91236A8A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Nominácie </a:t>
            </a:r>
          </a:p>
          <a:p>
            <a:pPr marL="0" indent="0">
              <a:buNone/>
            </a:pPr>
            <a:endParaRPr lang="sk-SK" dirty="0"/>
          </a:p>
          <a:p>
            <a:pPr marL="0" indent="0" algn="l">
              <a:buNone/>
            </a:pPr>
            <a:r>
              <a:rPr lang="sk-SK" sz="2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Pospo</a:t>
            </a: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sk-SK" sz="2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s.r.o</a:t>
            </a: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., Láb - </a:t>
            </a:r>
            <a:r>
              <a:rPr lang="sk-SK" sz="24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www.pospolab.sk</a:t>
            </a:r>
            <a:endParaRPr lang="sk-SK" sz="2400" b="0" i="0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sk-SK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Mariana </a:t>
            </a:r>
            <a:r>
              <a:rPr lang="sk-SK" sz="2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Cabanová</a:t>
            </a: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Brezno - hospodári na 50ha, </a:t>
            </a:r>
            <a:r>
              <a:rPr lang="sk-SK" sz="2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HD+kone</a:t>
            </a:r>
            <a:endParaRPr lang="sk-SK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sk-SK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PD Važec - </a:t>
            </a:r>
            <a:r>
              <a:rPr lang="sk-SK" sz="24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www.ekofarmavazec.sk</a:t>
            </a:r>
            <a:endParaRPr lang="sk-SK" sz="2400" b="0" i="0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sk-SK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sk-SK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Farma Východná </a:t>
            </a:r>
            <a:r>
              <a:rPr lang="sk-SK" sz="24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p.d</a:t>
            </a:r>
            <a:r>
              <a:rPr lang="sk-SK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sk-SK" sz="2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sk-SK" sz="2400" b="1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www.farmavychodna.sk</a:t>
            </a:r>
            <a:endParaRPr lang="sk-SK" sz="2400" b="1" i="0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sk-SK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ASPARAGUS,  spol. s </a:t>
            </a:r>
            <a:r>
              <a:rPr lang="sk-SK" sz="2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r.o</a:t>
            </a:r>
            <a:r>
              <a:rPr lang="sk-SK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- </a:t>
            </a:r>
            <a:r>
              <a:rPr lang="sk-SK" sz="24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5"/>
              </a:rPr>
              <a:t>www.asparagus.sk</a:t>
            </a:r>
            <a:endParaRPr lang="sk-SK" sz="2400" b="0" i="0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sk-SK" sz="2400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451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DC641-BB2D-4392-97D3-515D1E8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Kontrola uznesení posledného VZ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2F08EF-5E05-4F25-ABDE-55F83FEB6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Č.1Schvaľujeme Plán činnosti na rok 2021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Č.2 Schvaľujeme  Rozpočet na rok 2021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Č3.Valné zhromaždenie  Schvaľuje dozornú radu v zložení  Ing. Jana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Vaverčáková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Ing. Ingrid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Löfflerová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Štefan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Prôčka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Berie na vedomie : 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Správa o činnosti Zväzu a výsledku hospodárenia za rok 2020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Správa dozornej rady  2020</a:t>
            </a:r>
          </a:p>
          <a:p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Informáciu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Halušku o vytvorení samostatnej jednotky ekológie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žv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zatiaľ pod gesciu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Ing.P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k-SK" sz="3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Juházsa</a:t>
            </a:r>
            <a:r>
              <a:rPr lang="sk-SK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riaditeľa odboru živočíšnej výroby 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951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EDFC2-6C6E-4502-9EA5-AC503B15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 Predseda, predsedníctvo, </a:t>
            </a:r>
            <a:br>
              <a:rPr lang="sk-SK" dirty="0"/>
            </a:br>
            <a:r>
              <a:rPr lang="sk-SK" dirty="0"/>
              <a:t>dozorná rada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DFEBFB0-A737-48C1-B221-D4FF9DD7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Predseda zväzu : Zuzana Homolová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k-SK" sz="96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Členovia predsedníctva zväzu: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Mgr. Miloš Homola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 Maroš </a:t>
            </a:r>
            <a:r>
              <a:rPr lang="sk-SK" sz="96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Kminiak</a:t>
            </a:r>
            <a:endParaRPr lang="sk-SK" sz="96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Marián </a:t>
            </a:r>
            <a:r>
              <a:rPr lang="sk-SK" sz="96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Mendl</a:t>
            </a:r>
            <a:endParaRPr lang="sk-SK" sz="96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 Ľubomír </a:t>
            </a:r>
            <a:r>
              <a:rPr lang="sk-SK" sz="96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Pastucha</a:t>
            </a:r>
            <a:endParaRPr lang="sk-SK" sz="96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 Lucia </a:t>
            </a:r>
            <a:r>
              <a:rPr lang="sk-SK" sz="96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Račeková</a:t>
            </a:r>
            <a:endParaRPr lang="sk-SK" sz="96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 Ľubomír Žák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k-SK" sz="9600" dirty="0">
              <a:solidFill>
                <a:srgbClr val="425D00"/>
              </a:solidFill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Členovia dozornej rady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dirty="0">
                <a:solidFill>
                  <a:srgbClr val="425D00"/>
                </a:solidFill>
                <a:latin typeface="Tahoma" panose="020B0604030504040204" pitchFamily="34" charset="0"/>
              </a:rPr>
              <a:t>Ing. Jana </a:t>
            </a:r>
            <a:r>
              <a:rPr lang="sk-SK" sz="9600" dirty="0" err="1">
                <a:solidFill>
                  <a:srgbClr val="425D00"/>
                </a:solidFill>
                <a:latin typeface="Tahoma" panose="020B0604030504040204" pitchFamily="34" charset="0"/>
              </a:rPr>
              <a:t>Vaverčáková</a:t>
            </a:r>
            <a:endParaRPr lang="sk-SK" sz="9600" dirty="0">
              <a:solidFill>
                <a:srgbClr val="425D00"/>
              </a:solidFill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Ing. Ingri</a:t>
            </a:r>
            <a:r>
              <a:rPr lang="sk-SK" sz="9600" dirty="0">
                <a:solidFill>
                  <a:srgbClr val="425D00"/>
                </a:solidFill>
                <a:latin typeface="Tahoma" panose="020B0604030504040204" pitchFamily="34" charset="0"/>
              </a:rPr>
              <a:t>d </a:t>
            </a:r>
            <a:r>
              <a:rPr lang="sk-SK" sz="9600" dirty="0" err="1">
                <a:solidFill>
                  <a:srgbClr val="425D00"/>
                </a:solidFill>
                <a:latin typeface="Tahoma" panose="020B0604030504040204" pitchFamily="34" charset="0"/>
              </a:rPr>
              <a:t>Löfflerová</a:t>
            </a:r>
            <a:endParaRPr lang="sk-SK" sz="9600" dirty="0">
              <a:solidFill>
                <a:srgbClr val="425D00"/>
              </a:solidFill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9600" b="0" i="0" dirty="0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Štefan </a:t>
            </a:r>
            <a:r>
              <a:rPr lang="sk-SK" sz="9600" dirty="0" err="1">
                <a:solidFill>
                  <a:srgbClr val="425D00"/>
                </a:solidFill>
                <a:latin typeface="Tahoma" panose="020B0604030504040204" pitchFamily="34" charset="0"/>
              </a:rPr>
              <a:t>P</a:t>
            </a:r>
            <a:r>
              <a:rPr lang="sk-SK" sz="9600" b="0" i="0" dirty="0" err="1">
                <a:solidFill>
                  <a:srgbClr val="425D00"/>
                </a:solidFill>
                <a:effectLst/>
                <a:latin typeface="Tahoma" panose="020B0604030504040204" pitchFamily="34" charset="0"/>
              </a:rPr>
              <a:t>rôčka</a:t>
            </a:r>
            <a:endParaRPr lang="sk-SK" sz="9600" b="0" i="0" dirty="0">
              <a:solidFill>
                <a:srgbClr val="425D00"/>
              </a:solidFill>
              <a:effectLst/>
              <a:latin typeface="Tahoma" panose="020B060403050404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306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26066-195C-4CBF-B478-59F7BB39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sk-SK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innosť Zväzu </a:t>
            </a:r>
            <a:r>
              <a:rPr lang="sk-SK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Ekotrend</a:t>
            </a:r>
            <a:r>
              <a:rPr lang="sk-SK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Slovakia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60C8AC-7B41-4D79-8656-B338C6A0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Úvodná stránka - Zväz ekologického poľnohospodárstva (ecotrend.sk)</a:t>
            </a:r>
            <a:endParaRPr lang="sk-SK" dirty="0">
              <a:hlinkClick r:id="rId3"/>
            </a:endParaRPr>
          </a:p>
          <a:p>
            <a:endParaRPr lang="sk-SK" dirty="0">
              <a:hlinkClick r:id="rId3"/>
            </a:endParaRPr>
          </a:p>
          <a:p>
            <a:r>
              <a:rPr lang="sk-SK" dirty="0">
                <a:hlinkClick r:id="rId3"/>
              </a:rPr>
              <a:t>Výročné správy - Zväz ekologického poľnohospodárstva (ecotrend.sk)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4"/>
              </a:rPr>
              <a:t>BIOFARMA ROKA - Zväz ekologického poľnohospodárstva (ecotrend.sk)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749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2E278-A7AD-4F7F-B095-22AE0023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Libichava/15.5.2021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F4E11CA-86AC-4559-820A-81536CBD6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08876"/>
            <a:ext cx="7416823" cy="5562617"/>
          </a:xfrm>
        </p:spPr>
      </p:pic>
    </p:spTree>
    <p:extLst>
      <p:ext uri="{BB962C8B-B14F-4D97-AF65-F5344CB8AC3E}">
        <p14:creationId xmlns:p14="http://schemas.microsoft.com/office/powerpoint/2010/main" val="127399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2E278-A7AD-4F7F-B095-22AE0023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314"/>
          </a:xfrm>
        </p:spPr>
        <p:txBody>
          <a:bodyPr/>
          <a:lstStyle/>
          <a:p>
            <a:r>
              <a:rPr lang="sk-SK" dirty="0"/>
              <a:t> Vinosady /12.6.2021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C7599C6-D58E-4CDF-A301-BFF3ECDC3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91952"/>
            <a:ext cx="4310669" cy="5747559"/>
          </a:xfrm>
        </p:spPr>
      </p:pic>
    </p:spTree>
    <p:extLst>
      <p:ext uri="{BB962C8B-B14F-4D97-AF65-F5344CB8AC3E}">
        <p14:creationId xmlns:p14="http://schemas.microsoft.com/office/powerpoint/2010/main" val="360870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6C496-DA61-44B7-99BF-F03F2B47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Piešťany/26.6.2021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72FF327-D8F1-4236-8A30-6925E0838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0894"/>
            <a:ext cx="7056783" cy="5292587"/>
          </a:xfrm>
        </p:spPr>
      </p:pic>
    </p:spTree>
    <p:extLst>
      <p:ext uri="{BB962C8B-B14F-4D97-AF65-F5344CB8AC3E}">
        <p14:creationId xmlns:p14="http://schemas.microsoft.com/office/powerpoint/2010/main" val="1168652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1407</Words>
  <Application>Microsoft Office PowerPoint</Application>
  <PresentationFormat>Prezentácia na obrazovke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Office Theme</vt:lpstr>
      <vt:lpstr>  Valné zhromaždenie Ekotrend Slovakia – zväz ekologického poľnohospodárstva  2022  Liptovská Teplička 11.2.2022                                                Zuzana Homolová </vt:lpstr>
      <vt:lpstr>Program </vt:lpstr>
      <vt:lpstr>BIOFARMA ROKA 2021</vt:lpstr>
      <vt:lpstr>Kontrola uznesení posledného VZ</vt:lpstr>
      <vt:lpstr> Predseda, predsedníctvo,  dozorná rada</vt:lpstr>
      <vt:lpstr>Činnosť Zväzu Ekotrend Slovakia </vt:lpstr>
      <vt:lpstr>Libichava/15.5.2021</vt:lpstr>
      <vt:lpstr> Vinosady /12.6.2021</vt:lpstr>
      <vt:lpstr>Piešťany/26.6.2021</vt:lpstr>
      <vt:lpstr>Kláštorisko / 10.7.2021</vt:lpstr>
      <vt:lpstr>Brezno / 30.7.2021</vt:lpstr>
      <vt:lpstr>Levoča / 15.8.2021</vt:lpstr>
      <vt:lpstr>Dolná Ždaňa / 28.8.2021</vt:lpstr>
      <vt:lpstr>Byšta / 18.9.2021</vt:lpstr>
      <vt:lpstr>Pracovné podskupiny pre intervencie Strategického plánu SPP 2023-2027 </vt:lpstr>
      <vt:lpstr>Pripomienky SPP</vt:lpstr>
      <vt:lpstr>Pripomienky SPP</vt:lpstr>
      <vt:lpstr>Pripomienky SPP</vt:lpstr>
      <vt:lpstr>Pripomienky k SPP- neakceptované MPaRV SR</vt:lpstr>
      <vt:lpstr>Členstvo vo Zväze</vt:lpstr>
      <vt:lpstr>Vylúčení v roku 2021</vt:lpstr>
      <vt:lpstr>Ukončenie členstva</vt:lpstr>
      <vt:lpstr>Noví členovia</vt:lpstr>
      <vt:lpstr>Plán činnosti na rok 2022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predávať vlastné produkty do miestnej maloobchodnej prevádzkarne</dc:title>
  <dc:creator>Hranie</dc:creator>
  <cp:lastModifiedBy>zuzana</cp:lastModifiedBy>
  <cp:revision>247</cp:revision>
  <dcterms:created xsi:type="dcterms:W3CDTF">2013-11-26T19:43:14Z</dcterms:created>
  <dcterms:modified xsi:type="dcterms:W3CDTF">2022-02-15T12:38:26Z</dcterms:modified>
</cp:coreProperties>
</file>