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7" r:id="rId2"/>
    <p:sldId id="276" r:id="rId3"/>
    <p:sldId id="277" r:id="rId4"/>
    <p:sldId id="278" r:id="rId5"/>
    <p:sldId id="279" r:id="rId6"/>
    <p:sldId id="280" r:id="rId7"/>
    <p:sldId id="275" r:id="rId8"/>
    <p:sldId id="281" r:id="rId9"/>
    <p:sldId id="258" r:id="rId10"/>
    <p:sldId id="259" r:id="rId11"/>
    <p:sldId id="260" r:id="rId12"/>
    <p:sldId id="282" r:id="rId13"/>
    <p:sldId id="263" r:id="rId14"/>
    <p:sldId id="264" r:id="rId15"/>
    <p:sldId id="284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8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0005-4179-4A44-9154-27173C196806}" type="datetimeFigureOut">
              <a:rPr lang="sk-SK" smtClean="0"/>
              <a:t>14. 1. 2025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4CD76-E5DB-46F7-AACD-AC00318E27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33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ksup.sk/storage/app/uploads/public/671/a35/04c/671a3504c9231906679527.pdf" TargetMode="External"/><Relationship Id="rId3" Type="http://schemas.openxmlformats.org/officeDocument/2006/relationships/hyperlink" Target="https://www.uksup.sk/storage/app/uploads/public/662/f90/38c/662f9038c710d601773956.pdf" TargetMode="External"/><Relationship Id="rId7" Type="http://schemas.openxmlformats.org/officeDocument/2006/relationships/hyperlink" Target="https://www.uksup.sk/storage/app/uploads/public/669/fb3/f71/669fb3f7181ad118543509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ksup.sk/storage/app/uploads/public/669/fb3/f70/669fb3f7049c8258644538.pdf" TargetMode="External"/><Relationship Id="rId5" Type="http://schemas.openxmlformats.org/officeDocument/2006/relationships/hyperlink" Target="https://www.uksup.sk/storage/app/uploads/public/665/edd/8b8/665edd8b850d5089991165.pdf" TargetMode="External"/><Relationship Id="rId4" Type="http://schemas.openxmlformats.org/officeDocument/2006/relationships/hyperlink" Target="https://www.uksup.sk/storage/app/uploads/public/662/f90/38c/662f9038ca4ad007159900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eur-lex.europa.eu/legal-content/SK/TXT/?uri=CELEX:32018R084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46719DC-51C8-5EC5-21A2-E6B7AC31F9EA}"/>
              </a:ext>
            </a:extLst>
          </p:cNvPr>
          <p:cNvSpPr txBox="1"/>
          <p:nvPr/>
        </p:nvSpPr>
        <p:spPr>
          <a:xfrm>
            <a:off x="880730" y="3663386"/>
            <a:ext cx="881616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3600" b="1" cap="all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Slovenské ekologické perspektívy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19C37C3-542E-850E-1B78-32281CB30CB4}"/>
              </a:ext>
            </a:extLst>
          </p:cNvPr>
          <p:cNvSpPr txBox="1"/>
          <p:nvPr/>
        </p:nvSpPr>
        <p:spPr>
          <a:xfrm>
            <a:off x="2307265" y="5741581"/>
            <a:ext cx="566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Jankov vršok, 14. - 15. 12. 2024</a:t>
            </a:r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3D9FF850-010B-59A2-D832-B826E29F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9" y="253601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71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28755-C04D-BA96-ACD6-568C41FF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307"/>
          </a:xfrm>
        </p:spPr>
        <p:txBody>
          <a:bodyPr>
            <a:normAutofit/>
          </a:bodyPr>
          <a:lstStyle/>
          <a:p>
            <a:r>
              <a:rPr lang="sk-SK" sz="2500" b="1" dirty="0">
                <a:solidFill>
                  <a:schemeClr val="accent2"/>
                </a:solidFill>
              </a:rPr>
              <a:t>Socialistická veľkovýroba v praxi 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D426FDB4-82EC-62C8-DFD1-AA4ABAF7A2A8}"/>
              </a:ext>
            </a:extLst>
          </p:cNvPr>
          <p:cNvSpPr txBox="1"/>
          <p:nvPr/>
        </p:nvSpPr>
        <p:spPr>
          <a:xfrm>
            <a:off x="765469" y="1639464"/>
            <a:ext cx="8918666" cy="394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Napriek snahe socialistického režimu o 100 %-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né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zoštátnenie v poľnohospodárstve sa v obmedzenej forme podnikalo ďalej až do roku 1989...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súkromnom sektore za chovalo viac ako 250 000 ošípaných – každé štvrté kilo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Zmluvný výkrm býkov – veľké bitúnky (LC, RS) porážali jeden deň v týždni pre súkromný sektor, 18 % spotreby mlieka (kravské , kozie) – drobnochovatelia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Výkrmne ošípaných kupovali odstavčatá do výkrmu aj od súkromného sektora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(Žihárec, Tešedíkovo, Saliby , Matúškovo, Kráľov brod ... zriadené zberné miesta)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Existovali výkupy poľnohospodárskej produkcie (ZDROJ) - na priamo, aj cez organizácie - med </a:t>
            </a:r>
          </a:p>
          <a:p>
            <a:endParaRPr lang="sk-SK" dirty="0"/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4A74C159-CEBB-2510-CF57-AB88C283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8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A7FE5D2-C9EF-29A1-261A-9137D52321ED}"/>
              </a:ext>
            </a:extLst>
          </p:cNvPr>
          <p:cNvSpPr txBox="1"/>
          <p:nvPr/>
        </p:nvSpPr>
        <p:spPr>
          <a:xfrm>
            <a:off x="457199" y="499730"/>
            <a:ext cx="11079127" cy="674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Niektoré produkty sa vo veľkovýrobe nepestovali vôbec – marhule, sušené hríby, maliny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Konzervárne boli na tento systém spolupráce naviazané                                                                                            (napr. marhuľový kompót v zariadeniach verejného stravovania)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Bežne sa stávalo že napr. zelenina, ktorú ste kúpili v obchode bola tá istá ako na tržnici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Spotrebitelia boli presvedčení, že potraviny z obchodu sú menej kvalitné, ako tie „domáce“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každom okrese boli spracovateľské kapacity na mlieko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veterinárne správy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bitúnky a sanitné bitúnky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Každý výrobok mal schválenú technickú normu (napr. norma ČSN571401 na jogurt)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výnimkou južného ovocia, morských rýb, kakaa a kávy bolo všetko pod kontrolou štátu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 súkromný chovatelia boli registrovaní na obecných úradoch (zakáľací list-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krupon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Veľkovýroba síce už v r.1984 zabezpečila  dostatok pšenice, cukru, zemiakov (priemyselná výroba 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Ostatné  produkty – spoluúčasť súkromného sektora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2372BFDE-670B-6701-4859-D2EE51E9E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442" y="0"/>
            <a:ext cx="2111281" cy="21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1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5696F9A-5655-58F7-7E39-789986AD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4" y="138223"/>
            <a:ext cx="5218083" cy="658155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E4277AF-4035-776F-87B3-CB96F1A3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90" y="138222"/>
            <a:ext cx="4427899" cy="6581553"/>
          </a:xfrm>
          <a:prstGeom prst="rect">
            <a:avLst/>
          </a:prstGeom>
        </p:spPr>
      </p:pic>
      <p:pic>
        <p:nvPicPr>
          <p:cNvPr id="6" name="Picture 2" descr="Opis fotky nie je k dispozícii.">
            <a:extLst>
              <a:ext uri="{FF2B5EF4-FFF2-40B4-BE49-F238E27FC236}">
                <a16:creationId xmlns:a16="http://schemas.microsoft.com/office/drawing/2014/main" id="{64E9EC0A-5FFF-54D8-AA08-3D012FAF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89" y="0"/>
            <a:ext cx="2111281" cy="21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82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2DD7C-EBDA-9FB3-4B01-93DFCD1E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348629" cy="836428"/>
          </a:xfrm>
        </p:spPr>
        <p:txBody>
          <a:bodyPr>
            <a:noAutofit/>
          </a:bodyPr>
          <a:lstStyle/>
          <a:p>
            <a:r>
              <a:rPr lang="sk-SK" sz="25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Sliepka prišla do Európy pred 150 rokmi </a:t>
            </a:r>
            <a:br>
              <a:rPr lang="sk-SK" sz="25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25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 veľmi rýchlo sa udomácnila </a:t>
            </a:r>
            <a:endParaRPr lang="sk-SK" sz="2500" b="1" dirty="0">
              <a:solidFill>
                <a:schemeClr val="accent2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78456C7-014A-03C8-30DA-18AC9B7BBBC7}"/>
              </a:ext>
            </a:extLst>
          </p:cNvPr>
          <p:cNvSpPr txBox="1"/>
          <p:nvPr/>
        </p:nvSpPr>
        <p:spPr>
          <a:xfrm>
            <a:off x="677334" y="1148316"/>
            <a:ext cx="9933960" cy="501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Výkrm brojlerov pred 30 rokmi trval 53-62 dní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Dnes vďaka moderným metódam výživy zvierat 28 - 31 dní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Kvôli vysokej koncentrácii a následnému stresu sa v prvých dňoch života používajú farmakologicky aktívne látky (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antikokcidiká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antiparazitiká, antibiotiká)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Polčas rozpadu lieku sa zachoval,  no doba výkrmu  sa skrátila na polovicu, ostávajú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reziduá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 všeobecnosti prevláda názor, že v EÚ je používanie antibiotík zakázané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Maximálny reziduálny limit nariadenie 470/2009 (mg/kg čerstvého tkaniva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Nariadenie komisie 37/2010 pre farmakologicky aktívne látky + prílohy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výnimkou mlieka sú rezíduá antibiotík v živočíšnych produktoch bežné, dokonca aj v mede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 zvierat kde sa podávajú injekčne je dôležité aj miesto vpichu (krkovička )</a:t>
            </a:r>
          </a:p>
          <a:p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k-SK" dirty="0"/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999354EC-56BA-2C94-C3D8-DEAEC438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07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B8B5566D-A20B-874D-287C-F5450F717095}"/>
              </a:ext>
            </a:extLst>
          </p:cNvPr>
          <p:cNvSpPr txBox="1"/>
          <p:nvPr/>
        </p:nvSpPr>
        <p:spPr>
          <a:xfrm>
            <a:off x="584791" y="499730"/>
            <a:ext cx="8920716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 – SZV prevzal CSN  =  max 18 %  vody, nemôžeme však brániť voľnému obchodu tak sme prijali v EU však až 20 %, silné lobby, kto potreboval 2 % doliať 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Včely v tropických oblastiach nedokážu med dostatočne vysušiť kvôli vysokej vlhkosti a ani to nepotrebujú, kvety tam kvitnú celoročne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Podľa použitých antibiotík vieme určiť pôvod medu s tretích krajín</a:t>
            </a:r>
          </a:p>
          <a:p>
            <a:r>
              <a:rPr lang="sk-S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objavením penicilínu mal zlatý stafylokok fatálne následky, dnes je opäť ťažko liečiteľný</a:t>
            </a:r>
            <a:endParaRPr lang="sk-SK" sz="2000" b="1" dirty="0"/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410E979F-2AB0-ADAA-1408-7DA01184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76D45C9-3CDD-5FCC-AF1A-3B13882DE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977375"/>
            <a:ext cx="7426711" cy="369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6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C4CD5C5-C616-BBBA-B6E0-221E84FC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9" y="116958"/>
            <a:ext cx="5143500" cy="661345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BE511FC-B3E6-5F67-126D-377A4F786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98000" y="1029683"/>
            <a:ext cx="6384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8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6C5ED87-A9E3-B0D6-D5D3-CD70F4B047A7}"/>
              </a:ext>
            </a:extLst>
          </p:cNvPr>
          <p:cNvSpPr txBox="1"/>
          <p:nvPr/>
        </p:nvSpPr>
        <p:spPr>
          <a:xfrm>
            <a:off x="744279" y="265814"/>
            <a:ext cx="8547340" cy="5984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ekologických chovoch sa musia dojnice v lete  pásť min. 160 dní v roku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konvenčných chovoch sa dojnice pásť prestali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Celoročná kŕmna dávka pozostáva najmä:</a:t>
            </a:r>
          </a:p>
          <a:p>
            <a:pPr marL="899160" indent="449580"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Kukuričná siláž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Lucernová senáž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Sójový extrahovaný šrot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Repkové výlisky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„Chránené tuky“ inak povedané močovina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Zrno pšenice a kukurice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Drvená slama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Minerálne prísady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takéhoto mlieka je možné urobiť maslo, tvaroh, obmedzene jogurt, ale nie syr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psychrotrofné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termorezistentné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baktérie)</a:t>
            </a:r>
          </a:p>
          <a:p>
            <a:endParaRPr lang="sk-SK" dirty="0"/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5462EFB5-D758-0ED6-BBE3-24722B5F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EEB18D55-5CA9-BF41-04F9-E4A19E7D154C}"/>
              </a:ext>
            </a:extLst>
          </p:cNvPr>
          <p:cNvSpPr txBox="1"/>
          <p:nvPr/>
        </p:nvSpPr>
        <p:spPr>
          <a:xfrm>
            <a:off x="5882572" y="2562057"/>
            <a:ext cx="3941135" cy="364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Stále prevláda strach z mikróbov snažíme sa všetko sterilizovať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Sú však aj prirodzenejšie spôsoby – zrenie syra nahrádza pasterizáciu – bryndza  (dokonca u pozitívnych oviec sa pri pokuse preukázalo že zrenie syra patogén neprežije 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Kaukaze žijú 100 roční zdraví ľudia a o pasterizácii nevedia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D9F87A1-F9CE-F938-C524-1EA366CC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8" y="2562057"/>
            <a:ext cx="5155493" cy="41148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AE43C6E-4F39-F800-34F0-C0F44CF76C1E}"/>
              </a:ext>
            </a:extLst>
          </p:cNvPr>
          <p:cNvSpPr txBox="1"/>
          <p:nvPr/>
        </p:nvSpPr>
        <p:spPr>
          <a:xfrm>
            <a:off x="631988" y="1201478"/>
            <a:ext cx="8393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súčasnosti sa v moderných mliekarňach mlieko najprv „rozbije“ na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tukotvorné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jednotky a plazmu a technológ si na linke mieša jednotlivé zložky  Nakoniec sa pridajú umelo vytvorené vitamíny alebo mliečne kultúry</a:t>
            </a:r>
            <a:endParaRPr lang="sk-SK" dirty="0"/>
          </a:p>
        </p:txBody>
      </p:sp>
      <p:pic>
        <p:nvPicPr>
          <p:cNvPr id="6" name="Picture 2" descr="Opis fotky nie je k dispozícii.">
            <a:extLst>
              <a:ext uri="{FF2B5EF4-FFF2-40B4-BE49-F238E27FC236}">
                <a16:creationId xmlns:a16="http://schemas.microsoft.com/office/drawing/2014/main" id="{48700A97-B9F2-7F5E-8C2C-DEDB0E36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759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ED909-A6DF-93BB-8F06-AB4F9BA6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64288"/>
          </a:xfrm>
        </p:spPr>
        <p:txBody>
          <a:bodyPr>
            <a:normAutofit fontScale="90000"/>
          </a:bodyPr>
          <a:lstStyle/>
          <a:p>
            <a:r>
              <a:rPr lang="sk-SK" sz="25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Najvyšší stupeň kontroly potravín = viem kde bývaš</a:t>
            </a:r>
            <a:endParaRPr lang="sk-SK" sz="2500" b="1" dirty="0">
              <a:solidFill>
                <a:schemeClr val="accent2"/>
              </a:solidFill>
            </a:endParaRPr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63BCF6D3-1FD1-17A0-2324-9CA36DF3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7F56FB0-C801-ED93-46C3-7E7BB68830F3}"/>
              </a:ext>
            </a:extLst>
          </p:cNvPr>
          <p:cNvSpPr txBox="1"/>
          <p:nvPr/>
        </p:nvSpPr>
        <p:spPr>
          <a:xfrm>
            <a:off x="677335" y="1562986"/>
            <a:ext cx="9325982" cy="514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Chovateľ ktorý chová dve prasiatka pre seba a jedno na predaj –ponúka to isté čo konzumuje jeho rodina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Včelár ktorý má niekoľko úľov nevie povedať jednému včelstvu aby nelietalo na repku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ázijských krajinách jedia ľudia na ulici denne, nikto nepýta certifikát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Prečo je to v EU teda potrebné?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Podľa zelenej správy je v EU najväčší obrat s predaja potravín – viac ako predaj automobilov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Desiatka najväčších firiem ovláda obchod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Spracovatelia sú oddelení od prvovýrobcov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Poľnohospodár (chovateľ alebo pestovateľ ) - prepravca – spracovateľ- prepravca  -veľkosklad – prepravca- veľkopredajňa – spotrebiteľ = príliš veľa medzičlánkov z rôznym stupňom kontroly 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291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E0A73EE-A9CB-E16D-3C6F-C67C1D3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3" y="1360966"/>
            <a:ext cx="9099307" cy="509818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3A60C16-BB27-CB01-AC31-3C139E554C4C}"/>
              </a:ext>
            </a:extLst>
          </p:cNvPr>
          <p:cNvSpPr txBox="1"/>
          <p:nvPr/>
        </p:nvSpPr>
        <p:spPr>
          <a:xfrm>
            <a:off x="446567" y="171824"/>
            <a:ext cx="856952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sk-SK" sz="1800" b="0" i="0" u="none" strike="noStrike" baseline="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R="0" algn="l"/>
            <a:r>
              <a:rPr lang="sk-SK" sz="2500" b="1" i="0" u="none" strike="noStrike" baseline="0" dirty="0">
                <a:latin typeface="Constantia" panose="02030602050306030303" pitchFamily="18" charset="0"/>
              </a:rPr>
              <a:t>Tržby z predaja vlastných výrobkov a služieb za rok 2023 </a:t>
            </a:r>
          </a:p>
          <a:p>
            <a:pPr marR="0" algn="l"/>
            <a:r>
              <a:rPr lang="sk-SK" sz="2500" b="1" i="0" u="none" strike="noStrike" baseline="0" dirty="0">
                <a:latin typeface="Constantia" panose="02030602050306030303" pitchFamily="18" charset="0"/>
              </a:rPr>
              <a:t>dosiahol výšku 5,088 mld. Eur </a:t>
            </a:r>
          </a:p>
          <a:p>
            <a:endParaRPr lang="sk-SK" dirty="0"/>
          </a:p>
        </p:txBody>
      </p:sp>
      <p:pic>
        <p:nvPicPr>
          <p:cNvPr id="5" name="Picture 2" descr="Opis fotky nie je k dispozícii.">
            <a:extLst>
              <a:ext uri="{FF2B5EF4-FFF2-40B4-BE49-F238E27FC236}">
                <a16:creationId xmlns:a16="http://schemas.microsoft.com/office/drawing/2014/main" id="{0214F61B-2D74-CE11-85AD-D082C914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2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FDA638D8-F6B6-8526-7A2E-C0B9890742DC}"/>
              </a:ext>
            </a:extLst>
          </p:cNvPr>
          <p:cNvSpPr txBox="1"/>
          <p:nvPr/>
        </p:nvSpPr>
        <p:spPr>
          <a:xfrm>
            <a:off x="520995" y="408903"/>
            <a:ext cx="6103088" cy="5636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Ciele ekologického poľnohospodárstva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Ekologické poľnohospodárstvo predstavuje metódu poľnohospodárstva, ktorá si kladie za cieľ vyrábať potraviny s použitím prírodných látok a postupov. Ekologické poľnohospodárstvo má obvykle obmedzený vplyv na životné prostredie, keďže podporuje: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zodpovedné využívanie energie a prírodných zdrojov,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zachovanie biodiverzity,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zachovanie ekologickej rovnováhy v regiónoch,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zúrodňovanie pôdy,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zachovanie kvality vody.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Právne predpisy týkajúce sa ekologického poľnohospodárstva okrem toho zvyšujú štandard životných podmienok zvierat a od poľnohospodárov vyžadujú dodržiavanie špecifických behaviorálnych potrieb zvierat.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37B3B5E-4A5A-89D4-03A6-40A9EA09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663" y="2491114"/>
            <a:ext cx="3000794" cy="3258005"/>
          </a:xfrm>
          <a:prstGeom prst="rect">
            <a:avLst/>
          </a:prstGeom>
        </p:spPr>
      </p:pic>
      <p:pic>
        <p:nvPicPr>
          <p:cNvPr id="9" name="Picture 2" descr="Opis fotky nie je k dispozícii.">
            <a:extLst>
              <a:ext uri="{FF2B5EF4-FFF2-40B4-BE49-F238E27FC236}">
                <a16:creationId xmlns:a16="http://schemas.microsoft.com/office/drawing/2014/main" id="{A9D5F394-9558-324E-EB66-EE5446E7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19" y="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21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98CD986F-80C8-965B-18B6-76B243676390}"/>
              </a:ext>
            </a:extLst>
          </p:cNvPr>
          <p:cNvSpPr txBox="1"/>
          <p:nvPr/>
        </p:nvSpPr>
        <p:spPr>
          <a:xfrm>
            <a:off x="457200" y="1488558"/>
            <a:ext cx="8697432" cy="388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Legislatíva je prepracovaná do najmenších detailov v praxi je však ťažko zvládnuteľná – poddimenzované zdroje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vstupe do EÚ sme zaviedli  CEHZ (centrálna evidencia hospodárskych zvierat)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Teoreticky vieme určiť pôvod produkcie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Malokapacitný bitúnok = 500 DJ ročne, teda 10 ks týždenne alebo 2 ks denne zviera iba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rozporcuje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vákuovo zabalí kusy dobytka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Lenže napr. bitúnok v Lučenci v roku 2000 bol schopný  porážať denne 1200 ks ošípaných súčasne 350 ks HD a v nočnej prevádzke ešte rozoberal jatočné mrazené polovičky z dovozu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Technológ vyrobil ráno „božské párky“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4CA4456-93A0-C4DA-449D-BD0E1DE3727C}"/>
              </a:ext>
            </a:extLst>
          </p:cNvPr>
          <p:cNvSpPr txBox="1"/>
          <p:nvPr/>
        </p:nvSpPr>
        <p:spPr>
          <a:xfrm>
            <a:off x="340243" y="485797"/>
            <a:ext cx="86974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5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Základná legislatíva EU pre bezpečnosť v potravinovom reťazci</a:t>
            </a:r>
            <a:endParaRPr lang="sk-SK" sz="2500" dirty="0">
              <a:solidFill>
                <a:schemeClr val="accent2"/>
              </a:solidFill>
            </a:endParaRPr>
          </a:p>
        </p:txBody>
      </p:sp>
      <p:pic>
        <p:nvPicPr>
          <p:cNvPr id="5" name="Picture 2" descr="Opis fotky nie je k dispozícii.">
            <a:extLst>
              <a:ext uri="{FF2B5EF4-FFF2-40B4-BE49-F238E27FC236}">
                <a16:creationId xmlns:a16="http://schemas.microsoft.com/office/drawing/2014/main" id="{771CEC99-E593-A968-8E8D-2E1CBABE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DDA39-8B99-804C-2B1F-AEF540A5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8326"/>
          </a:xfrm>
        </p:spPr>
        <p:txBody>
          <a:bodyPr>
            <a:normAutofit/>
          </a:bodyPr>
          <a:lstStyle/>
          <a:p>
            <a:r>
              <a:rPr lang="sk-SK" sz="25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Zaviedli sme rôzne značky kvality a pôvodu</a:t>
            </a:r>
            <a:endParaRPr lang="sk-SK" sz="2500" b="1" dirty="0">
              <a:solidFill>
                <a:schemeClr val="accent2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796EFDE-CA2A-8CBB-55E8-074AA869F45C}"/>
              </a:ext>
            </a:extLst>
          </p:cNvPr>
          <p:cNvSpPr txBox="1"/>
          <p:nvPr/>
        </p:nvSpPr>
        <p:spPr>
          <a:xfrm>
            <a:off x="582459" y="1201478"/>
            <a:ext cx="8966396" cy="39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 kvalita – 1/3 slovenskej bryndze tejto značky je vyrobená z dovezeného ovčieho mlieka, Víno sa kontroluje ťažšie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Krajina pôvodu – keďže nemáme sanitné bitúnky – problematické zvieratá končia u priekupníkov, zaznamenali sme niekoľko prípadov dovozu takéhoto mäsa          pod značkou krajiny pôvodu SK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 výrobky – hneď po olivovom oleji, mede a víne najčastejšie falšované potraviny v EÚ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Pokiaľ neviem zodpovedne určiť pôvod – žiadna značka nás neochráni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Pozor! Veľa malých výrobcov nedáva svoje výrobky certifikovať...</a:t>
            </a:r>
            <a:endParaRPr lang="sk-SK" dirty="0"/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34CE6E0F-67DF-795B-1013-93848828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chranná známka „ekopoľnohospodárstvo“ - BIO spotrebiteľ">
            <a:extLst>
              <a:ext uri="{FF2B5EF4-FFF2-40B4-BE49-F238E27FC236}">
                <a16:creationId xmlns:a16="http://schemas.microsoft.com/office/drawing/2014/main" id="{355697EE-0D7E-024D-1D04-170E2046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5162412"/>
            <a:ext cx="30480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čka kvality SK | .Ochutnaj #praveslovenske">
            <a:extLst>
              <a:ext uri="{FF2B5EF4-FFF2-40B4-BE49-F238E27FC236}">
                <a16:creationId xmlns:a16="http://schemas.microsoft.com/office/drawing/2014/main" id="{1BBEA142-8FDC-2DCF-3F61-626F143E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57" y="4076562"/>
            <a:ext cx="285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kologické poľnohospodárstvo na Slovensku">
            <a:extLst>
              <a:ext uri="{FF2B5EF4-FFF2-40B4-BE49-F238E27FC236}">
                <a16:creationId xmlns:a16="http://schemas.microsoft.com/office/drawing/2014/main" id="{4ACA39A1-D0A9-D6A7-5554-C7AD93DF4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29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6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50F35506-E460-F26F-CBAB-6EF3D359705F}"/>
              </a:ext>
            </a:extLst>
          </p:cNvPr>
          <p:cNvSpPr txBox="1"/>
          <p:nvPr/>
        </p:nvSpPr>
        <p:spPr>
          <a:xfrm>
            <a:off x="542259" y="350874"/>
            <a:ext cx="9197163" cy="6146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Ekonomická pravidlo cena produktu = surovina + práca + obal + doprava + marža + reklama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globalizovanom svete to však neplatí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1.Desiatka spoločností ovláda trh s potravinami – keď treba vyprázdniť sklad nehľadia na cenu (raz už zarobili)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Spoločná poľnohospodárska politika – bohaté štáty dávajú z národného rozpočtu viac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Anomálie = 105 kg ošípaná stojí menej ako krmivo ktoré potrebovala na svoj rast</a:t>
            </a: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Cena litra mlieka v obchode  je nižšia ako výrobné náklady </a:t>
            </a: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Spracovateľov mäsa pokutujeme za používanie lacných rastlinných proteínov</a:t>
            </a: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Následne vyrobíme extra drahý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vegánsky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burger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 toho istého proteínu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Deformácia – potravinové právo v minulosti podvod teraz podnikanie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Jogurt = mlieko  + mliečna kultúra (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laktobacilus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...) životnosť 10 dní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Jogurt = smotana + voda + kukuričný + škrob + cukor + zahusťovadlo  + pektíny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Obidva pri rovnakej sušine 22 %, dnes už máme jogurty s 12 % sušiny </a:t>
            </a:r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027AC040-14F0-AC6F-FC8C-8D59E046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61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8F55CA0-82EB-658D-FA6D-F9C3319B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0" y="157548"/>
            <a:ext cx="9962707" cy="625388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8465EC7-E77B-E36E-B4CF-12CF53EB5B30}"/>
              </a:ext>
            </a:extLst>
          </p:cNvPr>
          <p:cNvSpPr txBox="1"/>
          <p:nvPr/>
        </p:nvSpPr>
        <p:spPr>
          <a:xfrm>
            <a:off x="271129" y="3909528"/>
            <a:ext cx="9845748" cy="2501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PyreGard_Mimoriadna_výnimka_platnosť_do_13_júla_2024.pdf (2,76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CURATIO_mimoriadna_výnimka_platnosť_do_28_júla_2024.pdf (3,17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Zoznam </a:t>
            </a:r>
            <a:r>
              <a:rPr lang="sk-SK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pripravkov</a:t>
            </a:r>
            <a:r>
              <a:rPr lang="sk-SK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na ochranu rastlín, pomocných prípravkov a základných látok povolených v EPV_Jún_2024.pdf (0,62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SPINTOR_Mimoriadna_výnimka_platnosť_do_15_októbra_2024.pdf (1,46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ISONET T_Mimoriadna_výnimka_platnosť_do_28_novembra_2024.pdf (2,63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9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Zoznam </a:t>
            </a:r>
            <a:r>
              <a:rPr lang="sk-SK" sz="140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pripravkov</a:t>
            </a:r>
            <a:r>
              <a:rPr lang="sk-SK" sz="14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na ochranu rastlín, pomocných prípravkov a základných látok povolených v EPV, aktualizácia_október_2024.pdf (0,63 MB, PDF)</a:t>
            </a:r>
            <a:endParaRPr lang="sk-SK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B5D5F80-73EA-54EB-BA7A-C3C7CC8B1C5D}"/>
              </a:ext>
            </a:extLst>
          </p:cNvPr>
          <p:cNvSpPr txBox="1"/>
          <p:nvPr/>
        </p:nvSpPr>
        <p:spPr>
          <a:xfrm>
            <a:off x="1892595" y="903768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accent5"/>
                </a:solidFill>
              </a:rPr>
              <a:t>Nehľadáme riešenia, ale výnimky ,všetko chceme hneď</a:t>
            </a:r>
          </a:p>
        </p:txBody>
      </p:sp>
    </p:spTree>
    <p:extLst>
      <p:ext uri="{BB962C8B-B14F-4D97-AF65-F5344CB8AC3E}">
        <p14:creationId xmlns:p14="http://schemas.microsoft.com/office/powerpoint/2010/main" val="20870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89B86818-CA89-FBC7-0255-D66EECDF1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45" y="0"/>
            <a:ext cx="4543425" cy="6407944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8D9264C9-CB13-E4D8-2F40-E0B7D94C0F14}"/>
              </a:ext>
            </a:extLst>
          </p:cNvPr>
          <p:cNvSpPr txBox="1"/>
          <p:nvPr/>
        </p:nvSpPr>
        <p:spPr>
          <a:xfrm>
            <a:off x="4901609" y="280295"/>
            <a:ext cx="4976038" cy="547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400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Úrad verejného zdravotníctva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Štátna veterinárna a potravinová správa  - dohľad nad veterinárnou starostlivosťou                       a potravinovou bezpečnosťou...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Rozpočtové  organizácie – povinnosti sa preniesli na výrobcu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Riziká doprava a skladovanie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37 369 prevádzkarní spracovateľov +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50 000 spoločného stravovania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693B354-5704-3DD3-1079-BCFC0D597782}"/>
              </a:ext>
            </a:extLst>
          </p:cNvPr>
          <p:cNvSpPr txBox="1"/>
          <p:nvPr/>
        </p:nvSpPr>
        <p:spPr>
          <a:xfrm>
            <a:off x="5645888" y="5911702"/>
            <a:ext cx="373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Ďakujem za pozornosť ! </a:t>
            </a:r>
          </a:p>
        </p:txBody>
      </p:sp>
    </p:spTree>
    <p:extLst>
      <p:ext uri="{BB962C8B-B14F-4D97-AF65-F5344CB8AC3E}">
        <p14:creationId xmlns:p14="http://schemas.microsoft.com/office/powerpoint/2010/main" val="360248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C919DBD-08A7-433A-81F3-01A8FD0907F0}"/>
              </a:ext>
            </a:extLst>
          </p:cNvPr>
          <p:cNvSpPr txBox="1"/>
          <p:nvPr/>
        </p:nvSpPr>
        <p:spPr>
          <a:xfrm>
            <a:off x="467833" y="659219"/>
            <a:ext cx="8612372" cy="219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Nariadenia Európskej únie o ekologickom poľnohospodárstve sú navrhnuté tak, aby utvárali prehľadný systém výroby ekologického tovaru naprieč celou EÚ. Uspokojí sa tým spotrebiteľský dopyt po dôveryhodných ekologických produktoch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Aby mohli poľnohospodári čerpať výhody zo zavedenia metód ekologického poľnohospodárstva, spotrebitelia musia mať dôveru v dodržiavanie právnych predpisov ekologickej poľnohospodárskej výroby. EÚ preto zaviedla prísny systém 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kontrol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dirty="0"/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478D6967-6E0C-5D87-1AD8-29F77783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59" y="12759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2E56053-92EB-760C-BF8C-6BA10669D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2954944"/>
            <a:ext cx="8059479" cy="37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2D87796-D5AC-1503-7F35-5E2192AFF12C}"/>
              </a:ext>
            </a:extLst>
          </p:cNvPr>
          <p:cNvSpPr txBox="1"/>
          <p:nvPr/>
        </p:nvSpPr>
        <p:spPr>
          <a:xfrm>
            <a:off x="297456" y="412944"/>
            <a:ext cx="8363630" cy="550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Ekologické poľnohospodárstvo po roku 2022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SzPts val="1000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Ekologické poľnohospodárstvo je rýchlo sa rozvíjajúca oblasť poľnohospodárstva EÚ, čo je priamym dôsledkom zvýšeného záujmu spotrebiteľov o produkty ekologickej poľnohospodárskej výroby. V reakcii na výzvy, ktoré prináša takáto rýchla expanzia, a s cieľom zaviesť efektívny právny rámec pre toto odvetvie, EÚ zaviedla nové právne predpisy týkajúce sa odvetvia ekologickej poľnohospodárskej výroby, ktoré sa uplatňujú od 1. januára 2022.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Medzi príklady zmien, ktoré priniesli nové právne predpisy o ekologickej poľnohospodárskej: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posilnenie systému kontrol v snahe budovania dôvery spotrebiteľa v systém ekologickej výroby EÚ,</a:t>
            </a:r>
            <a:endParaRPr lang="sk-S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nové pravidlá pre výrobcov, ktoré zjednodušia malým poľnohospodárom prechod na ekologickú výrobu,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k-SK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nové pravidlá dovozu ekologických produktov v snahe zabezpečiť rovnaký štandard pre všetky ekologické produkty predávané v EÚ.</a:t>
            </a:r>
            <a:endParaRPr lang="sk-SK" dirty="0"/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4AF0CAFF-BDD8-A5E9-01D9-CAA40557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59" y="12759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8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2DB9C5AB-78CF-F7D2-72B6-CD8D1098061C}"/>
              </a:ext>
            </a:extLst>
          </p:cNvPr>
          <p:cNvSpPr txBox="1"/>
          <p:nvPr/>
        </p:nvSpPr>
        <p:spPr>
          <a:xfrm>
            <a:off x="414668" y="393405"/>
            <a:ext cx="9165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strike="noStrike" dirty="0">
                <a:effectLst/>
                <a:latin typeface="var(--ff-d)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Nariadenie EÚ 2018/848 z 30. mája 2018 o ekologickej poľnohospodárskej výrobe a označovaní produktov ekologickej poľnohospodárskej výroby</a:t>
            </a:r>
            <a:endParaRPr lang="sk-SK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25367CC-2E15-C0A7-7D7E-9074B2789278}"/>
              </a:ext>
            </a:extLst>
          </p:cNvPr>
          <p:cNvSpPr txBox="1"/>
          <p:nvPr/>
        </p:nvSpPr>
        <p:spPr>
          <a:xfrm>
            <a:off x="414668" y="1614484"/>
            <a:ext cx="8730086" cy="42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zjednodušenie pravidiel výroby postupným rušením viacerých výnimiek,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posilnenie kontrolného systému vďaka prísnejším preventívnym opatreniam a dôsledným kontrolám v rámci celého dodávateľského reťazca,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povinnosť výrobcov v tretích krajinách dodržiavať rovnaký súbor pravidiel ako výrobcovia, ktorí vyrábajú v EÚ,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pravidlá ekologickej výroby platné pre širší zoznam výrobkov (napr. soľ, korok, včelí vosk atď.) a dodatočné pravidlá pre výrobu (napr. v prípade raticovej zveri, králikov a hydiny),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jednoduchšia certifikácia pre drobných poľnohospodárov vďaka novému systému skupinovej certifikácie,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jednotnejší prístup k znižovaniu rizika náhodnej kontaminácie pesticídmi.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4" name="Picture 2" descr="Opis fotky nie je k dispozícii.">
            <a:extLst>
              <a:ext uri="{FF2B5EF4-FFF2-40B4-BE49-F238E27FC236}">
                <a16:creationId xmlns:a16="http://schemas.microsoft.com/office/drawing/2014/main" id="{8D501600-0461-89D6-FE34-D7B65C0CC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59" y="12759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8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592BEE61-73B0-BA81-B2F3-871F4A187088}"/>
              </a:ext>
            </a:extLst>
          </p:cNvPr>
          <p:cNvSpPr txBox="1"/>
          <p:nvPr/>
        </p:nvSpPr>
        <p:spPr>
          <a:xfrm>
            <a:off x="754912" y="535744"/>
            <a:ext cx="9101747" cy="315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marci 2021 Komisia spustila akčný plán pre EÚ v oblasti ekologickej poľnohospodárskej výroby. V akčnom pláne sa stanovuje cieľ Európskej zelenej dohody, ktorým je využívať do </a:t>
            </a:r>
            <a:r>
              <a:rPr lang="sk-SK" sz="1800" b="1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 2030 v ekologickom poľnohospodárstve 25 %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poľnohospodárskej pôdy.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Plán pozostáva z 23 opatrení rozdelených do troch osí.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č. 1: stimulovať dopyt a zaručiť dôveru spotrebiteľov.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č. 2: stimulovať konverziu a posilniť celý hodnotový reťazec.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č. 3: zlepšiť prínos ekologického poľnohospodárstva k udržateľnosti životného prostredia.</a:t>
            </a:r>
            <a:endParaRPr lang="sk-S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Opis fotky nie je k dispozícii.">
            <a:extLst>
              <a:ext uri="{FF2B5EF4-FFF2-40B4-BE49-F238E27FC236}">
                <a16:creationId xmlns:a16="http://schemas.microsoft.com/office/drawing/2014/main" id="{40BFA589-C9EF-357E-718F-02E56B5D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59" y="12759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A542392-2571-1EED-A0C7-9FF48675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690775"/>
            <a:ext cx="8165806" cy="29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6EB6C-75E4-5B5B-3A48-C0EDAF06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extLst>
              <a:ext uri="{FF2B5EF4-FFF2-40B4-BE49-F238E27FC236}">
                <a16:creationId xmlns:a16="http://schemas.microsoft.com/office/drawing/2014/main" id="{9E4393F4-48E6-892F-A33A-A1A18A61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92" y="3429000"/>
            <a:ext cx="8373111" cy="2897504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F4BE2E3F-476A-917D-09B5-F0726283C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52" y="286948"/>
            <a:ext cx="7944959" cy="3142052"/>
          </a:xfrm>
          <a:prstGeom prst="rect">
            <a:avLst/>
          </a:prstGeom>
        </p:spPr>
      </p:pic>
      <p:pic>
        <p:nvPicPr>
          <p:cNvPr id="21" name="Picture 2" descr="Opis fotky nie je k dispozícii.">
            <a:extLst>
              <a:ext uri="{FF2B5EF4-FFF2-40B4-BE49-F238E27FC236}">
                <a16:creationId xmlns:a16="http://schemas.microsoft.com/office/drawing/2014/main" id="{8E24923C-5933-64F3-9DCD-83714529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6" y="126011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3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53EC396-0564-8B53-28F9-EDAF7E3B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66" y="212651"/>
            <a:ext cx="6456969" cy="6124354"/>
          </a:xfrm>
          <a:prstGeom prst="rect">
            <a:avLst/>
          </a:prstGeom>
        </p:spPr>
      </p:pic>
      <p:pic>
        <p:nvPicPr>
          <p:cNvPr id="6" name="Picture 2" descr="Opis fotky nie je k dispozícii.">
            <a:extLst>
              <a:ext uri="{FF2B5EF4-FFF2-40B4-BE49-F238E27FC236}">
                <a16:creationId xmlns:a16="http://schemas.microsoft.com/office/drawing/2014/main" id="{A9F055F1-AAE3-D6C4-859A-3221AF78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59" y="127590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1EAA4E0B-999B-3565-4303-8F9DCC9D6312}"/>
              </a:ext>
            </a:extLst>
          </p:cNvPr>
          <p:cNvSpPr txBox="1"/>
          <p:nvPr/>
        </p:nvSpPr>
        <p:spPr>
          <a:xfrm rot="5400000">
            <a:off x="5164062" y="3047357"/>
            <a:ext cx="674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chemeClr val="accent5">
                    <a:lumMod val="75000"/>
                  </a:schemeClr>
                </a:solidFill>
              </a:rPr>
              <a:t>Vráťme sa o sto rokov dozadu!</a:t>
            </a:r>
          </a:p>
        </p:txBody>
      </p:sp>
    </p:spTree>
    <p:extLst>
      <p:ext uri="{BB962C8B-B14F-4D97-AF65-F5344CB8AC3E}">
        <p14:creationId xmlns:p14="http://schemas.microsoft.com/office/powerpoint/2010/main" val="297219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CD996-F9F1-6F31-A860-58DC6EA2E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1879"/>
          </a:xfrm>
        </p:spPr>
        <p:txBody>
          <a:bodyPr>
            <a:normAutofit fontScale="90000"/>
          </a:bodyPr>
          <a:lstStyle/>
          <a:p>
            <a:r>
              <a:rPr lang="sk-SK" sz="28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chlieb treba ťažko robiť – mäso rastie samé (Otto </a:t>
            </a:r>
            <a:r>
              <a:rPr lang="sk-SK" sz="2800" b="1" kern="10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Kandráč</a:t>
            </a:r>
            <a:r>
              <a:rPr lang="sk-SK" sz="28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3" name="Picture 2" descr="Opis fotky nie je k dispozícii.">
            <a:extLst>
              <a:ext uri="{FF2B5EF4-FFF2-40B4-BE49-F238E27FC236}">
                <a16:creationId xmlns:a16="http://schemas.microsoft.com/office/drawing/2014/main" id="{03F3E897-D87B-C34C-F812-AD9CF316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07" y="76338"/>
            <a:ext cx="2250281" cy="2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C6E0347-EF29-0476-860A-C0264A58DB79}"/>
              </a:ext>
            </a:extLst>
          </p:cNvPr>
          <p:cNvSpPr txBox="1"/>
          <p:nvPr/>
        </p:nvSpPr>
        <p:spPr>
          <a:xfrm>
            <a:off x="677334" y="1403497"/>
            <a:ext cx="9146373" cy="288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 do začiatku kolektivizácie v päťdesiatych rokoch minulého storočia bola najpočetnejšie chovaným  zvieraťom na Slovensku: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pásli sa na plochách v intraviláne – okrem mäsa aj  perie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Ovca 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spásali lúky v extravilánoch a strniská po žatve – hlavná produkcia bol syr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Zároveň boli najpočetnejšie konzumovaným mäsom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Bravčovina sa konzumovala iba v zime – neboli chladničky</a:t>
            </a:r>
          </a:p>
          <a:p>
            <a:r>
              <a:rPr lang="sk-SK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Sliepka</a:t>
            </a:r>
            <a:r>
              <a:rPr lang="sk-SK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 zarezala až keď prestala znášať vajcia </a:t>
            </a:r>
            <a:endParaRPr lang="sk-SK" sz="20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7A9C738-B5E2-6F35-B833-12F71D935002}"/>
              </a:ext>
            </a:extLst>
          </p:cNvPr>
          <p:cNvSpPr txBox="1"/>
          <p:nvPr/>
        </p:nvSpPr>
        <p:spPr>
          <a:xfrm>
            <a:off x="677334" y="4636879"/>
            <a:ext cx="7490622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Najprv bolo treba vytvoriť podmienky: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vyrobiť dostatok chladiarenských zariadení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presvedčiť obyvateľstvo, že konzumácia červeného mäsa je nezdravá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zobrať ľudom možnosť samozásobenia sa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322009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</TotalTime>
  <Words>1922</Words>
  <Application>Microsoft Office PowerPoint</Application>
  <PresentationFormat>Širokouhlá</PresentationFormat>
  <Paragraphs>150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2" baseType="lpstr">
      <vt:lpstr>Arial</vt:lpstr>
      <vt:lpstr>Calibri</vt:lpstr>
      <vt:lpstr>Constantia</vt:lpstr>
      <vt:lpstr>Symbol</vt:lpstr>
      <vt:lpstr>Trebuchet MS</vt:lpstr>
      <vt:lpstr>var(--ff-d)</vt:lpstr>
      <vt:lpstr>Wingdings 3</vt:lpstr>
      <vt:lpstr>Fazeta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Na chlieb treba ťažko robiť – mäso rastie samé (Otto Kandráč) </vt:lpstr>
      <vt:lpstr>Socialistická veľkovýroba v praxi </vt:lpstr>
      <vt:lpstr>Prezentácia programu PowerPoint</vt:lpstr>
      <vt:lpstr>Prezentácia programu PowerPoint</vt:lpstr>
      <vt:lpstr>Sliepka prišla do Európy pred 150 rokmi  a veľmi rýchlo sa udomácnila </vt:lpstr>
      <vt:lpstr>Prezentácia programu PowerPoint</vt:lpstr>
      <vt:lpstr>Prezentácia programu PowerPoint</vt:lpstr>
      <vt:lpstr>Prezentácia programu PowerPoint</vt:lpstr>
      <vt:lpstr>Prezentácia programu PowerPoint</vt:lpstr>
      <vt:lpstr>Najvyšší stupeň kontroly potravín = viem kde bývaš</vt:lpstr>
      <vt:lpstr>Prezentácia programu PowerPoint</vt:lpstr>
      <vt:lpstr>Prezentácia programu PowerPoint</vt:lpstr>
      <vt:lpstr>Zaviedli sme rôzne značky kvality a pôvodu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Salak</dc:creator>
  <cp:lastModifiedBy>zuzana</cp:lastModifiedBy>
  <cp:revision>18</cp:revision>
  <dcterms:created xsi:type="dcterms:W3CDTF">2024-11-13T09:59:26Z</dcterms:created>
  <dcterms:modified xsi:type="dcterms:W3CDTF">2025-01-14T18:59:36Z</dcterms:modified>
</cp:coreProperties>
</file>