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318" r:id="rId4"/>
    <p:sldId id="308" r:id="rId5"/>
    <p:sldId id="289" r:id="rId6"/>
    <p:sldId id="296" r:id="rId7"/>
    <p:sldId id="297" r:id="rId8"/>
    <p:sldId id="290" r:id="rId9"/>
    <p:sldId id="305" r:id="rId10"/>
    <p:sldId id="298" r:id="rId11"/>
    <p:sldId id="310" r:id="rId12"/>
    <p:sldId id="299" r:id="rId13"/>
    <p:sldId id="306" r:id="rId14"/>
    <p:sldId id="311" r:id="rId15"/>
    <p:sldId id="313" r:id="rId16"/>
    <p:sldId id="307" r:id="rId17"/>
    <p:sldId id="301" r:id="rId18"/>
    <p:sldId id="302" r:id="rId19"/>
    <p:sldId id="312" r:id="rId20"/>
    <p:sldId id="294" r:id="rId21"/>
    <p:sldId id="316" r:id="rId22"/>
    <p:sldId id="319" r:id="rId23"/>
    <p:sldId id="317" r:id="rId24"/>
    <p:sldId id="287" r:id="rId25"/>
    <p:sldId id="291" r:id="rId26"/>
    <p:sldId id="285" r:id="rId27"/>
    <p:sldId id="315" r:id="rId28"/>
    <p:sldId id="267" r:id="rId29"/>
    <p:sldId id="314" r:id="rId3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0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D633E-07FF-4EDF-B8D8-03E86252C28C}" type="datetimeFigureOut">
              <a:rPr lang="sk-SK" smtClean="0"/>
              <a:pPr/>
              <a:t>24. 10. 2023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7FE29-3BCF-4830-B123-98007490917E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://www.odorica.sk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360039"/>
          </a:xfrm>
        </p:spPr>
        <p:txBody>
          <a:bodyPr>
            <a:normAutofit fontScale="90000"/>
          </a:bodyPr>
          <a:lstStyle/>
          <a:p>
            <a:r>
              <a:rPr lang="sk-SK" u="sng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sk-SK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redaj z dvora – spracovanie a predaj na vlastnom hospodárstve</a:t>
            </a:r>
            <a:b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4118784"/>
            <a:ext cx="6444208" cy="2739216"/>
          </a:xfrm>
        </p:spPr>
        <p:txBody>
          <a:bodyPr>
            <a:normAutofit/>
          </a:bodyPr>
          <a:lstStyle/>
          <a:p>
            <a:endParaRPr lang="sk-SK" sz="1200" dirty="0"/>
          </a:p>
          <a:p>
            <a:r>
              <a:rPr lang="sk-SK" sz="1200" dirty="0"/>
              <a:t>				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2847964-E2A3-64C7-CF88-F8E1E3347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4" y="1417485"/>
            <a:ext cx="6768751" cy="50765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C3CDA-3680-1CB9-6826-F87FE91F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	NV 359/2011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00B66C42-DB0B-E813-8A00-5A712C745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4000" i="1" dirty="0"/>
              <a:t>§ 2</a:t>
            </a:r>
          </a:p>
          <a:p>
            <a:pPr marL="742950" indent="-742950">
              <a:buAutoNum type="alphaLcParenR"/>
            </a:pPr>
            <a:r>
              <a:rPr lang="sk-SK" sz="4000" b="1" dirty="0"/>
              <a:t>bitúnok</a:t>
            </a:r>
            <a:r>
              <a:rPr lang="sk-SK" sz="4000" dirty="0"/>
              <a:t>, ktorý zabíja najviac </a:t>
            </a:r>
          </a:p>
          <a:p>
            <a:pPr marL="0" indent="0">
              <a:buNone/>
            </a:pPr>
            <a:r>
              <a:rPr lang="sk-SK" sz="4000" dirty="0"/>
              <a:t>      30 dobytčích jednotiek za týždeň</a:t>
            </a:r>
          </a:p>
          <a:p>
            <a:pPr marL="0" indent="0">
              <a:buNone/>
            </a:pPr>
            <a:r>
              <a:rPr lang="sk-SK" sz="4000" b="1" dirty="0"/>
              <a:t>b) </a:t>
            </a:r>
            <a:r>
              <a:rPr lang="sk-SK" sz="4000" b="1" dirty="0" err="1"/>
              <a:t>rozrábkareň</a:t>
            </a:r>
            <a:r>
              <a:rPr lang="sk-SK" sz="4000" dirty="0"/>
              <a:t>, ktorá vyrába najviac </a:t>
            </a:r>
          </a:p>
          <a:p>
            <a:pPr marL="0" indent="0">
              <a:buNone/>
            </a:pPr>
            <a:r>
              <a:rPr lang="sk-SK" sz="4000" dirty="0"/>
              <a:t>     5 t vykosteného mäsa týždenne              	alebo zodpovedajúce množstvo         	mäsa s kosťou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68880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C3CDA-3680-1CB9-6826-F87FE91F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	NV 359/2011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E78C47-DC0B-C18A-9D53-0D0EC38F3E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9" t="32127" r="34090" b="11176"/>
          <a:stretch>
            <a:fillRect/>
          </a:stretch>
        </p:blipFill>
        <p:spPr>
          <a:xfrm>
            <a:off x="1480533" y="1052736"/>
            <a:ext cx="6619859" cy="6018100"/>
          </a:xfrm>
          <a:noFill/>
        </p:spPr>
      </p:pic>
    </p:spTree>
    <p:extLst>
      <p:ext uri="{BB962C8B-B14F-4D97-AF65-F5344CB8AC3E}">
        <p14:creationId xmlns:p14="http://schemas.microsoft.com/office/powerpoint/2010/main" val="368177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4C3CDA-3680-1CB9-6826-F87FE91F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	NV 359/2011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B6742F1-FFEA-7A23-F492-DBD1897633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45171" r="43579" b="13739"/>
          <a:stretch>
            <a:fillRect/>
          </a:stretch>
        </p:blipFill>
        <p:spPr>
          <a:xfrm>
            <a:off x="1131586" y="1052736"/>
            <a:ext cx="7184830" cy="5869225"/>
          </a:xfrm>
          <a:noFill/>
        </p:spPr>
      </p:pic>
    </p:spTree>
    <p:extLst>
      <p:ext uri="{BB962C8B-B14F-4D97-AF65-F5344CB8AC3E}">
        <p14:creationId xmlns:p14="http://schemas.microsoft.com/office/powerpoint/2010/main" val="3024275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C8316-8519-F8BA-6C79-A769B197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Nariadenie vlády 360/2011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7114DC2-F06C-20FC-62EE-528FAC86A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08876"/>
            <a:ext cx="7488831" cy="5616623"/>
          </a:xfrm>
        </p:spPr>
      </p:pic>
    </p:spTree>
    <p:extLst>
      <p:ext uri="{BB962C8B-B14F-4D97-AF65-F5344CB8AC3E}">
        <p14:creationId xmlns:p14="http://schemas.microsoft.com/office/powerpoint/2010/main" val="3958573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C8316-8519-F8BA-6C79-A769B197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Nariadenie vlády 360/2011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0C899EFE-EB08-0BE0-0559-296B38861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§ 2  malé množstvá prvotných produktov</a:t>
            </a:r>
          </a:p>
          <a:p>
            <a:pPr marL="0" indent="0">
              <a:buNone/>
            </a:pP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dirty="0"/>
              <a:t>- musia pochádzať z vlastnej produkcie alebo činnosti prvovýrobcu, ktorý je osobitne zaregistrovaný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/>
              <a:t>-  možno predávať len priamo konečnému spotrebiteľovi alebo miestnemu maloobchodu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66913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C8316-8519-F8BA-6C79-A769B197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Nariadenie vlády 360/2011</a:t>
            </a:r>
          </a:p>
        </p:txBody>
      </p:sp>
      <p:graphicFrame>
        <p:nvGraphicFramePr>
          <p:cNvPr id="6" name="Zástupný objekt pre obsah 5">
            <a:extLst>
              <a:ext uri="{FF2B5EF4-FFF2-40B4-BE49-F238E27FC236}">
                <a16:creationId xmlns:a16="http://schemas.microsoft.com/office/drawing/2014/main" id="{6B060BCE-10B4-E920-C85F-B5A8041A7D3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7544" y="1600200"/>
          <a:ext cx="8219256" cy="434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94692817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4055788634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34340184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924628040"/>
                    </a:ext>
                  </a:extLst>
                </a:gridCol>
              </a:tblGrid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 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Komodita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Spotrebiteľ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maloobchod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319852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Ryby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20 eur/nákup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100 kg / týždeň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86875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Mlieko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neobmedzene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560711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Vajcia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60 ks/nákup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350 ks / týždeň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747199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neobmedzene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 tona / rok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678992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Rastliny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rôzne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rôzne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608608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7a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Spracované rastliny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rôzne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rôzne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209937"/>
                  </a:ext>
                </a:extLst>
              </a:tr>
              <a:tr h="543635">
                <a:tc>
                  <a:txBody>
                    <a:bodyPr/>
                    <a:lstStyle/>
                    <a:p>
                      <a:r>
                        <a:rPr lang="sk-SK" dirty="0"/>
                        <a:t>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Mliečne výrobky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6718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240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65107-8885-63D2-0C0D-0B84F01BA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Nariadenie vlády 100/2016 § 7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9482F44-A138-AC1B-5460-E9DCC2472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72327"/>
            <a:ext cx="5688632" cy="5450705"/>
          </a:xfrm>
        </p:spPr>
      </p:pic>
    </p:spTree>
    <p:extLst>
      <p:ext uri="{BB962C8B-B14F-4D97-AF65-F5344CB8AC3E}">
        <p14:creationId xmlns:p14="http://schemas.microsoft.com/office/powerpoint/2010/main" val="2751359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2B92D-5457-D124-814C-602F45C81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NV 100/2016 - § 7 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842CAB8-1D7A-5116-984A-A4D361B95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k-SK" altLang="sk-SK" sz="3200" dirty="0">
                <a:solidFill>
                  <a:schemeClr val="tx1"/>
                </a:solidFill>
              </a:rPr>
              <a:t>A)zrno obilnín, z každého druhu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B)zrno pohánky, ciroku, prosa a kultúrnych druhov láskavca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C)suché strukoviny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D)olejniny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E)konzumné zemiaky do 2 000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F)hlúbovú zeleninu do 2 000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G)plodovú zeleninu, z každého druhu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H)koreňovú zeleninu, z každého druhu do 500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i)cibuľovú zeleninu do 200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J)strukovú zeleninu do 300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K)listovú zeleninu do 150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L)jadrové ovocie do 2 000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M)kôstkové ovocie do 1 000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N)bobuľové ovocie vrátane hrozna stolového alebo muštového na priamy konzum do 250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O)škrupinové ovocie nelúpané do 700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P)byliny do 50 kg,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Q)pestované huby do 50 kg.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65876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48668-5ADF-5BD4-2888-4A465BEEF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NV 100/2016 - § 7 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7FF4701-1261-8152-FE31-97F5839C8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k-SK" altLang="sk-SK" sz="3200" dirty="0">
                <a:solidFill>
                  <a:schemeClr val="tx1"/>
                </a:solidFill>
              </a:rPr>
              <a:t>A)spracované ovocie do 1 250 kg hmotnosti suroviny, najmä lekvár,</a:t>
            </a:r>
            <a:r>
              <a:rPr lang="sk-SK" altLang="sk-SK" sz="3200" b="1" i="1" baseline="30000" dirty="0">
                <a:solidFill>
                  <a:schemeClr val="tx1"/>
                </a:solidFill>
              </a:rPr>
              <a:t> </a:t>
            </a:r>
            <a:r>
              <a:rPr lang="sk-SK" altLang="sk-SK" sz="3200" dirty="0">
                <a:solidFill>
                  <a:schemeClr val="tx1"/>
                </a:solidFill>
              </a:rPr>
              <a:t>džem, kompót,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B)spracovanú zeleninu do 1 250 kg hmotnosti suroviny, najmä nakladanú zeleninu, sterilizovanú zeleninu,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C)kvasenú kapustu do 500 kg hmotnosti suroviny,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D)pestované konzervované huby do 50 kg hmotnosti suroviny,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E)pestované sušené huby do 50 kg hmotnosti suroviny,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F)sirupy, ovocné šťavy a zeleninové šťavy do 1 250 kg hmotnosti suroviny,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G)sušené kuchynské byliny do 50 kg hmotnosti suroviny,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H)spracované produkty z obilia a zemiakov do 400 kg hmotnosti suroviny, najmä lokše, pagáče, cestoviny,</a:t>
            </a:r>
          </a:p>
          <a:p>
            <a:r>
              <a:rPr lang="sk-SK" altLang="sk-SK" sz="3200" dirty="0">
                <a:solidFill>
                  <a:schemeClr val="tx1"/>
                </a:solidFill>
              </a:rPr>
              <a:t>I)pochutiny na báze spracovaného ovocia a zeleniny do 100 kg hmotnosti hotového výrobku, najmä sušené ochutené semená olejnín, ovocné čaje a ovocné octy do 200 l.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25064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91488-78DE-5E07-7ED3-C6EC114B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NV 360/2011 – § 8 a § 9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236C94A7-AF39-E52C-EAB1-0215A5CBE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sz="4400" dirty="0"/>
              <a:t>Maloobchodná prevádzkareň</a:t>
            </a:r>
          </a:p>
          <a:p>
            <a:pPr marL="0" indent="0">
              <a:buNone/>
            </a:pPr>
            <a:r>
              <a:rPr lang="sk-SK" sz="4400" dirty="0"/>
              <a:t>- ...</a:t>
            </a:r>
          </a:p>
          <a:p>
            <a:pPr marL="0" indent="0">
              <a:buNone/>
            </a:pPr>
            <a:r>
              <a:rPr lang="sk-SK" sz="4400" dirty="0"/>
              <a:t>- </a:t>
            </a:r>
            <a:r>
              <a:rPr lang="sk-SK" sz="4400" dirty="0">
                <a:solidFill>
                  <a:srgbClr val="FF0000"/>
                </a:solidFill>
              </a:rPr>
              <a:t>svetlá výška 260 cm</a:t>
            </a:r>
          </a:p>
          <a:p>
            <a:pPr marL="0" indent="0">
              <a:buNone/>
            </a:pPr>
            <a:r>
              <a:rPr lang="sk-SK" sz="4400" dirty="0">
                <a:solidFill>
                  <a:srgbClr val="FF0000"/>
                </a:solidFill>
              </a:rPr>
              <a:t>- samostatný vchod</a:t>
            </a:r>
          </a:p>
          <a:p>
            <a:pPr marL="0" indent="0">
              <a:buNone/>
            </a:pPr>
            <a:r>
              <a:rPr lang="sk-SK" sz="4400" dirty="0">
                <a:solidFill>
                  <a:srgbClr val="FF0000"/>
                </a:solidFill>
              </a:rPr>
              <a:t>- samostatné WC</a:t>
            </a:r>
          </a:p>
          <a:p>
            <a:pPr marL="0" indent="0">
              <a:buNone/>
            </a:pPr>
            <a:r>
              <a:rPr lang="sk-SK" sz="4400" dirty="0"/>
              <a:t>- HACCP, správna výrobná prax, prevádzkový poriadok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21551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6671"/>
            <a:ext cx="7772400" cy="1640109"/>
          </a:xfrm>
        </p:spPr>
        <p:txBody>
          <a:bodyPr>
            <a:normAutofit fontScale="90000"/>
          </a:bodyPr>
          <a:lstStyle/>
          <a:p>
            <a:r>
              <a:rPr lang="sk-SK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sk-SK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redaj z dvora je, keď prvovýrobca predáva vlastnú produkciu vo vlastnom mene na vlastný účet </a:t>
            </a:r>
            <a:b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4118784"/>
            <a:ext cx="6444208" cy="2739216"/>
          </a:xfrm>
        </p:spPr>
        <p:txBody>
          <a:bodyPr>
            <a:normAutofit/>
          </a:bodyPr>
          <a:lstStyle/>
          <a:p>
            <a:endParaRPr lang="sk-SK" sz="1200" dirty="0"/>
          </a:p>
          <a:p>
            <a:r>
              <a:rPr lang="sk-SK" sz="1200" dirty="0"/>
              <a:t>				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2847964-E2A3-64C7-CF88-F8E1E3347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2116786"/>
            <a:ext cx="6624735" cy="441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6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91488-78DE-5E07-7ED3-C6EC114B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NV 360/2011 – § 8 a § 9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AC51F5C-8BA5-F76C-34A2-8C864C9A85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40442" r="31078" b="13841"/>
          <a:stretch>
            <a:fillRect/>
          </a:stretch>
        </p:blipFill>
        <p:spPr>
          <a:xfrm>
            <a:off x="342035" y="1196752"/>
            <a:ext cx="8545199" cy="5386610"/>
          </a:xfrm>
          <a:noFill/>
        </p:spPr>
      </p:pic>
    </p:spTree>
    <p:extLst>
      <p:ext uri="{BB962C8B-B14F-4D97-AF65-F5344CB8AC3E}">
        <p14:creationId xmlns:p14="http://schemas.microsoft.com/office/powerpoint/2010/main" val="3842010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91488-78DE-5E07-7ED3-C6EC114B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6" name="Zástupný objekt pre obsah 15">
            <a:extLst>
              <a:ext uri="{FF2B5EF4-FFF2-40B4-BE49-F238E27FC236}">
                <a16:creationId xmlns:a16="http://schemas.microsoft.com/office/drawing/2014/main" id="{EE666BEA-2409-9150-34BA-C54AAE6F3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" y="-1"/>
            <a:ext cx="9111348" cy="6833511"/>
          </a:xfrm>
        </p:spPr>
      </p:pic>
    </p:spTree>
    <p:extLst>
      <p:ext uri="{BB962C8B-B14F-4D97-AF65-F5344CB8AC3E}">
        <p14:creationId xmlns:p14="http://schemas.microsoft.com/office/powerpoint/2010/main" val="2496804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91488-78DE-5E07-7ED3-C6EC114B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sk-SK" dirty="0"/>
              <a:t>Rakúsky model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F82C12C-2825-D84D-4A97-792D50819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lnSpcReduction="10000"/>
          </a:bodyPr>
          <a:lstStyle/>
          <a:p>
            <a:r>
              <a:rPr lang="sk-SK" sz="2000" dirty="0"/>
              <a:t>Definícia – priamy predaj vlastnej produkcie a výrobkov</a:t>
            </a:r>
          </a:p>
          <a:p>
            <a:r>
              <a:rPr lang="sk-SK" sz="2000" dirty="0"/>
              <a:t>Rozsah – oveľa širší, je možné vyrábať a uvádzať na trh v celej krajine</a:t>
            </a:r>
          </a:p>
          <a:p>
            <a:r>
              <a:rPr lang="sk-SK" sz="2000" dirty="0"/>
              <a:t>Internetový a zásielkový predaj – povolený</a:t>
            </a:r>
          </a:p>
          <a:p>
            <a:r>
              <a:rPr lang="sk-SK" sz="2000" dirty="0"/>
              <a:t>Spracované výrobky – povolené</a:t>
            </a:r>
          </a:p>
          <a:p>
            <a:r>
              <a:rPr lang="sk-SK" sz="2000" dirty="0"/>
              <a:t>Ryby, divina, vajcia – bez limitu</a:t>
            </a:r>
          </a:p>
          <a:p>
            <a:r>
              <a:rPr lang="sk-SK" sz="2000" dirty="0"/>
              <a:t>Výrobky z vajec – povolené</a:t>
            </a:r>
          </a:p>
          <a:p>
            <a:r>
              <a:rPr lang="sk-SK" sz="2000" dirty="0"/>
              <a:t>Surové mlieko – možno predávať aj </a:t>
            </a:r>
            <a:r>
              <a:rPr lang="sk-SK" sz="2000" dirty="0" err="1"/>
              <a:t>gastru</a:t>
            </a:r>
            <a:endParaRPr lang="sk-SK" sz="2000" dirty="0"/>
          </a:p>
          <a:p>
            <a:r>
              <a:rPr lang="sk-SK" sz="2000" dirty="0"/>
              <a:t>Med – bez limitu</a:t>
            </a:r>
          </a:p>
          <a:p>
            <a:r>
              <a:rPr lang="sk-SK" sz="2000" dirty="0"/>
              <a:t>Prvotné a spracované produkty rastlinného pôvodu – bez limitu</a:t>
            </a:r>
          </a:p>
          <a:p>
            <a:r>
              <a:rPr lang="sk-SK" sz="2000" dirty="0"/>
              <a:t>Registrácia – ktokoľvek zaregistrovaný ako poľnohospodár má automatické oprávnenie na priamy predaj, ktorého súčasťou je overenie splnenia hygienických štandardov.</a:t>
            </a:r>
          </a:p>
          <a:p>
            <a:r>
              <a:rPr lang="sk-SK" sz="2000" dirty="0"/>
              <a:t>Dostupnosť informácií – informácie ľahko dostupné, čitateľsky prehľadné a zrozumiteľne podané.</a:t>
            </a:r>
          </a:p>
          <a:p>
            <a:r>
              <a:rPr lang="sk-SK" sz="2000" dirty="0"/>
              <a:t>Kompetencie – pod jednou strechou</a:t>
            </a:r>
          </a:p>
          <a:p>
            <a:r>
              <a:rPr lang="sk-SK" sz="2000" dirty="0"/>
              <a:t>Limit – 100 tisíc eur tržba z predaja za rok bez dotácií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24711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91488-78DE-5E07-7ED3-C6EC114B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k-SK" dirty="0"/>
              <a:t>Čo potrebuje slovenský  vidiek :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FDCB252-AD00-6B7C-9D77-8B5FBDA21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58618"/>
          </a:xfrm>
        </p:spPr>
        <p:txBody>
          <a:bodyPr>
            <a:normAutofit fontScale="62500" lnSpcReduction="20000"/>
          </a:bodyPr>
          <a:lstStyle/>
          <a:p>
            <a:r>
              <a:rPr lang="sk-SK" dirty="0"/>
              <a:t>zaviesť registráciu na obci,</a:t>
            </a:r>
          </a:p>
          <a:p>
            <a:r>
              <a:rPr lang="sk-SK" dirty="0"/>
              <a:t>z</a:t>
            </a:r>
            <a:r>
              <a:rPr lang="sk-SK" sz="3200" dirty="0"/>
              <a:t>rušiť množstevné obmedzenia,</a:t>
            </a:r>
          </a:p>
          <a:p>
            <a:r>
              <a:rPr lang="sk-SK" sz="3200" dirty="0"/>
              <a:t>vytvoriť metodický pokyn / usmernenie ohľadom prevádzkarne na spracovanie len vlastnej produkcie bez nutnosti svetlej výšky 260 cm, samostatného vchodu a samostatného WC</a:t>
            </a:r>
          </a:p>
          <a:p>
            <a:r>
              <a:rPr lang="sk-SK" dirty="0"/>
              <a:t>z</a:t>
            </a:r>
            <a:r>
              <a:rPr lang="sk-SK" sz="3200" dirty="0"/>
              <a:t>abezpečiť jednoznačné znenie predpisov o spracovaní potravín a priamom predaji a ich jednotný výklad na celom území SR,</a:t>
            </a:r>
          </a:p>
          <a:p>
            <a:r>
              <a:rPr lang="sk-SK" dirty="0"/>
              <a:t>v</a:t>
            </a:r>
            <a:r>
              <a:rPr lang="sk-SK" sz="3200" dirty="0"/>
              <a:t>ytvoriť vzorové prevádzkarne a príručku “Ako si navrhnúť vlastnú prevádzkareň pre výrobu malých množstiev výrobkov”, ktorá bude pozostávať z jednej miestnosti s jednými dverami,</a:t>
            </a:r>
          </a:p>
          <a:p>
            <a:r>
              <a:rPr lang="sk-SK" dirty="0"/>
              <a:t>umožniť vytvoriť zdieľané prevádzkarne v priestoroch SŠ, obcí,... ,</a:t>
            </a:r>
            <a:endParaRPr lang="sk-SK" sz="3200" dirty="0"/>
          </a:p>
          <a:p>
            <a:r>
              <a:rPr lang="sk-SK" dirty="0"/>
              <a:t>z</a:t>
            </a:r>
            <a:r>
              <a:rPr lang="sk-SK" sz="3200" dirty="0"/>
              <a:t>abezpečiť preplácanie nákladov na kafilériu štátom,</a:t>
            </a:r>
          </a:p>
          <a:p>
            <a:r>
              <a:rPr lang="sk-SK" dirty="0"/>
              <a:t>zabezpečiť terénne poradenstvo</a:t>
            </a:r>
          </a:p>
          <a:p>
            <a:endParaRPr lang="sk-SK" sz="3200" dirty="0"/>
          </a:p>
          <a:p>
            <a:endParaRPr lang="sk-SK" sz="3200" dirty="0"/>
          </a:p>
          <a:p>
            <a:pPr marL="0" indent="0">
              <a:buNone/>
            </a:pPr>
            <a:r>
              <a:rPr lang="sk-SK" sz="3200" b="1" dirty="0"/>
              <a:t>Rozsah požiadaviek kladených na výrobcu malého množstva potravín má byť úmerný množstvu vyrobených výrobkov. </a:t>
            </a:r>
            <a:r>
              <a:rPr lang="sk-SK" sz="3200" dirty="0"/>
              <a:t>Hlavným cieľom kontroly zo strany štátnych orgánov nemá byť udeľovanie pokút, ale pomoc pri výrobe kvalitných a bezpečných potravín. 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144694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C5B2E-2EED-1AC8-3251-CCA38F61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Desatoro predaja z dvora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4BEC20B-FDE2-EBD1-DB3F-E1F977610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sk-SK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 prvovýrobca.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Vyrábam z vlastných surovín.				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Vyrábam podľa  originálnych  receptúr.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Vyrábam  prevažne ručne.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Svoje výrobky predávam konečnému spotrebiteľovi.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Spĺňam štandardné hygienické požiadavky.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Dodržiavam podmienky správnej praxe.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Všetky  fázy výroby sú uskutočňované na Slovensku.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Logo PREDAJ Z DVORA používam so súhlasom držiteľa ochrannej známky.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 startAt="3"/>
              <a:tabLst>
                <a:tab pos="457200" algn="l"/>
              </a:tabLst>
            </a:pPr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Svojim správaním pozitívne vplývam na rozvoj značky PREDAJ Z DVORA.</a:t>
            </a:r>
          </a:p>
          <a:p>
            <a:endParaRPr lang="sk-SK" dirty="0"/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1A7A0209-072C-3A7E-50BF-FD0C7A50B1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868203"/>
              </p:ext>
            </p:extLst>
          </p:nvPr>
        </p:nvGraphicFramePr>
        <p:xfrm>
          <a:off x="5628744" y="1269774"/>
          <a:ext cx="3060896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10469017" imgH="6626287" progId="CorelDraw.Graphic.23">
                  <p:embed/>
                </p:oleObj>
              </mc:Choice>
              <mc:Fallback>
                <p:oleObj name="CorelDRAW" r:id="rId2" imgW="10469017" imgH="6626287" progId="CorelDraw.Graphic.23">
                  <p:embed/>
                  <p:pic>
                    <p:nvPicPr>
                      <p:cNvPr id="4" name="Zástupný objekt pre obsah 3">
                        <a:extLst>
                          <a:ext uri="{FF2B5EF4-FFF2-40B4-BE49-F238E27FC236}">
                            <a16:creationId xmlns:a16="http://schemas.microsoft.com/office/drawing/2014/main" id="{8C9DDD36-52FC-796B-35F2-291A40B4C4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28744" y="1269774"/>
                        <a:ext cx="3060896" cy="216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5711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4E9A04-3848-100E-F577-90812CAA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Samosprávny systém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1B4AD0A-CF75-D799-7976-77852F859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77334"/>
            <a:ext cx="4107736" cy="5380666"/>
          </a:xfrm>
        </p:spPr>
      </p:pic>
    </p:spTree>
    <p:extLst>
      <p:ext uri="{BB962C8B-B14F-4D97-AF65-F5344CB8AC3E}">
        <p14:creationId xmlns:p14="http://schemas.microsoft.com/office/powerpoint/2010/main" val="2643961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57F5F-0A2E-4B9E-A2B2-EB4A40D4F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„Predaj z okna“</a:t>
            </a:r>
          </a:p>
        </p:txBody>
      </p:sp>
      <p:pic>
        <p:nvPicPr>
          <p:cNvPr id="12290" name="Picture 2" descr="Opis fotky nie je k dispozícii.">
            <a:extLst>
              <a:ext uri="{FF2B5EF4-FFF2-40B4-BE49-F238E27FC236}">
                <a16:creationId xmlns:a16="http://schemas.microsoft.com/office/drawing/2014/main" id="{4E1677EF-E1DD-4D9A-B764-E4B4F21DB2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16218"/>
            <a:ext cx="5544615" cy="57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250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9991D72-38CC-5D9A-1565-81FAA4473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sz="960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ED4D0A0-2A3F-4D71-4DFB-028CA6BF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7638"/>
            <a:ext cx="6470268" cy="4315618"/>
          </a:xfrm>
          <a:prstGeom prst="rect">
            <a:avLst/>
          </a:prstGeom>
        </p:spPr>
      </p:pic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ACD48E8E-8E42-EDA4-3A90-29919A7EC3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1538" y="1285860"/>
          <a:ext cx="7143800" cy="5357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4570398" imgH="3427543" progId="PowerPoint.Show.12">
                  <p:embed/>
                </p:oleObj>
              </mc:Choice>
              <mc:Fallback>
                <p:oleObj name="Presentation" r:id="rId3" imgW="4570398" imgH="3427543" progId="PowerPoint.Show.12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ACD48E8E-8E42-EDA4-3A90-29919A7EC3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1285860"/>
                        <a:ext cx="7143800" cy="5357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F33E6B5-0084-F0F8-C0C9-3618DA6C97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762269"/>
              </p:ext>
            </p:extLst>
          </p:nvPr>
        </p:nvGraphicFramePr>
        <p:xfrm>
          <a:off x="428596" y="274639"/>
          <a:ext cx="8229600" cy="6368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3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Ministerstvo SR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MPaRV</a:t>
                      </a:r>
                      <a:r>
                        <a:rPr lang="sk-SK" baseline="0" dirty="0"/>
                        <a:t>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priamy predaj, pôda, SPF, pozemkové úpravy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MŽP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agrolesníctvo, cirkulárna ekonomika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MPSVaR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sociálne poľnohospodárstvo, rodinné farmy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MDVaRR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cestný zákon, „F“ značky, motorkári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cestovný ruch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zdravé potraviny do škôl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zdravé potraviny do nemocníc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ochrana majetku v extraviláne, VZN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účtovníctvo v rodinnej farme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vlastníctvo pôdy – vymožiteľnosť práva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remeselné potraviny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2462">
                <a:tc>
                  <a:txBody>
                    <a:bodyPr/>
                    <a:lstStyle/>
                    <a:p>
                      <a:r>
                        <a:rPr lang="sk-SK" dirty="0"/>
                        <a:t>MZV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800" dirty="0"/>
                        <a:t>propagácia na vonok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46441">
                <a:tc>
                  <a:txBody>
                    <a:bodyPr/>
                    <a:lstStyle/>
                    <a:p>
                      <a:r>
                        <a:rPr lang="sk-SK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800" dirty="0"/>
                        <a:t>potravinová sebestačnosť = bezpečnosť štátu</a:t>
                      </a:r>
                    </a:p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47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Práca + radosť = úspech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9991D72-38CC-5D9A-1565-81FAA4473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sz="960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ED4D0A0-2A3F-4D71-4DFB-028CA6BF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7638"/>
            <a:ext cx="6470268" cy="4315618"/>
          </a:xfrm>
          <a:prstGeom prst="rect">
            <a:avLst/>
          </a:prstGeom>
        </p:spPr>
      </p:pic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ACD48E8E-8E42-EDA4-3A90-29919A7EC3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1538" y="1285860"/>
          <a:ext cx="7143800" cy="5357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4570398" imgH="3427543" progId="PowerPoint.Show.12">
                  <p:embed/>
                </p:oleObj>
              </mc:Choice>
              <mc:Fallback>
                <p:oleObj name="Presentation" r:id="rId3" imgW="4570398" imgH="3427543" progId="PowerPoint.Show.12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38" y="1285860"/>
                        <a:ext cx="7143800" cy="5357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9991D72-38CC-5D9A-1565-81FAA4473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sz="9600" dirty="0"/>
          </a:p>
          <a:p>
            <a:pPr marL="0" indent="0">
              <a:buNone/>
            </a:pPr>
            <a:r>
              <a:rPr lang="sk-SK" sz="9600" dirty="0"/>
              <a:t>Zuzana Homolová, </a:t>
            </a:r>
            <a:r>
              <a:rPr lang="sk-SK" sz="9600" dirty="0" err="1"/>
              <a:t>Odorica</a:t>
            </a:r>
            <a:r>
              <a:rPr lang="sk-SK" sz="9600" dirty="0"/>
              <a:t> 1025/4, 054 </a:t>
            </a:r>
            <a:r>
              <a:rPr lang="sk-SK" sz="9600"/>
              <a:t>01 Levoča </a:t>
            </a:r>
            <a:r>
              <a:rPr lang="sk-SK" sz="9600" dirty="0">
                <a:hlinkClick r:id="rId2"/>
              </a:rPr>
              <a:t>www.odorica.sk</a:t>
            </a:r>
            <a:r>
              <a:rPr lang="sk-SK" sz="9600" dirty="0"/>
              <a:t> , odorica@odorica.sk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0C12D89-7269-8E38-6A32-93EE9370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7638"/>
            <a:ext cx="6470268" cy="431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1279C-3C8D-3B03-5B2F-3F073F5F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Legislatíva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EE3ED4-A0B4-C150-07C3-F144EC960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Times New Roman" panose="02020603050405020304" pitchFamily="18" charset="0"/>
              <a:buNone/>
            </a:pPr>
            <a:r>
              <a:rPr lang="sk-SK" altLang="sk-SK" dirty="0"/>
              <a:t>Nariadenie Európskeho parlamentu a rady (ES) č. 852/2004 o hygiene potravín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sk-SK" altLang="sk-SK" dirty="0"/>
              <a:t>Nariadenie Európskeho parlamentu a rady (ES) č. 853/2004, ktorým sa ustanovujú osobitné hygienické predpisy pre potraviny živočíšneho pôvodu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sk-SK" altLang="sk-SK" dirty="0"/>
              <a:t>Nariadenie vlády SR č. 359/2011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sk-SK" altLang="sk-SK" dirty="0"/>
              <a:t>Nariadenie vlády SR č. 360/2011</a:t>
            </a:r>
          </a:p>
          <a:p>
            <a:pPr>
              <a:buFont typeface="Times New Roman" panose="02020603050405020304" pitchFamily="18" charset="0"/>
              <a:buNone/>
            </a:pPr>
            <a:r>
              <a:rPr lang="sk-SK" altLang="sk-SK" dirty="0"/>
              <a:t>Nariadenie vlády SR č. 100/2016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43388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1279C-3C8D-3B03-5B2F-3F073F5F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Legislatíva SR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EE3ED4-A0B4-C150-07C3-F144EC960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sz="3900" dirty="0"/>
              <a:t>Nariadenie vlády SR č. 359/2011</a:t>
            </a:r>
          </a:p>
          <a:p>
            <a:pPr marL="0" indent="0">
              <a:buNone/>
            </a:pPr>
            <a:r>
              <a:rPr lang="sk-SK" sz="3900" dirty="0"/>
              <a:t>	mäso a mäsové výrobky</a:t>
            </a:r>
          </a:p>
          <a:p>
            <a:pPr marL="0" indent="0">
              <a:buNone/>
            </a:pPr>
            <a:endParaRPr lang="sk-SK" sz="3900" dirty="0"/>
          </a:p>
          <a:p>
            <a:pPr marL="0" indent="0">
              <a:buNone/>
            </a:pPr>
            <a:r>
              <a:rPr lang="sk-SK" sz="3900" dirty="0"/>
              <a:t>Nariadenie vlády SR 360/2011</a:t>
            </a:r>
          </a:p>
          <a:p>
            <a:pPr marL="0" indent="0">
              <a:buNone/>
            </a:pPr>
            <a:r>
              <a:rPr lang="sk-SK" sz="3900" dirty="0"/>
              <a:t>	ryby, mlieko, vajcia, med, rastliny, 	spracované rastliny,  mliečne výrobky</a:t>
            </a:r>
          </a:p>
          <a:p>
            <a:pPr marL="0" indent="0">
              <a:buNone/>
            </a:pPr>
            <a:r>
              <a:rPr lang="sk-SK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908044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86E099-470E-B701-A0E1-25B6C5831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95"/>
            <a:ext cx="8229600" cy="45719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9DFD8F8-33F3-8EB0-83F4-1C32592BE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161" y="188641"/>
            <a:ext cx="5793183" cy="6665998"/>
          </a:xfrm>
        </p:spPr>
      </p:pic>
    </p:spTree>
    <p:extLst>
      <p:ext uri="{BB962C8B-B14F-4D97-AF65-F5344CB8AC3E}">
        <p14:creationId xmlns:p14="http://schemas.microsoft.com/office/powerpoint/2010/main" val="399235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5667073-B093-104C-E0D0-29C17750B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0813" cy="1066800"/>
          </a:xfrm>
        </p:spPr>
        <p:txBody>
          <a:bodyPr/>
          <a:lstStyle/>
          <a:p>
            <a:r>
              <a:rPr lang="sk-SK" altLang="sk-SK" dirty="0">
                <a:solidFill>
                  <a:schemeClr val="bg1"/>
                </a:solidFill>
              </a:rPr>
              <a:t>Legislatíva SR – NV 360/2011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8B2EC55-08C3-4978-9703-A7B8CA65E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altLang="sk-SK"/>
          </a:p>
        </p:txBody>
      </p:sp>
      <p:pic>
        <p:nvPicPr>
          <p:cNvPr id="16388" name="Picture 2" descr="pzd uml2-3">
            <a:extLst>
              <a:ext uri="{FF2B5EF4-FFF2-40B4-BE49-F238E27FC236}">
                <a16:creationId xmlns:a16="http://schemas.microsoft.com/office/drawing/2014/main" id="{EE15AA84-1E29-C908-4B52-F3802D64A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61"/>
          <a:stretch>
            <a:fillRect/>
          </a:stretch>
        </p:blipFill>
        <p:spPr bwMode="auto">
          <a:xfrm>
            <a:off x="273843" y="1257300"/>
            <a:ext cx="85963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pzd uml2-3">
            <a:extLst>
              <a:ext uri="{FF2B5EF4-FFF2-40B4-BE49-F238E27FC236}">
                <a16:creationId xmlns:a16="http://schemas.microsoft.com/office/drawing/2014/main" id="{3F0D32F7-DB82-1FA8-B025-264699F20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61"/>
          <a:stretch>
            <a:fillRect/>
          </a:stretch>
        </p:blipFill>
        <p:spPr bwMode="auto">
          <a:xfrm>
            <a:off x="273843" y="1272951"/>
            <a:ext cx="86181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F529F-C1E5-6365-63FA-B673AFEFA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pzd uml2-3">
            <a:extLst>
              <a:ext uri="{FF2B5EF4-FFF2-40B4-BE49-F238E27FC236}">
                <a16:creationId xmlns:a16="http://schemas.microsoft.com/office/drawing/2014/main" id="{36460B24-B494-1587-F008-6448BCEB3F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7"/>
          <a:stretch>
            <a:fillRect/>
          </a:stretch>
        </p:blipFill>
        <p:spPr bwMode="auto">
          <a:xfrm>
            <a:off x="-1188640" y="-459432"/>
            <a:ext cx="11665296" cy="731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409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8AF380-963F-3E14-90C9-21D39CF4E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8FA97009-A086-AA12-E7FB-CDF1EBD43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54" y="58006"/>
            <a:ext cx="8979842" cy="6734882"/>
          </a:xfrm>
        </p:spPr>
      </p:pic>
    </p:spTree>
    <p:extLst>
      <p:ext uri="{BB962C8B-B14F-4D97-AF65-F5344CB8AC3E}">
        <p14:creationId xmlns:p14="http://schemas.microsoft.com/office/powerpoint/2010/main" val="1059807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7B20F-B319-B49B-CC5E-82D0F2980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Nariadenie vlády 359/2011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A240AE3-F2BC-3BD6-75BF-684552B7F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74883"/>
            <a:ext cx="4176464" cy="5568619"/>
          </a:xfrm>
        </p:spPr>
      </p:pic>
    </p:spTree>
    <p:extLst>
      <p:ext uri="{BB962C8B-B14F-4D97-AF65-F5344CB8AC3E}">
        <p14:creationId xmlns:p14="http://schemas.microsoft.com/office/powerpoint/2010/main" val="3909652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</TotalTime>
  <Words>1079</Words>
  <Application>Microsoft Office PowerPoint</Application>
  <PresentationFormat>Prezentácia na obrazovke (4:3)</PresentationFormat>
  <Paragraphs>273</Paragraphs>
  <Slides>29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CorelDRAW</vt:lpstr>
      <vt:lpstr>Presentation</vt:lpstr>
      <vt:lpstr>Predaj z dvora – spracovanie a predaj na vlastnom hospodárstve </vt:lpstr>
      <vt:lpstr>Predaj z dvora je, keď prvovýrobca predáva vlastnú produkciu vo vlastnom mene na vlastný účet  </vt:lpstr>
      <vt:lpstr>Legislatíva</vt:lpstr>
      <vt:lpstr>Legislatíva SR</vt:lpstr>
      <vt:lpstr>Prezentácia programu PowerPoint</vt:lpstr>
      <vt:lpstr>Legislatíva SR – NV 360/2011</vt:lpstr>
      <vt:lpstr>Prezentácia programu PowerPoint</vt:lpstr>
      <vt:lpstr>Prezentácia programu PowerPoint</vt:lpstr>
      <vt:lpstr>Nariadenie vlády 359/2011</vt:lpstr>
      <vt:lpstr> NV 359/2011</vt:lpstr>
      <vt:lpstr> NV 359/2011</vt:lpstr>
      <vt:lpstr> NV 359/2011</vt:lpstr>
      <vt:lpstr>Nariadenie vlády 360/2011</vt:lpstr>
      <vt:lpstr>Nariadenie vlády 360/2011</vt:lpstr>
      <vt:lpstr>Nariadenie vlády 360/2011</vt:lpstr>
      <vt:lpstr>Nariadenie vlády 100/2016 § 7</vt:lpstr>
      <vt:lpstr>NV 100/2016 - § 7  </vt:lpstr>
      <vt:lpstr>NV 100/2016 - § 7 a </vt:lpstr>
      <vt:lpstr>NV 360/2011 – § 8 a § 9</vt:lpstr>
      <vt:lpstr>NV 360/2011 – § 8 a § 9</vt:lpstr>
      <vt:lpstr>Prezentácia programu PowerPoint</vt:lpstr>
      <vt:lpstr>Rakúsky model</vt:lpstr>
      <vt:lpstr>Čo potrebuje slovenský  vidiek :</vt:lpstr>
      <vt:lpstr>Desatoro predaja z dvora</vt:lpstr>
      <vt:lpstr>Samosprávny systém</vt:lpstr>
      <vt:lpstr>„Predaj z okna“</vt:lpstr>
      <vt:lpstr>Prezentácia programu PowerPoint</vt:lpstr>
      <vt:lpstr>Práca + radosť = úspech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andrej</dc:creator>
  <cp:lastModifiedBy>zuzana</cp:lastModifiedBy>
  <cp:revision>121</cp:revision>
  <dcterms:created xsi:type="dcterms:W3CDTF">2020-11-11T15:03:18Z</dcterms:created>
  <dcterms:modified xsi:type="dcterms:W3CDTF">2023-10-24T21:26:28Z</dcterms:modified>
</cp:coreProperties>
</file>