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8" r:id="rId3"/>
    <p:sldId id="274" r:id="rId4"/>
    <p:sldId id="298" r:id="rId5"/>
    <p:sldId id="269" r:id="rId6"/>
    <p:sldId id="343" r:id="rId7"/>
    <p:sldId id="310" r:id="rId8"/>
    <p:sldId id="299" r:id="rId9"/>
    <p:sldId id="275" r:id="rId10"/>
    <p:sldId id="344" r:id="rId11"/>
    <p:sldId id="267" r:id="rId12"/>
    <p:sldId id="289" r:id="rId13"/>
    <p:sldId id="296" r:id="rId14"/>
    <p:sldId id="297" r:id="rId15"/>
    <p:sldId id="273" r:id="rId16"/>
    <p:sldId id="277" r:id="rId17"/>
    <p:sldId id="279" r:id="rId18"/>
    <p:sldId id="280" r:id="rId19"/>
    <p:sldId id="309" r:id="rId20"/>
    <p:sldId id="272" r:id="rId21"/>
    <p:sldId id="268" r:id="rId22"/>
    <p:sldId id="281" r:id="rId23"/>
    <p:sldId id="282" r:id="rId24"/>
    <p:sldId id="260" r:id="rId25"/>
    <p:sldId id="264" r:id="rId26"/>
    <p:sldId id="262" r:id="rId27"/>
    <p:sldId id="265" r:id="rId28"/>
    <p:sldId id="284" r:id="rId29"/>
    <p:sldId id="286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3" r:id="rId38"/>
    <p:sldId id="352" r:id="rId39"/>
    <p:sldId id="283" r:id="rId4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54884-3023-582A-962A-D8C3BC662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D5C8F3-9AF3-BEF8-4971-647A96C69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CADC691-9EC4-F476-AB20-8CB45326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0E79AA5-48D1-E18B-0E73-54F29A76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EB4659-02D0-F420-D1FE-8AD44B8A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564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FCB3C-822E-AB57-ED4A-9C0D190F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EC85519-9201-5E97-06B9-6538E8A26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2FA4CA-D4DB-0931-8449-7271721F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9BB38BA-BC32-E0A9-E945-F378E3CE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0E789C4-A912-EFD9-3A0E-149D43CC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647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2FE3417-25D9-2FEA-07EF-CE66F6853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A892835-C73D-E70F-BA71-5608D230A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2721DFB-0928-FB2B-3353-BF705ADD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634D36B-8974-CF2E-DA69-65EEF571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C19834C-8FDC-1C89-0499-233E2901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102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68691-38C2-66E4-D6B8-8892780D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1DD98D-AD2E-6DD0-73D3-F0AAFC59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758E421-78C0-90CE-5BFF-859EB773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CAFFE6-A696-DEF2-9321-2AA179F5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1E57D3C-5566-7B24-4E29-0A4481A0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95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73E1E-DC5F-5F54-A906-491B0D74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D53F99-BA83-FF6D-4D8E-87512071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F2C8E6-EFD6-5B4F-9499-AC825FF9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3A921C4-301B-27F1-026D-7FAE23E5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667ABE2-E006-2280-566E-6F4696F0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006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997E7-1137-3FAC-D836-E2D5A968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AD5F7A-DF81-68DF-3203-82E98C9A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373040B-34C8-4B6C-4CCA-129EA76BD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1639EC3-36AA-F822-FA43-E5E36D2E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05EB8B7-334F-CD03-4C56-D462D1D3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DC39653-9879-DF2A-2422-B55515C5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48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F6EED-C28E-5403-A1D5-8EDED813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1027C0-FE01-2A2B-3E0F-2AFE6FD84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9D27E2E-187F-4956-5CEB-87C93B5D9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D87D52-3073-CABF-AD7E-84B07CCB3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C031C04-A104-B4E1-4203-54AC1556A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B40E910-E117-B139-623E-986FCB66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E927793-DBEB-B76B-5C7B-F7606BC1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EA7188F-2F0C-FD40-10C5-21AD57F9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48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B4BBA-71C0-F1B0-0D77-1D3CE614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5F1A05-F27E-4359-3002-0B19381F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B917DA6-40A4-BB82-7A03-2910B562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58537CB-D13F-0763-E82B-33F44FFA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67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873B427-DBE3-D285-1E05-F0C0A459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93EAF7B-2877-51F9-FB43-3D172A8E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2ED7C33-32C0-1C65-31E9-51A6089F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581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50803-6A89-4C2E-B3D0-5B158E9D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CA028E-5C81-D97D-8974-79C8538E8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752F79-9ACD-583B-1DC2-9B5071243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EA6CF7F-8306-C852-9F4E-E469A80B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C267E9F-E7CA-C0CE-C5ED-9F70D27D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C5106CD-058E-1CC3-2455-9FED7796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825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E0144-D7ED-3E49-011B-E5F5937C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4F7C8A1-7431-B38A-57CC-B26CE12D7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9A8FC8-53FE-E4B9-F52A-842C1EBB1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621A6D7-F66A-8C2E-DBA8-09DCC0C9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03CF7A7-BBFA-5AE5-54B2-A4FE86B4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164BD89-3F6F-216D-6F44-F1D12986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37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9C82C93-57C7-C36D-ED1C-2D841EF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8E10BA-7B5B-0F2A-E5CF-2B0708C2A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3EA539-74A7-53D4-A14A-F2659E122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D57CF-6C9C-4F89-847E-D2C8A7F84304}" type="datetimeFigureOut">
              <a:rPr lang="sk-SK" smtClean="0"/>
              <a:t>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BF521DD-CCAC-FBF9-03D9-CEE1E2D0D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9E90D0-EA50-7350-890F-1859CBB74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30A82-6CFA-40BA-A35F-36F7E8E73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7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3090A-33F6-1A67-B00F-C4D52805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923722"/>
            <a:ext cx="11370365" cy="934277"/>
          </a:xfrm>
        </p:spPr>
        <p:txBody>
          <a:bodyPr>
            <a:normAutofit/>
          </a:bodyPr>
          <a:lstStyle/>
          <a:p>
            <a:r>
              <a:rPr lang="sk-SK" sz="3600" b="1" dirty="0"/>
              <a:t>Gazdovská obroda 2026 - Predaj z dvora </a:t>
            </a:r>
            <a:br>
              <a:rPr lang="sk-SK" sz="3600" dirty="0"/>
            </a:br>
            <a:r>
              <a:rPr lang="sk-SK" sz="2200" dirty="0"/>
              <a:t>Zuzana Homolová/www.odorica.sk						</a:t>
            </a:r>
            <a:r>
              <a:rPr lang="sk-SK" sz="2200" dirty="0" err="1"/>
              <a:t>Záježová</a:t>
            </a:r>
            <a:r>
              <a:rPr lang="sk-SK" sz="2200" dirty="0"/>
              <a:t> 7.3.2026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FF965EE4-D6BE-9F25-339F-6B35742A0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9113" y="-3750364"/>
            <a:ext cx="14603896" cy="967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6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5CED5-4ED8-51EA-AD65-D5FF7E35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2451"/>
          </a:xfrm>
        </p:spPr>
        <p:txBody>
          <a:bodyPr>
            <a:normAutofit fontScale="90000"/>
          </a:bodyPr>
          <a:lstStyle/>
          <a:p>
            <a:r>
              <a:rPr lang="sk-SK" dirty="0"/>
              <a:t>           Schválené/registrované potravinárske  			      prevádzkarne ŠVPS SR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33DBF15F-E4D9-3DE4-3262-8666418DB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67090"/>
              </p:ext>
            </p:extLst>
          </p:nvPr>
        </p:nvGraphicFramePr>
        <p:xfrm>
          <a:off x="940903" y="1139688"/>
          <a:ext cx="9634331" cy="563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854">
                  <a:extLst>
                    <a:ext uri="{9D8B030D-6E8A-4147-A177-3AD203B41FA5}">
                      <a16:colId xmlns:a16="http://schemas.microsoft.com/office/drawing/2014/main" val="3334763893"/>
                    </a:ext>
                  </a:extLst>
                </a:gridCol>
                <a:gridCol w="3286539">
                  <a:extLst>
                    <a:ext uri="{9D8B030D-6E8A-4147-A177-3AD203B41FA5}">
                      <a16:colId xmlns:a16="http://schemas.microsoft.com/office/drawing/2014/main" val="647732457"/>
                    </a:ext>
                  </a:extLst>
                </a:gridCol>
                <a:gridCol w="1152938">
                  <a:extLst>
                    <a:ext uri="{9D8B030D-6E8A-4147-A177-3AD203B41FA5}">
                      <a16:colId xmlns:a16="http://schemas.microsoft.com/office/drawing/2014/main" val="4034095689"/>
                    </a:ext>
                  </a:extLst>
                </a:gridCol>
              </a:tblGrid>
              <a:tr h="628881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EÚ schválené/registrované</a:t>
                      </a:r>
                    </a:p>
                    <a:p>
                      <a:pPr algn="ctr"/>
                      <a:r>
                        <a:rPr lang="sk-SK" dirty="0"/>
                        <a:t>EÚ schválené/určené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447151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Mraziarenské sklady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146                                                 3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399489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 err="1"/>
                        <a:t>Prebaľovacie</a:t>
                      </a:r>
                      <a:r>
                        <a:rPr lang="sk-SK" dirty="0"/>
                        <a:t> prevádzkarne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29                                                   3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62801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Kopytníky - bitúnok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107                                              42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266205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Kopytníky - </a:t>
                      </a:r>
                      <a:r>
                        <a:rPr lang="sk-SK" dirty="0" err="1"/>
                        <a:t>rozrábkareň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230                                              85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63554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Hydina zajace - bitúnok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98426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Hydina zajace – </a:t>
                      </a:r>
                      <a:r>
                        <a:rPr lang="sk-SK" dirty="0" err="1"/>
                        <a:t>rozrábkareň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08023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Zverina z farmy  – bitúnok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868490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Zverina z farmy / voľne žijúca - </a:t>
                      </a:r>
                      <a:r>
                        <a:rPr lang="sk-SK" dirty="0" err="1"/>
                        <a:t>rozrábkareň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9 / 41                                        0 /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4384"/>
                  </a:ext>
                </a:extLst>
              </a:tr>
              <a:tr h="445950">
                <a:tc>
                  <a:txBody>
                    <a:bodyPr/>
                    <a:lstStyle/>
                    <a:p>
                      <a:r>
                        <a:rPr lang="sk-SK" dirty="0"/>
                        <a:t>Zverina voľne žijúca – manipulácia / zberné stredisko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29 / 105                                    7 /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06041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Mleté mäso / mäsové výrobky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42 / 213                               20 / 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6315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Rybolov čerstvé / spracované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11 /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286877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Žabie stehienka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53997"/>
                  </a:ext>
                </a:extLst>
              </a:tr>
              <a:tr h="378674">
                <a:tc>
                  <a:txBody>
                    <a:bodyPr/>
                    <a:lstStyle/>
                    <a:p>
                      <a:r>
                        <a:rPr lang="sk-SK" dirty="0"/>
                        <a:t>Škvarené tuky, oškvarky / vnútornosti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/>
                        <a:t>148 / 17                                 64 /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51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0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D7D86-3606-413D-9D11-8515117E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93689AA-8EF7-20E5-2093-FA7453929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8"/>
            <a:ext cx="12192000" cy="6855982"/>
          </a:xfr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1F865F70-2923-DF17-6971-F5118BBBB771}"/>
              </a:ext>
            </a:extLst>
          </p:cNvPr>
          <p:cNvSpPr txBox="1"/>
          <p:nvPr/>
        </p:nvSpPr>
        <p:spPr>
          <a:xfrm>
            <a:off x="557213" y="671513"/>
            <a:ext cx="8585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	</a:t>
            </a:r>
            <a:endParaRPr lang="sk-SK" sz="4400" dirty="0">
              <a:solidFill>
                <a:srgbClr val="FFFF0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EE46404-B69D-5BF8-7FC4-0BE9206ADB30}"/>
              </a:ext>
            </a:extLst>
          </p:cNvPr>
          <p:cNvSpPr txBox="1"/>
          <p:nvPr/>
        </p:nvSpPr>
        <p:spPr>
          <a:xfrm>
            <a:off x="457199" y="4067532"/>
            <a:ext cx="117347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  <a:p>
            <a:endParaRPr lang="sk-SK" sz="3600" dirty="0">
              <a:solidFill>
                <a:srgbClr val="FFFF00"/>
              </a:solidFill>
            </a:endParaRPr>
          </a:p>
          <a:p>
            <a:r>
              <a:rPr lang="sk-SK" sz="3600" dirty="0">
                <a:solidFill>
                  <a:srgbClr val="FFFF00"/>
                </a:solidFill>
              </a:rPr>
              <a:t>Nariadenie vlády 360/2011</a:t>
            </a:r>
          </a:p>
          <a:p>
            <a:r>
              <a:rPr lang="sk-SK" sz="3600" dirty="0">
                <a:solidFill>
                  <a:srgbClr val="FFFF00"/>
                </a:solidFill>
              </a:rPr>
              <a:t>ryby, mlieko, vajcia, med, rastliny, spracované rastliny,  mliečne výrobky</a:t>
            </a:r>
          </a:p>
          <a:p>
            <a:endParaRPr lang="sk-SK" sz="3600" dirty="0">
              <a:solidFill>
                <a:srgbClr val="FFFF00"/>
              </a:solidFill>
            </a:endParaRPr>
          </a:p>
          <a:p>
            <a:endParaRPr lang="sk-SK" dirty="0"/>
          </a:p>
          <a:p>
            <a:endParaRPr lang="sk-SK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sz="2800" dirty="0">
                <a:solidFill>
                  <a:srgbClr val="FFFF00"/>
                </a:solidFill>
              </a:rPr>
              <a:t>                                                              		</a:t>
            </a:r>
            <a:r>
              <a:rPr lang="sk-SK" sz="2400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7B25267-5B6E-580B-5A08-6F6DD194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41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6E099-470E-B701-A0E1-25B6C583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095"/>
            <a:ext cx="82296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9DFD8F8-33F3-8EB0-83F4-1C32592BE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62" y="192002"/>
            <a:ext cx="5793183" cy="6665998"/>
          </a:xfrm>
        </p:spPr>
      </p:pic>
    </p:spTree>
    <p:extLst>
      <p:ext uri="{BB962C8B-B14F-4D97-AF65-F5344CB8AC3E}">
        <p14:creationId xmlns:p14="http://schemas.microsoft.com/office/powerpoint/2010/main" val="39923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5667073-B093-104C-E0D0-29C17750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228600"/>
            <a:ext cx="7770813" cy="1066800"/>
          </a:xfrm>
        </p:spPr>
        <p:txBody>
          <a:bodyPr/>
          <a:lstStyle/>
          <a:p>
            <a:r>
              <a:rPr lang="sk-SK" altLang="sk-SK" dirty="0">
                <a:solidFill>
                  <a:schemeClr val="bg1"/>
                </a:solidFill>
              </a:rPr>
              <a:t>Legislatíva SR – NV 360/2011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8B2EC55-08C3-4978-9703-A7B8CA65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16388" name="Picture 2" descr="pzd uml2-3">
            <a:extLst>
              <a:ext uri="{FF2B5EF4-FFF2-40B4-BE49-F238E27FC236}">
                <a16:creationId xmlns:a16="http://schemas.microsoft.com/office/drawing/2014/main" id="{EE15AA84-1E29-C908-4B52-F3802D64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61"/>
          <a:stretch>
            <a:fillRect/>
          </a:stretch>
        </p:blipFill>
        <p:spPr bwMode="auto">
          <a:xfrm>
            <a:off x="1797844" y="1257300"/>
            <a:ext cx="85963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pzd uml2-3">
            <a:extLst>
              <a:ext uri="{FF2B5EF4-FFF2-40B4-BE49-F238E27FC236}">
                <a16:creationId xmlns:a16="http://schemas.microsoft.com/office/drawing/2014/main" id="{3F0D32F7-DB82-1FA8-B025-264699F2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61"/>
          <a:stretch>
            <a:fillRect/>
          </a:stretch>
        </p:blipFill>
        <p:spPr bwMode="auto">
          <a:xfrm>
            <a:off x="1797843" y="1272951"/>
            <a:ext cx="86181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F529F-C1E5-6365-63FA-B673AFEF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pzd uml2-3">
            <a:extLst>
              <a:ext uri="{FF2B5EF4-FFF2-40B4-BE49-F238E27FC236}">
                <a16:creationId xmlns:a16="http://schemas.microsoft.com/office/drawing/2014/main" id="{36460B24-B494-1587-F008-6448BCEB3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7"/>
          <a:stretch>
            <a:fillRect/>
          </a:stretch>
        </p:blipFill>
        <p:spPr bwMode="auto">
          <a:xfrm>
            <a:off x="335360" y="-459432"/>
            <a:ext cx="11665296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0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48799-4BC5-14B0-ACED-581689509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56BC8-304E-14E1-3C3C-C83496B2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Nariadenie vlády SR č.360/2011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C5D039-5E26-6D14-818A-1AE5A6F95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/>
              <a:t>Ryby, vajcia, med, mlieko a mliečne výrobky, rastliny</a:t>
            </a:r>
          </a:p>
          <a:p>
            <a:r>
              <a:rPr lang="sk-SK" dirty="0"/>
              <a:t>Malé množstvá prvotných živočíšnych produktov a prvotných aj spracovaných rastlinných produktov</a:t>
            </a:r>
          </a:p>
          <a:p>
            <a:r>
              <a:rPr lang="sk-SK" dirty="0"/>
              <a:t>a) </a:t>
            </a:r>
            <a:r>
              <a:rPr lang="sk-SK" b="1" dirty="0">
                <a:solidFill>
                  <a:srgbClr val="FF0000"/>
                </a:solidFill>
              </a:rPr>
              <a:t>musia pochádzať z vlastnej produkcie</a:t>
            </a:r>
            <a:r>
              <a:rPr lang="sk-SK" dirty="0"/>
              <a:t>, chovu, výlovu, farmy alebo činnosti prvovýrobcu, ktorý je na vykonávanie činností ustanovených týmto nariadením vlády </a:t>
            </a:r>
            <a:r>
              <a:rPr lang="sk-SK" dirty="0">
                <a:solidFill>
                  <a:srgbClr val="FF0000"/>
                </a:solidFill>
              </a:rPr>
              <a:t>osobitne zaregistrovaný</a:t>
            </a:r>
            <a:r>
              <a:rPr lang="sk-SK" dirty="0"/>
              <a:t>,</a:t>
            </a:r>
          </a:p>
          <a:p>
            <a:r>
              <a:rPr lang="sk-SK" dirty="0"/>
              <a:t>b) možno dodávať len priamo konečnému spotrebiteľovi alebo miestnej maloobchodnej prevádzkarni  </a:t>
            </a:r>
            <a:r>
              <a:rPr lang="sk-SK" b="1" dirty="0"/>
              <a:t>max.2 hodiny cesty od územia kraja. </a:t>
            </a:r>
          </a:p>
          <a:p>
            <a:r>
              <a:rPr lang="sk-SK" dirty="0"/>
              <a:t>Dodávanie mlieka a mliečnych výrobkov iným maloobchodným </a:t>
            </a:r>
            <a:r>
              <a:rPr lang="sk-SK" dirty="0" err="1"/>
              <a:t>prevádzkarniam</a:t>
            </a:r>
            <a:r>
              <a:rPr lang="sk-SK" dirty="0"/>
              <a:t> môže vykonávať len maloobchodná prevádzkareň, ktorá je zriadená ako trvalé zariadenie, </a:t>
            </a:r>
            <a:r>
              <a:rPr lang="sk-SK" b="1" dirty="0"/>
              <a:t>okrem stánkov a stanov na predaj potravín, pojazdných predajných vozidiel na ambulantný predaj podľa osobitných predpisov.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0723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878A2-1F2D-ACAB-02B0-C71D59E3D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4AE9A-6337-1D4F-607C-3EE665D0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 Nariadenie vlády SR č.360/2011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866CD3-051B-2B5E-1CD3-A27B74BD2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/>
              <a:t>Ryby, vajcia, med, mlieko a mliečne výrobky, rastliny</a:t>
            </a:r>
          </a:p>
          <a:p>
            <a:pPr marL="0" indent="0">
              <a:buNone/>
            </a:pPr>
            <a:r>
              <a:rPr lang="sk-SK" dirty="0"/>
              <a:t>Na účely tohto nariadenia vlády je miestnou maloobchodnou prevádzkarňou vhodne vybavená maloobchodná predajňa potravín, </a:t>
            </a:r>
            <a:r>
              <a:rPr lang="sk-SK" b="1" dirty="0"/>
              <a:t>vhodne vybavené trhové miesto </a:t>
            </a:r>
            <a:r>
              <a:rPr lang="sk-SK" dirty="0"/>
              <a:t>alebo maloobchodné zariadenie spoločného stravovania </a:t>
            </a:r>
            <a:r>
              <a:rPr lang="sk-SK" dirty="0">
                <a:solidFill>
                  <a:srgbClr val="FF0000"/>
                </a:solidFill>
              </a:rPr>
              <a:t>okrem</a:t>
            </a:r>
            <a:r>
              <a:rPr lang="sk-SK" dirty="0"/>
              <a:t> supermarketov, distribučných centier, veľkoobchodných predajní a distribučných koncoviek, </a:t>
            </a:r>
            <a:r>
              <a:rPr lang="sk-SK" dirty="0">
                <a:solidFill>
                  <a:srgbClr val="FF0000"/>
                </a:solidFill>
              </a:rPr>
              <a:t>podomového, zásielkového, internetového alebo iného sprostredkovateľského predaja</a:t>
            </a:r>
            <a:r>
              <a:rPr lang="sk-SK" dirty="0"/>
              <a:t>, v ktorej sa manipuluje s potravinami, ktoré sa skladujú v mieste ich predaja alebo dodávky konečnému spotrebiteľovi alebo ich spracúva a pripravuje a podáva z nich pokrmy konečnému spotrebiteľovi.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3284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EFFB8-75E5-3940-849F-8F1E4196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3425"/>
          </a:xfrm>
        </p:spPr>
        <p:txBody>
          <a:bodyPr/>
          <a:lstStyle/>
          <a:p>
            <a:r>
              <a:rPr lang="sk-SK" dirty="0"/>
              <a:t>     Fyzická osoba – predaj ovocia a zeleniny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AF22AD-83BC-FE72-9044-C71248E9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5247860"/>
          </a:xfrm>
        </p:spPr>
        <p:txBody>
          <a:bodyPr>
            <a:normAutofit fontScale="55000" lnSpcReduction="20000"/>
          </a:bodyPr>
          <a:lstStyle/>
          <a:p>
            <a:r>
              <a:rPr lang="sk-SK" altLang="sk-SK" dirty="0"/>
              <a:t>A)zrno obilnín, z každého druhu do 500 kg,</a:t>
            </a:r>
          </a:p>
          <a:p>
            <a:r>
              <a:rPr lang="sk-SK" altLang="sk-SK" dirty="0"/>
              <a:t>B)zrno pohánky, ciroku, prosa a kultúrnych druhov láskavca do 500 kg,</a:t>
            </a:r>
          </a:p>
          <a:p>
            <a:r>
              <a:rPr lang="sk-SK" altLang="sk-SK" dirty="0"/>
              <a:t>C)suché strukoviny do 500 kg,</a:t>
            </a:r>
          </a:p>
          <a:p>
            <a:r>
              <a:rPr lang="sk-SK" altLang="sk-SK" dirty="0"/>
              <a:t>D)olejniny do 500 kg,</a:t>
            </a:r>
          </a:p>
          <a:p>
            <a:r>
              <a:rPr lang="sk-SK" altLang="sk-SK" dirty="0"/>
              <a:t>E)konzumné zemiaky do 2 000 kg,</a:t>
            </a:r>
          </a:p>
          <a:p>
            <a:r>
              <a:rPr lang="sk-SK" altLang="sk-SK" dirty="0"/>
              <a:t>F)hlúbovú zeleninu do 2 000 kg,</a:t>
            </a:r>
          </a:p>
          <a:p>
            <a:r>
              <a:rPr lang="sk-SK" altLang="sk-SK" dirty="0"/>
              <a:t>G)plodovú zeleninu, z každého druhu do 500 kg,</a:t>
            </a:r>
          </a:p>
          <a:p>
            <a:r>
              <a:rPr lang="sk-SK" altLang="sk-SK" dirty="0"/>
              <a:t>H)koreňovú zeleninu, z každého druhu do 500 kg,</a:t>
            </a:r>
          </a:p>
          <a:p>
            <a:r>
              <a:rPr lang="sk-SK" altLang="sk-SK" dirty="0"/>
              <a:t>i)cibuľovú zeleninu do 200 kg,</a:t>
            </a:r>
          </a:p>
          <a:p>
            <a:r>
              <a:rPr lang="sk-SK" altLang="sk-SK" dirty="0"/>
              <a:t>J)strukovú zeleninu do 300 kg,</a:t>
            </a:r>
          </a:p>
          <a:p>
            <a:r>
              <a:rPr lang="sk-SK" altLang="sk-SK" dirty="0"/>
              <a:t>K)listovú zeleninu do 150 kg,</a:t>
            </a:r>
          </a:p>
          <a:p>
            <a:r>
              <a:rPr lang="sk-SK" altLang="sk-SK" dirty="0"/>
              <a:t>L)jadrové ovocie do 2 000 kg,</a:t>
            </a:r>
          </a:p>
          <a:p>
            <a:r>
              <a:rPr lang="sk-SK" altLang="sk-SK" dirty="0"/>
              <a:t>M)kôstkové ovocie do 1 000 kg,</a:t>
            </a:r>
          </a:p>
          <a:p>
            <a:r>
              <a:rPr lang="sk-SK" altLang="sk-SK" dirty="0"/>
              <a:t>N)bobuľové ovocie vrátane hrozna stolového alebo muštového na priamy konzum do 250 kg,</a:t>
            </a:r>
          </a:p>
          <a:p>
            <a:r>
              <a:rPr lang="sk-SK" altLang="sk-SK" dirty="0"/>
              <a:t>O)škrupinové ovocie nelúpané do 700 kg,</a:t>
            </a:r>
          </a:p>
          <a:p>
            <a:r>
              <a:rPr lang="sk-SK" altLang="sk-SK" dirty="0"/>
              <a:t>P)byliny do 50 kg,</a:t>
            </a:r>
          </a:p>
          <a:p>
            <a:r>
              <a:rPr lang="sk-SK" altLang="sk-SK" dirty="0"/>
              <a:t>Q)pestované huby do 50 kg.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507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C54A0-9CB9-3976-B4CF-D7BA94195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01514-B99A-683E-0856-07D9AF73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17982"/>
          </a:xfrm>
        </p:spPr>
        <p:txBody>
          <a:bodyPr>
            <a:normAutofit/>
          </a:bodyPr>
          <a:lstStyle/>
          <a:p>
            <a:r>
              <a:rPr lang="sk-SK" dirty="0"/>
              <a:t>     	Fyzická osoba – predaj spracovaného 				ovocia a zeleniny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E7CC33-34C3-D570-4429-9BDDFB18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5247860"/>
          </a:xfrm>
        </p:spPr>
        <p:txBody>
          <a:bodyPr>
            <a:normAutofit fontScale="92500" lnSpcReduction="20000"/>
          </a:bodyPr>
          <a:lstStyle/>
          <a:p>
            <a:r>
              <a:rPr lang="sk-SK" altLang="sk-SK" dirty="0"/>
              <a:t>A)spracované ovocie do 1 250 kg hmotnosti suroviny, najmä lekvár,</a:t>
            </a:r>
            <a:r>
              <a:rPr lang="sk-SK" altLang="sk-SK" b="1" i="1" baseline="30000" dirty="0"/>
              <a:t> </a:t>
            </a:r>
            <a:r>
              <a:rPr lang="sk-SK" altLang="sk-SK" dirty="0"/>
              <a:t>džem, kompót,</a:t>
            </a:r>
          </a:p>
          <a:p>
            <a:r>
              <a:rPr lang="sk-SK" altLang="sk-SK" dirty="0"/>
              <a:t>B)spracovanú zeleninu do 1 250 kg hmotnosti suroviny, najmä nakladanú zeleninu, sterilizovanú zeleninu,</a:t>
            </a:r>
          </a:p>
          <a:p>
            <a:r>
              <a:rPr lang="sk-SK" altLang="sk-SK" dirty="0"/>
              <a:t>C)kvasenú kapustu do 500 kg hmotnosti suroviny,</a:t>
            </a:r>
          </a:p>
          <a:p>
            <a:r>
              <a:rPr lang="sk-SK" altLang="sk-SK" dirty="0"/>
              <a:t>D)pestované konzervované huby do 50 kg hmotnosti suroviny,</a:t>
            </a:r>
          </a:p>
          <a:p>
            <a:r>
              <a:rPr lang="sk-SK" altLang="sk-SK" dirty="0"/>
              <a:t>E)pestované sušené huby do 50 kg hmotnosti suroviny,</a:t>
            </a:r>
          </a:p>
          <a:p>
            <a:r>
              <a:rPr lang="sk-SK" altLang="sk-SK" dirty="0"/>
              <a:t>F)sirupy, ovocné šťavy a zeleninové šťavy do 1 250 kg hmotnosti suroviny,</a:t>
            </a:r>
          </a:p>
          <a:p>
            <a:r>
              <a:rPr lang="sk-SK" altLang="sk-SK" dirty="0"/>
              <a:t>G)sušené kuchynské byliny do 50 kg hmotnosti suroviny,</a:t>
            </a:r>
          </a:p>
          <a:p>
            <a:r>
              <a:rPr lang="sk-SK" altLang="sk-SK" dirty="0"/>
              <a:t>H)spracované produkty z obilia a zemiakov do 400 kg hmotnosti suroviny, najmä lokše, pagáče, cestoviny,</a:t>
            </a:r>
          </a:p>
          <a:p>
            <a:r>
              <a:rPr lang="sk-SK" altLang="sk-SK" dirty="0"/>
              <a:t>I)pochutiny na báze spracovaného ovocia a zeleniny do 100 kg hmotnosti hotového výrobku, najmä sušené ochutené semená olejnín, ovocné čaje a ovocné octy do 200 l.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931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A2B98-2B36-16B5-8CD2-EDB92641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Schválené/registrované prevádzkarne ŠVPS SR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F611B286-6B63-6F54-096E-0CAF681B9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290988"/>
              </p:ext>
            </p:extLst>
          </p:nvPr>
        </p:nvGraphicFramePr>
        <p:xfrm>
          <a:off x="347869" y="1417983"/>
          <a:ext cx="11287540" cy="507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1072">
                  <a:extLst>
                    <a:ext uri="{9D8B030D-6E8A-4147-A177-3AD203B41FA5}">
                      <a16:colId xmlns:a16="http://schemas.microsoft.com/office/drawing/2014/main" val="925587642"/>
                    </a:ext>
                  </a:extLst>
                </a:gridCol>
                <a:gridCol w="1986276">
                  <a:extLst>
                    <a:ext uri="{9D8B030D-6E8A-4147-A177-3AD203B41FA5}">
                      <a16:colId xmlns:a16="http://schemas.microsoft.com/office/drawing/2014/main" val="1807313339"/>
                    </a:ext>
                  </a:extLst>
                </a:gridCol>
                <a:gridCol w="2690192">
                  <a:extLst>
                    <a:ext uri="{9D8B030D-6E8A-4147-A177-3AD203B41FA5}">
                      <a16:colId xmlns:a16="http://schemas.microsoft.com/office/drawing/2014/main" val="3593380780"/>
                    </a:ext>
                  </a:extLst>
                </a:gridCol>
              </a:tblGrid>
              <a:tr h="563877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EÚ schválené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SR registrované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329527"/>
                  </a:ext>
                </a:extLst>
              </a:tr>
              <a:tr h="563877">
                <a:tc>
                  <a:txBody>
                    <a:bodyPr/>
                    <a:lstStyle/>
                    <a:p>
                      <a:r>
                        <a:rPr lang="sk-SK" dirty="0"/>
                        <a:t>Surové mlieko a mliečne výrobky – zberné strediská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03850"/>
                  </a:ext>
                </a:extLst>
              </a:tr>
              <a:tr h="563877">
                <a:tc>
                  <a:txBody>
                    <a:bodyPr/>
                    <a:lstStyle/>
                    <a:p>
                      <a:r>
                        <a:rPr lang="sk-SK" dirty="0"/>
                        <a:t>Surové mlieko a mliečne výrobky – spracovanie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/>
                        <a:t>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39867"/>
                  </a:ext>
                </a:extLst>
              </a:tr>
              <a:tr h="563877">
                <a:tc>
                  <a:txBody>
                    <a:bodyPr/>
                    <a:lstStyle/>
                    <a:p>
                      <a:r>
                        <a:rPr lang="sk-SK" dirty="0"/>
                        <a:t>Vajcia - triedenie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225685"/>
                  </a:ext>
                </a:extLst>
              </a:tr>
              <a:tr h="563877">
                <a:tc>
                  <a:txBody>
                    <a:bodyPr/>
                    <a:lstStyle/>
                    <a:p>
                      <a:r>
                        <a:rPr lang="sk-SK" dirty="0"/>
                        <a:t>Vajcia – prevádzkarne na tekuté vajcia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1032"/>
                  </a:ext>
                </a:extLst>
              </a:tr>
              <a:tr h="563877">
                <a:tc>
                  <a:txBody>
                    <a:bodyPr/>
                    <a:lstStyle/>
                    <a:p>
                      <a:r>
                        <a:rPr lang="sk-SK" dirty="0"/>
                        <a:t>Vajcia – spracovateľské prevádzkarne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897977"/>
                  </a:ext>
                </a:extLst>
              </a:tr>
              <a:tr h="563877">
                <a:tc>
                  <a:txBody>
                    <a:bodyPr/>
                    <a:lstStyle/>
                    <a:p>
                      <a:r>
                        <a:rPr lang="sk-SK" dirty="0"/>
                        <a:t>Vajcia – predaj malých množstiev ( chov 50 a viac nosníc)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776917"/>
                  </a:ext>
                </a:extLst>
              </a:tr>
              <a:tr h="563877">
                <a:tc>
                  <a:txBody>
                    <a:bodyPr/>
                    <a:lstStyle/>
                    <a:p>
                      <a:r>
                        <a:rPr lang="sk-SK" dirty="0"/>
                        <a:t>Med – zber a balenie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98058"/>
                  </a:ext>
                </a:extLst>
              </a:tr>
              <a:tr h="563877">
                <a:tc>
                  <a:txBody>
                    <a:bodyPr/>
                    <a:lstStyle/>
                    <a:p>
                      <a:r>
                        <a:rPr lang="sk-SK" dirty="0"/>
                        <a:t>Klíčky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90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85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1279C-3C8D-3B03-5B2F-3F073F5F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		Legislatíva 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EE3ED4-A0B4-C150-07C3-F144EC9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0080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900" dirty="0"/>
              <a:t>Nariadenie vlády SR č. 359/2011</a:t>
            </a:r>
          </a:p>
          <a:p>
            <a:pPr marL="0" indent="0">
              <a:buNone/>
            </a:pPr>
            <a:r>
              <a:rPr lang="sk-SK" sz="3900" dirty="0"/>
              <a:t>	mäso a mäsové výrobky</a:t>
            </a:r>
          </a:p>
          <a:p>
            <a:pPr marL="0" indent="0">
              <a:buNone/>
            </a:pPr>
            <a:endParaRPr lang="sk-SK" sz="3900" dirty="0"/>
          </a:p>
          <a:p>
            <a:pPr marL="0" indent="0">
              <a:buNone/>
            </a:pPr>
            <a:r>
              <a:rPr lang="sk-SK" sz="3900" dirty="0"/>
              <a:t>Nariadenie vlády SR 360/2011</a:t>
            </a:r>
          </a:p>
          <a:p>
            <a:pPr marL="0" indent="0">
              <a:buNone/>
            </a:pPr>
            <a:r>
              <a:rPr lang="sk-SK" sz="3900" dirty="0"/>
              <a:t>	ryby, mlieko, vajcia, med, rastliny, 	spracované rastliny,  mliečne výrobky</a:t>
            </a:r>
          </a:p>
          <a:p>
            <a:pPr marL="0" indent="0">
              <a:buNone/>
            </a:pPr>
            <a:r>
              <a:rPr lang="sk-SK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90804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1979C-1E26-0CF1-3C5A-C329D446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		Kontrolné orgány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CC9279-4D47-EA34-28FA-F8485015E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pPr marL="0" indent="0">
              <a:buNone/>
            </a:pPr>
            <a:r>
              <a:rPr lang="sk-SK" dirty="0"/>
              <a:t> Regionálna veterinárna a potravinová správa SR</a:t>
            </a:r>
          </a:p>
          <a:p>
            <a:pPr marL="0" indent="0">
              <a:buNone/>
            </a:pPr>
            <a:r>
              <a:rPr lang="sk-SK" dirty="0"/>
              <a:t> Regionálny úrad verejného zdravotníctva SR  </a:t>
            </a:r>
          </a:p>
          <a:p>
            <a:pPr marL="0" indent="0">
              <a:buNone/>
            </a:pPr>
            <a:r>
              <a:rPr lang="sk-SK" dirty="0"/>
              <a:t> Obec </a:t>
            </a:r>
          </a:p>
          <a:p>
            <a:pPr marL="0" indent="0">
              <a:buNone/>
            </a:pPr>
            <a:r>
              <a:rPr lang="sk-SK" dirty="0"/>
              <a:t> Finančná správa SR</a:t>
            </a:r>
          </a:p>
          <a:p>
            <a:pPr marL="0" indent="0">
              <a:buNone/>
            </a:pPr>
            <a:r>
              <a:rPr lang="sk-SK" dirty="0"/>
              <a:t> a</a:t>
            </a:r>
          </a:p>
          <a:p>
            <a:pPr marL="0" indent="0">
              <a:buNone/>
            </a:pPr>
            <a:r>
              <a:rPr lang="sk-SK" dirty="0"/>
              <a:t> Potravinové autority danej krajiny na základe podnetu zákazníka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846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F1D21-AC09-7D08-A38C-A3C366F7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		 Predaj na trhoviskách a 							ambulantný predaj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416C60-2188-67A2-3B0B-6CA58B78A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Zákon č.178/1998</a:t>
            </a:r>
          </a:p>
          <a:p>
            <a:pPr marL="0" indent="0">
              <a:buNone/>
            </a:pPr>
            <a:r>
              <a:rPr lang="sk-SK" dirty="0"/>
              <a:t>Povinnosti predajcu voči obci :</a:t>
            </a:r>
          </a:p>
          <a:p>
            <a:pPr marL="0" indent="0">
              <a:buNone/>
            </a:pPr>
            <a:r>
              <a:rPr lang="sk-SK" dirty="0"/>
              <a:t>1/ Podať žiadosť o povolenie na predaj a pridelenie predajného miesta</a:t>
            </a:r>
          </a:p>
          <a:p>
            <a:pPr marL="0" indent="0">
              <a:buNone/>
            </a:pPr>
            <a:r>
              <a:rPr lang="sk-SK" dirty="0"/>
              <a:t>2/ Predložiť dokumenty preukazujúce jeho oprávnenie na predaj</a:t>
            </a:r>
          </a:p>
          <a:p>
            <a:pPr>
              <a:buFontTx/>
              <a:buChar char="-"/>
            </a:pPr>
            <a:r>
              <a:rPr lang="sk-SK" dirty="0"/>
              <a:t>osobné údaje</a:t>
            </a:r>
          </a:p>
          <a:p>
            <a:pPr>
              <a:buFontTx/>
              <a:buChar char="-"/>
            </a:pPr>
            <a:r>
              <a:rPr lang="sk-SK" dirty="0"/>
              <a:t>doklad o statuse poľnohospodára </a:t>
            </a:r>
          </a:p>
          <a:p>
            <a:pPr>
              <a:buFontTx/>
              <a:buChar char="-"/>
            </a:pPr>
            <a:r>
              <a:rPr lang="sk-SK" dirty="0"/>
              <a:t>čestné vyhlásenie že predávané výrobky pochádzajú z jeho vlastnej produkcie (pestovateľskej alebo chovateľskej činnosti). </a:t>
            </a:r>
          </a:p>
          <a:p>
            <a:pPr marL="0" indent="0">
              <a:buNone/>
            </a:pPr>
            <a:r>
              <a:rPr lang="sk-SK" dirty="0"/>
              <a:t>3/ Uhradiť poplatok za nájom predajného miesta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879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98690-6EB5-A20A-0D83-BC4003FCE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96B74-EF1D-AEF4-4CA1-8C4E65BA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		 Predaj na trhoviskách a 							ambulantný predaj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B0C999-ACEF-2D24-BD9C-17597A7B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Zákon č.178/1998</a:t>
            </a:r>
          </a:p>
          <a:p>
            <a:r>
              <a:rPr lang="sk-SK" dirty="0"/>
              <a:t>Obec všeobecne záväzným nariadením (VZN)po súhlasnom stanovisku príslušného orgánu úradnej kontroly určí  druh predávaných výrobkov a potravín, ktorých predaj je na trhových miestach a ambulantne na území obce povolený, čas kedy je predaj povolený, prevádzkové podmienky predaja a spôsob označenia predajcu.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Predaj výrobkov  ktoré v nariadení obec nepovolila, je zakázaný.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297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37DD0-03C7-BC8F-1EA8-C0F6730BB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05C7A-3E47-DB66-57F7-39A0D2DA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		Predaj na trhoviskách a 							ambulantný predaj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7E41AF-B631-F53B-A56E-9C3179B22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Zákon č.178/1998</a:t>
            </a:r>
          </a:p>
          <a:p>
            <a:pPr marL="0" indent="0">
              <a:buNone/>
            </a:pPr>
            <a:r>
              <a:rPr lang="sk-SK" dirty="0"/>
              <a:t>Formou ambulantného predaja sa môže v obci predávať (§ 9)</a:t>
            </a:r>
          </a:p>
          <a:p>
            <a:pPr marL="0" indent="0">
              <a:buNone/>
            </a:pPr>
            <a:r>
              <a:rPr lang="sk-SK" dirty="0"/>
              <a:t>-  jedlá a nápoje určené na priamu konzumáciu na mieste vrátane nebalenej zmrzliny,</a:t>
            </a:r>
          </a:p>
          <a:p>
            <a:pPr marL="0" indent="0">
              <a:buNone/>
            </a:pPr>
            <a:r>
              <a:rPr lang="sk-SK" dirty="0"/>
              <a:t>-  ovocie a zelenina,</a:t>
            </a:r>
          </a:p>
          <a:p>
            <a:pPr marL="0" indent="0">
              <a:buNone/>
            </a:pPr>
            <a:r>
              <a:rPr lang="sk-SK" dirty="0"/>
              <a:t>-  potraviny  v súlade so všeobecne záväzným nariadením obce  vrátane balených mrazených krémov a balenej zmrzliny,</a:t>
            </a:r>
          </a:p>
          <a:p>
            <a:pPr marL="0" indent="0">
              <a:buNone/>
            </a:pPr>
            <a:r>
              <a:rPr lang="sk-SK" dirty="0"/>
              <a:t>-  kvetiny, dreviny a priesady,</a:t>
            </a:r>
          </a:p>
          <a:p>
            <a:pPr>
              <a:buFontTx/>
              <a:buChar char="-"/>
            </a:pPr>
            <a:r>
              <a:rPr lang="sk-SK" dirty="0"/>
              <a:t>sladkovodné ryby.</a:t>
            </a:r>
          </a:p>
          <a:p>
            <a:pPr marL="0" indent="0">
              <a:buNone/>
            </a:pPr>
            <a:r>
              <a:rPr lang="sk-SK" b="1" dirty="0"/>
              <a:t>Ambulantný predaj pri cestách a diaľniciach mimo obce je zakázaný. </a:t>
            </a: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452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47B75-FB75-9870-0518-2D9A156B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		</a:t>
            </a:r>
            <a:r>
              <a:rPr lang="sk-SK" b="1" dirty="0"/>
              <a:t>Finančná správa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8B7CD3-B9CF-14D2-78B9-70E4DBF91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Zákon číslo 384/2025  O evidencii tržieb</a:t>
            </a:r>
          </a:p>
          <a:p>
            <a:pPr marL="0" indent="0">
              <a:buNone/>
            </a:pPr>
            <a:r>
              <a:rPr lang="sk-SK" sz="2000" dirty="0"/>
              <a:t>1/ Každý </a:t>
            </a:r>
            <a:r>
              <a:rPr lang="sk-SK" sz="2000" b="1" dirty="0"/>
              <a:t>podnikateľ </a:t>
            </a:r>
            <a:r>
              <a:rPr lang="sk-SK" sz="2000" dirty="0"/>
              <a:t>musí  mať:</a:t>
            </a:r>
          </a:p>
          <a:p>
            <a:pPr marL="0" indent="0">
              <a:buNone/>
            </a:pPr>
            <a:r>
              <a:rPr lang="sk-SK" sz="2000" dirty="0"/>
              <a:t>- </a:t>
            </a:r>
            <a:r>
              <a:rPr lang="en-US" sz="2000" dirty="0" err="1"/>
              <a:t>pokladnicu</a:t>
            </a:r>
            <a:r>
              <a:rPr lang="en-US" sz="2000" dirty="0"/>
              <a:t> </a:t>
            </a:r>
            <a:r>
              <a:rPr lang="en-US" sz="2000" dirty="0" err="1"/>
              <a:t>eKasa</a:t>
            </a:r>
            <a:r>
              <a:rPr lang="en-US" sz="2000" dirty="0"/>
              <a:t> </a:t>
            </a:r>
            <a:r>
              <a:rPr lang="sk-SK" sz="2000" dirty="0"/>
              <a:t>(</a:t>
            </a:r>
            <a:r>
              <a:rPr lang="en-US" sz="2000" dirty="0"/>
              <a:t>on-line </a:t>
            </a:r>
            <a:r>
              <a:rPr lang="en-US" sz="2000" dirty="0" err="1"/>
              <a:t>registračná</a:t>
            </a:r>
            <a:r>
              <a:rPr lang="en-US" sz="2000" dirty="0"/>
              <a:t> </a:t>
            </a:r>
            <a:r>
              <a:rPr lang="en-US" sz="2000" dirty="0" err="1"/>
              <a:t>pokladnica</a:t>
            </a:r>
            <a:r>
              <a:rPr lang="en-US" sz="2000" dirty="0"/>
              <a:t>, </a:t>
            </a:r>
            <a:r>
              <a:rPr lang="en-US" sz="2000" dirty="0" err="1"/>
              <a:t>softvérová</a:t>
            </a:r>
            <a:r>
              <a:rPr lang="en-US" sz="2000" dirty="0"/>
              <a:t> on-line </a:t>
            </a:r>
            <a:r>
              <a:rPr lang="en-US" sz="2000" dirty="0" err="1"/>
              <a:t>registračná</a:t>
            </a:r>
            <a:r>
              <a:rPr lang="en-US" sz="2000" dirty="0"/>
              <a:t> </a:t>
            </a:r>
            <a:r>
              <a:rPr lang="en-US" sz="2000" dirty="0" err="1"/>
              <a:t>pokladnica</a:t>
            </a:r>
            <a:r>
              <a:rPr lang="en-US" sz="2000" dirty="0"/>
              <a:t> </a:t>
            </a:r>
            <a:r>
              <a:rPr lang="sk-SK" sz="2000" dirty="0"/>
              <a:t>   </a:t>
            </a:r>
            <a:r>
              <a:rPr lang="en-US" sz="2000" dirty="0" err="1"/>
              <a:t>alebo</a:t>
            </a:r>
            <a:r>
              <a:rPr lang="en-US" sz="2000" dirty="0"/>
              <a:t>  </a:t>
            </a:r>
            <a:r>
              <a:rPr lang="en-US" sz="2000" dirty="0" err="1"/>
              <a:t>virtuálna</a:t>
            </a:r>
            <a:r>
              <a:rPr lang="en-US" sz="2000" dirty="0"/>
              <a:t> </a:t>
            </a:r>
            <a:r>
              <a:rPr lang="en-US" sz="2000" dirty="0" err="1"/>
              <a:t>registračná</a:t>
            </a:r>
            <a:r>
              <a:rPr lang="en-US" sz="2000" dirty="0"/>
              <a:t> </a:t>
            </a:r>
            <a:r>
              <a:rPr lang="en-US" sz="2000" dirty="0" err="1"/>
              <a:t>pokladnica</a:t>
            </a:r>
            <a:r>
              <a:rPr lang="sk-SK" sz="2000" dirty="0"/>
              <a:t>)</a:t>
            </a:r>
          </a:p>
          <a:p>
            <a:pPr marL="0" indent="0">
              <a:buNone/>
            </a:pPr>
            <a:r>
              <a:rPr lang="sk-SK" sz="2000" dirty="0"/>
              <a:t>- </a:t>
            </a:r>
            <a:r>
              <a:rPr lang="en-US" sz="2000" dirty="0" err="1"/>
              <a:t>konco</a:t>
            </a:r>
            <a:r>
              <a:rPr lang="sk-SK" sz="2000" dirty="0" err="1"/>
              <a:t>vé</a:t>
            </a:r>
            <a:r>
              <a:rPr lang="en-US" sz="2000" dirty="0"/>
              <a:t> </a:t>
            </a:r>
            <a:r>
              <a:rPr lang="en-US" sz="2000" dirty="0" err="1"/>
              <a:t>elektronické</a:t>
            </a:r>
            <a:r>
              <a:rPr lang="en-US" sz="2000" dirty="0"/>
              <a:t> </a:t>
            </a:r>
            <a:r>
              <a:rPr lang="en-US" sz="2000" dirty="0" err="1"/>
              <a:t>zariadenie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umožňuje</a:t>
            </a:r>
            <a:r>
              <a:rPr lang="en-US" sz="2000" dirty="0"/>
              <a:t> </a:t>
            </a:r>
            <a:r>
              <a:rPr lang="en-US" sz="2000" dirty="0" err="1"/>
              <a:t>prístup</a:t>
            </a:r>
            <a:r>
              <a:rPr lang="en-US" sz="2000" dirty="0"/>
              <a:t> do </a:t>
            </a:r>
            <a:r>
              <a:rPr lang="en-US" sz="2000" dirty="0" err="1"/>
              <a:t>virtuálnej</a:t>
            </a:r>
            <a:r>
              <a:rPr lang="en-US" sz="2000" dirty="0"/>
              <a:t> </a:t>
            </a:r>
            <a:r>
              <a:rPr lang="en-US" sz="2000" dirty="0" err="1"/>
              <a:t>registračnej</a:t>
            </a:r>
            <a:r>
              <a:rPr lang="en-US" sz="2000" dirty="0"/>
              <a:t> </a:t>
            </a:r>
            <a:r>
              <a:rPr lang="en-US" sz="2000" dirty="0" err="1"/>
              <a:t>pokladnice</a:t>
            </a:r>
            <a:r>
              <a:rPr lang="en-US" sz="2000" dirty="0"/>
              <a:t> a </a:t>
            </a:r>
            <a:r>
              <a:rPr lang="en-US" sz="2000" dirty="0" err="1">
                <a:solidFill>
                  <a:srgbClr val="FF0000"/>
                </a:solidFill>
              </a:rPr>
              <a:t>tlač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pokladničných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dokladov</a:t>
            </a:r>
            <a:endParaRPr lang="sk-SK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/>
              <a:t>2/ </a:t>
            </a:r>
            <a:r>
              <a:rPr lang="en-US" sz="2000" dirty="0" err="1"/>
              <a:t>Povinnosť</a:t>
            </a:r>
            <a:r>
              <a:rPr lang="en-US" sz="2000" dirty="0"/>
              <a:t> </a:t>
            </a:r>
            <a:r>
              <a:rPr lang="en-US" sz="2000" dirty="0" err="1"/>
              <a:t>evidovať</a:t>
            </a:r>
            <a:r>
              <a:rPr lang="en-US" sz="2000" dirty="0"/>
              <a:t> </a:t>
            </a:r>
            <a:r>
              <a:rPr lang="en-US" sz="2000" dirty="0" err="1"/>
              <a:t>tržbu</a:t>
            </a:r>
            <a:r>
              <a:rPr lang="en-US" sz="2000" dirty="0"/>
              <a:t> </a:t>
            </a:r>
            <a:r>
              <a:rPr lang="en-US" sz="2000" dirty="0" err="1"/>
              <a:t>podľa</a:t>
            </a:r>
            <a:r>
              <a:rPr lang="en-US" sz="2000" dirty="0"/>
              <a:t> </a:t>
            </a:r>
            <a:r>
              <a:rPr lang="en-US" sz="2000" dirty="0" err="1"/>
              <a:t>odseku</a:t>
            </a:r>
            <a:r>
              <a:rPr lang="en-US" sz="2000" dirty="0"/>
              <a:t> 1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b="1" dirty="0" err="1"/>
              <a:t>nevzťahuje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sk-SK" sz="2000" dirty="0"/>
              <a:t> </a:t>
            </a:r>
            <a:r>
              <a:rPr lang="en-US" sz="2000" dirty="0" err="1"/>
              <a:t>predaj</a:t>
            </a:r>
            <a:r>
              <a:rPr lang="en-US" sz="2000" dirty="0"/>
              <a:t> </a:t>
            </a:r>
            <a:endParaRPr lang="sk-SK" sz="2000" dirty="0"/>
          </a:p>
          <a:p>
            <a:pPr marL="0" indent="0">
              <a:buNone/>
            </a:pPr>
            <a:r>
              <a:rPr lang="sk-SK" sz="2000" dirty="0"/>
              <a:t>- </a:t>
            </a:r>
            <a:r>
              <a:rPr lang="en-US" sz="2000" dirty="0" err="1"/>
              <a:t>tovaru</a:t>
            </a:r>
            <a:r>
              <a:rPr lang="en-US" sz="2000" dirty="0"/>
              <a:t> </a:t>
            </a:r>
            <a:r>
              <a:rPr lang="en-US" sz="2000" dirty="0" err="1"/>
              <a:t>fyzickou</a:t>
            </a:r>
            <a:r>
              <a:rPr lang="en-US" sz="2000" dirty="0"/>
              <a:t> </a:t>
            </a:r>
            <a:r>
              <a:rPr lang="en-US" sz="2000" dirty="0" err="1"/>
              <a:t>osobou</a:t>
            </a:r>
            <a:r>
              <a:rPr lang="en-US" sz="2000" dirty="0"/>
              <a:t> s </a:t>
            </a:r>
            <a:r>
              <a:rPr lang="en-US" sz="2000" dirty="0" err="1"/>
              <a:t>ťažkým</a:t>
            </a:r>
            <a:r>
              <a:rPr lang="en-US" sz="2000" dirty="0"/>
              <a:t> </a:t>
            </a:r>
            <a:r>
              <a:rPr lang="en-US" sz="2000" dirty="0" err="1"/>
              <a:t>zdravotným</a:t>
            </a:r>
            <a:r>
              <a:rPr lang="en-US" sz="2000" dirty="0"/>
              <a:t> </a:t>
            </a:r>
            <a:r>
              <a:rPr lang="en-US" sz="2000" dirty="0" err="1"/>
              <a:t>postihnutím</a:t>
            </a:r>
            <a:r>
              <a:rPr lang="en-US" sz="2000" dirty="0"/>
              <a:t>; to </a:t>
            </a:r>
            <a:r>
              <a:rPr lang="en-US" sz="2000" dirty="0" err="1"/>
              <a:t>neplatí</a:t>
            </a:r>
            <a:r>
              <a:rPr lang="en-US" sz="2000" dirty="0"/>
              <a:t>, </a:t>
            </a:r>
            <a:r>
              <a:rPr lang="en-US" sz="2000" dirty="0" err="1"/>
              <a:t>ak</a:t>
            </a:r>
            <a:r>
              <a:rPr lang="en-US" sz="2000" dirty="0"/>
              <a:t> za </a:t>
            </a:r>
            <a:r>
              <a:rPr lang="en-US" sz="2000" dirty="0" err="1"/>
              <a:t>takúto</a:t>
            </a:r>
            <a:r>
              <a:rPr lang="en-US" sz="2000" dirty="0"/>
              <a:t> </a:t>
            </a:r>
            <a:r>
              <a:rPr lang="en-US" sz="2000" dirty="0" err="1"/>
              <a:t>osobu</a:t>
            </a:r>
            <a:r>
              <a:rPr lang="en-US" sz="2000" dirty="0"/>
              <a:t> </a:t>
            </a:r>
            <a:r>
              <a:rPr lang="en-US" sz="2000" dirty="0" err="1"/>
              <a:t>prijíma</a:t>
            </a:r>
            <a:r>
              <a:rPr lang="en-US" sz="2000" dirty="0"/>
              <a:t> </a:t>
            </a:r>
            <a:r>
              <a:rPr lang="en-US" sz="2000" dirty="0" err="1"/>
              <a:t>tržbu</a:t>
            </a:r>
            <a:r>
              <a:rPr lang="en-US" sz="2000" dirty="0"/>
              <a:t> </a:t>
            </a:r>
            <a:r>
              <a:rPr lang="en-US" sz="2000" dirty="0" err="1"/>
              <a:t>fyzická</a:t>
            </a:r>
            <a:r>
              <a:rPr lang="en-US" sz="2000" dirty="0"/>
              <a:t> </a:t>
            </a:r>
            <a:r>
              <a:rPr lang="en-US" sz="2000" dirty="0" err="1"/>
              <a:t>osoba</a:t>
            </a:r>
            <a:r>
              <a:rPr lang="en-US" sz="2000" dirty="0"/>
              <a:t>, </a:t>
            </a:r>
            <a:r>
              <a:rPr lang="en-US" sz="2000" dirty="0" err="1"/>
              <a:t>ktorá</a:t>
            </a:r>
            <a:r>
              <a:rPr lang="en-US" sz="2000" dirty="0"/>
              <a:t> </a:t>
            </a:r>
            <a:r>
              <a:rPr lang="en-US" sz="2000" dirty="0" err="1"/>
              <a:t>nie</a:t>
            </a:r>
            <a:r>
              <a:rPr lang="en-US" sz="2000" dirty="0"/>
              <a:t> je </a:t>
            </a:r>
            <a:r>
              <a:rPr lang="en-US" sz="2000" dirty="0" err="1"/>
              <a:t>fyzickou</a:t>
            </a:r>
            <a:r>
              <a:rPr lang="en-US" sz="2000" dirty="0"/>
              <a:t> </a:t>
            </a:r>
            <a:r>
              <a:rPr lang="en-US" sz="2000" dirty="0" err="1"/>
              <a:t>osobou</a:t>
            </a:r>
            <a:r>
              <a:rPr lang="en-US" sz="2000" dirty="0"/>
              <a:t> s </a:t>
            </a:r>
            <a:r>
              <a:rPr lang="en-US" sz="2000" dirty="0" err="1"/>
              <a:t>ťažkým</a:t>
            </a:r>
            <a:r>
              <a:rPr lang="en-US" sz="2000" dirty="0"/>
              <a:t> </a:t>
            </a:r>
            <a:r>
              <a:rPr lang="en-US" sz="2000" dirty="0" err="1"/>
              <a:t>zdravotným</a:t>
            </a:r>
            <a:r>
              <a:rPr lang="en-US" sz="2000" dirty="0"/>
              <a:t> </a:t>
            </a:r>
            <a:r>
              <a:rPr lang="en-US" sz="2000" dirty="0" err="1"/>
              <a:t>postihnutím</a:t>
            </a:r>
            <a:r>
              <a:rPr lang="en-US" sz="2000" dirty="0"/>
              <a:t>, </a:t>
            </a:r>
            <a:endParaRPr lang="sk-SK" sz="2000" dirty="0"/>
          </a:p>
          <a:p>
            <a:pPr>
              <a:buFontTx/>
              <a:buChar char="-"/>
            </a:pPr>
            <a:r>
              <a:rPr lang="en-US" sz="2000" dirty="0" err="1"/>
              <a:t>tovaru</a:t>
            </a:r>
            <a:r>
              <a:rPr lang="en-US" sz="2000" dirty="0"/>
              <a:t> </a:t>
            </a:r>
            <a:r>
              <a:rPr lang="en-US" sz="2000" dirty="0" err="1"/>
              <a:t>predávaného</a:t>
            </a:r>
            <a:r>
              <a:rPr lang="en-US" sz="2000" dirty="0"/>
              <a:t> </a:t>
            </a:r>
            <a:r>
              <a:rPr lang="en-US" sz="2000" dirty="0" err="1"/>
              <a:t>vo</a:t>
            </a:r>
            <a:r>
              <a:rPr lang="en-US" sz="2000" dirty="0"/>
              <a:t> </a:t>
            </a:r>
            <a:r>
              <a:rPr lang="en-US" sz="2000" dirty="0" err="1"/>
              <a:t>vysokohorských</a:t>
            </a:r>
            <a:r>
              <a:rPr lang="en-US" sz="2000" dirty="0"/>
              <a:t> </a:t>
            </a:r>
            <a:r>
              <a:rPr lang="en-US" sz="2000" dirty="0" err="1"/>
              <a:t>zariadeniach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sú</a:t>
            </a:r>
            <a:r>
              <a:rPr lang="en-US" sz="2000" dirty="0"/>
              <a:t> bez </a:t>
            </a:r>
            <a:r>
              <a:rPr lang="en-US" sz="2000" dirty="0" err="1"/>
              <a:t>pripojenia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sieť</a:t>
            </a:r>
            <a:r>
              <a:rPr lang="en-US" sz="2000" dirty="0"/>
              <a:t> </a:t>
            </a:r>
            <a:r>
              <a:rPr lang="en-US" sz="2000" dirty="0" err="1"/>
              <a:t>pozemných</a:t>
            </a:r>
            <a:r>
              <a:rPr lang="en-US" sz="2000" dirty="0"/>
              <a:t> </a:t>
            </a:r>
            <a:r>
              <a:rPr lang="en-US" sz="2000" dirty="0" err="1"/>
              <a:t>komunikácií</a:t>
            </a:r>
            <a:r>
              <a:rPr lang="en-US" sz="2000" dirty="0"/>
              <a:t> a </a:t>
            </a:r>
            <a:r>
              <a:rPr lang="en-US" sz="2000" dirty="0" err="1"/>
              <a:t>verejnú</a:t>
            </a:r>
            <a:r>
              <a:rPr lang="en-US" sz="2000" dirty="0"/>
              <a:t> </a:t>
            </a:r>
            <a:r>
              <a:rPr lang="en-US" sz="2000" dirty="0" err="1"/>
              <a:t>rozvodnú</a:t>
            </a:r>
            <a:r>
              <a:rPr lang="en-US" sz="2000" dirty="0"/>
              <a:t> </a:t>
            </a:r>
            <a:r>
              <a:rPr lang="en-US" sz="2000" dirty="0" err="1"/>
              <a:t>sieť</a:t>
            </a:r>
            <a:r>
              <a:rPr lang="en-US" sz="2000" dirty="0"/>
              <a:t> </a:t>
            </a:r>
            <a:r>
              <a:rPr lang="en-US" sz="2000" dirty="0" err="1"/>
              <a:t>elektrickej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sk-SK" sz="2000" dirty="0"/>
              <a:t>,</a:t>
            </a:r>
          </a:p>
          <a:p>
            <a:pPr marL="0" indent="0">
              <a:buNone/>
            </a:pPr>
            <a:r>
              <a:rPr lang="sk-SK" sz="2000" dirty="0"/>
              <a:t>3/ </a:t>
            </a:r>
            <a:r>
              <a:rPr lang="en-US" sz="2000" dirty="0" err="1"/>
              <a:t>Predávajúci</a:t>
            </a:r>
            <a:r>
              <a:rPr lang="en-US" sz="2000" dirty="0"/>
              <a:t> je </a:t>
            </a:r>
            <a:r>
              <a:rPr lang="en-US" sz="2000" dirty="0" err="1"/>
              <a:t>povinný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každom</a:t>
            </a:r>
            <a:r>
              <a:rPr lang="en-US" sz="2000" dirty="0"/>
              <a:t> </a:t>
            </a:r>
            <a:r>
              <a:rPr lang="en-US" sz="2000" dirty="0" err="1"/>
              <a:t>predajnom</a:t>
            </a:r>
            <a:r>
              <a:rPr lang="en-US" sz="2000" dirty="0"/>
              <a:t> </a:t>
            </a:r>
            <a:r>
              <a:rPr lang="en-US" sz="2000" dirty="0" err="1"/>
              <a:t>mieste</a:t>
            </a:r>
            <a:r>
              <a:rPr lang="en-US" sz="2000" dirty="0"/>
              <a:t> </a:t>
            </a:r>
            <a:r>
              <a:rPr lang="en-US" sz="2000" dirty="0" err="1"/>
              <a:t>umiestniť</a:t>
            </a:r>
            <a:r>
              <a:rPr lang="en-US" sz="2000" dirty="0"/>
              <a:t> </a:t>
            </a:r>
            <a:r>
              <a:rPr lang="en-US" sz="2000" b="1" dirty="0" err="1"/>
              <a:t>oznámenie</a:t>
            </a:r>
            <a:r>
              <a:rPr lang="en-US" sz="2000" dirty="0"/>
              <a:t> </a:t>
            </a: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399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2FE04-B425-4E77-0657-83E988A9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</a:t>
            </a:r>
            <a:r>
              <a:rPr lang="sk-SK" b="1" dirty="0"/>
              <a:t>   Finančná správa /</a:t>
            </a:r>
            <a:r>
              <a:rPr lang="sk-SK" dirty="0"/>
              <a:t> vzor oznámenia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DBBE10D6-E03C-1324-620F-FBF66596398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196378"/>
              </p:ext>
            </p:extLst>
          </p:nvPr>
        </p:nvGraphicFramePr>
        <p:xfrm>
          <a:off x="2239617" y="1364974"/>
          <a:ext cx="7911548" cy="512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76791" imgH="3990902" progId="Acrobat.Document.DC">
                  <p:embed/>
                </p:oleObj>
              </mc:Choice>
              <mc:Fallback>
                <p:oleObj name="Acrobat Document" r:id="rId2" imgW="5676791" imgH="399090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39617" y="1364974"/>
                        <a:ext cx="7911548" cy="5127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489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77489-7005-855B-FCC6-A7176C3E8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EE63E-F053-B323-3491-54413225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			     Finančná správa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313DFC-4C09-6AF3-497F-7CB588CEB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Zákon číslo 384/2025  O evidencii tržieb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>4/</a:t>
            </a:r>
            <a:r>
              <a:rPr lang="en-US" sz="2200" dirty="0"/>
              <a:t> Ak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pokladnica</a:t>
            </a:r>
            <a:r>
              <a:rPr lang="en-US" sz="2200" dirty="0"/>
              <a:t> </a:t>
            </a:r>
            <a:r>
              <a:rPr lang="en-US" sz="2200" dirty="0" err="1"/>
              <a:t>eKasa</a:t>
            </a:r>
            <a:r>
              <a:rPr lang="en-US" sz="2200" dirty="0"/>
              <a:t> </a:t>
            </a:r>
            <a:r>
              <a:rPr lang="en-US" sz="2200" dirty="0" err="1"/>
              <a:t>používa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rôznych</a:t>
            </a:r>
            <a:r>
              <a:rPr lang="en-US" sz="2200" dirty="0"/>
              <a:t> </a:t>
            </a:r>
            <a:r>
              <a:rPr lang="en-US" sz="2200" dirty="0" err="1"/>
              <a:t>predajných</a:t>
            </a:r>
            <a:r>
              <a:rPr lang="en-US" sz="2200" dirty="0"/>
              <a:t> </a:t>
            </a:r>
            <a:r>
              <a:rPr lang="en-US" sz="2200" dirty="0" err="1"/>
              <a:t>miestach</a:t>
            </a:r>
            <a:r>
              <a:rPr lang="en-US" sz="2200" dirty="0"/>
              <a:t> v </a:t>
            </a:r>
            <a:r>
              <a:rPr lang="en-US" sz="2200" dirty="0" err="1"/>
              <a:t>odlišnom</a:t>
            </a:r>
            <a:r>
              <a:rPr lang="en-US" sz="2200" dirty="0"/>
              <a:t> </a:t>
            </a:r>
            <a:r>
              <a:rPr lang="en-US" sz="2200" dirty="0" err="1"/>
              <a:t>čase</a:t>
            </a:r>
            <a:r>
              <a:rPr lang="en-US" sz="2200" dirty="0"/>
              <a:t>, </a:t>
            </a:r>
            <a:r>
              <a:rPr lang="en-US" sz="2200" dirty="0" err="1"/>
              <a:t>ako</a:t>
            </a:r>
            <a:r>
              <a:rPr lang="en-US" sz="2200" dirty="0"/>
              <a:t> </a:t>
            </a:r>
            <a:r>
              <a:rPr lang="en-US" sz="2200" dirty="0" err="1"/>
              <a:t>predajné</a:t>
            </a:r>
            <a:r>
              <a:rPr lang="en-US" sz="2200" dirty="0"/>
              <a:t> </a:t>
            </a:r>
            <a:r>
              <a:rPr lang="en-US" sz="2200" dirty="0" err="1"/>
              <a:t>miesto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uvedie</a:t>
            </a:r>
            <a:r>
              <a:rPr lang="en-US" sz="2200" dirty="0"/>
              <a:t> </a:t>
            </a:r>
            <a:r>
              <a:rPr lang="en-US" sz="2200" dirty="0" err="1"/>
              <a:t>prenosná</a:t>
            </a:r>
            <a:r>
              <a:rPr lang="en-US" sz="2200" dirty="0"/>
              <a:t> </a:t>
            </a:r>
            <a:r>
              <a:rPr lang="en-US" sz="2200" dirty="0" err="1"/>
              <a:t>pokladnica</a:t>
            </a:r>
            <a:r>
              <a:rPr lang="en-US" sz="2200" dirty="0"/>
              <a:t> </a:t>
            </a:r>
            <a:r>
              <a:rPr lang="en-US" sz="2200" dirty="0" err="1"/>
              <a:t>eKasa</a:t>
            </a:r>
            <a:r>
              <a:rPr lang="en-US" sz="2200" dirty="0"/>
              <a:t>, </a:t>
            </a:r>
            <a:r>
              <a:rPr lang="en-US" sz="2200" dirty="0" err="1"/>
              <a:t>pričom</a:t>
            </a:r>
            <a:r>
              <a:rPr lang="en-US" sz="2200" dirty="0"/>
              <a:t> </a:t>
            </a:r>
            <a:r>
              <a:rPr lang="en-US" sz="2200" b="1" dirty="0" err="1"/>
              <a:t>predávajúci</a:t>
            </a:r>
            <a:r>
              <a:rPr lang="en-US" sz="2200" b="1" dirty="0"/>
              <a:t> je </a:t>
            </a:r>
            <a:r>
              <a:rPr lang="en-US" sz="2200" b="1" dirty="0" err="1"/>
              <a:t>povinný</a:t>
            </a:r>
            <a:r>
              <a:rPr lang="en-US" sz="2200" b="1" dirty="0"/>
              <a:t> pred </a:t>
            </a:r>
            <a:r>
              <a:rPr lang="en-US" sz="2200" b="1" dirty="0" err="1"/>
              <a:t>začiatkom</a:t>
            </a:r>
            <a:r>
              <a:rPr lang="en-US" sz="2200" b="1" dirty="0"/>
              <a:t> </a:t>
            </a:r>
            <a:r>
              <a:rPr lang="en-US" sz="2200" b="1" dirty="0" err="1"/>
              <a:t>predaja</a:t>
            </a:r>
            <a:r>
              <a:rPr lang="en-US" sz="2200" b="1" dirty="0"/>
              <a:t> </a:t>
            </a:r>
            <a:r>
              <a:rPr lang="en-US" sz="2200" dirty="0" err="1"/>
              <a:t>zaevidovať</a:t>
            </a:r>
            <a:r>
              <a:rPr lang="en-US" sz="2200" dirty="0"/>
              <a:t> do </a:t>
            </a:r>
            <a:r>
              <a:rPr lang="en-US" sz="2200" dirty="0" err="1"/>
              <a:t>prenosnej</a:t>
            </a:r>
            <a:r>
              <a:rPr lang="en-US" sz="2200" dirty="0"/>
              <a:t> </a:t>
            </a:r>
            <a:r>
              <a:rPr lang="en-US" sz="2200" dirty="0" err="1"/>
              <a:t>pokladnice</a:t>
            </a:r>
            <a:r>
              <a:rPr lang="en-US" sz="2200" dirty="0"/>
              <a:t> </a:t>
            </a:r>
            <a:r>
              <a:rPr lang="en-US" sz="2200" dirty="0" err="1"/>
              <a:t>eKasa</a:t>
            </a:r>
            <a:r>
              <a:rPr lang="en-US" sz="2200" dirty="0"/>
              <a:t> a </a:t>
            </a:r>
            <a:r>
              <a:rPr lang="en-US" sz="2200" dirty="0" err="1">
                <a:solidFill>
                  <a:srgbClr val="FF0000"/>
                </a:solidFill>
              </a:rPr>
              <a:t>zaslať</a:t>
            </a:r>
            <a:r>
              <a:rPr lang="en-US" sz="2200" dirty="0">
                <a:solidFill>
                  <a:srgbClr val="FF0000"/>
                </a:solidFill>
              </a:rPr>
              <a:t> do </a:t>
            </a:r>
            <a:r>
              <a:rPr lang="en-US" sz="2200" dirty="0" err="1">
                <a:solidFill>
                  <a:srgbClr val="FF0000"/>
                </a:solidFill>
              </a:rPr>
              <a:t>systému</a:t>
            </a:r>
            <a:r>
              <a:rPr lang="en-US" sz="2200" dirty="0">
                <a:solidFill>
                  <a:srgbClr val="FF0000"/>
                </a:solidFill>
              </a:rPr>
              <a:t> pre </a:t>
            </a:r>
            <a:r>
              <a:rPr lang="en-US" sz="2200" dirty="0" err="1">
                <a:solidFill>
                  <a:srgbClr val="FF0000"/>
                </a:solidFill>
              </a:rPr>
              <a:t>pokladnice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eKasa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adresu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alebo</a:t>
            </a:r>
            <a:r>
              <a:rPr lang="en-US" sz="2200" dirty="0">
                <a:solidFill>
                  <a:srgbClr val="FF0000"/>
                </a:solidFill>
              </a:rPr>
              <a:t> GPS </a:t>
            </a:r>
            <a:r>
              <a:rPr lang="en-US" sz="2200" dirty="0" err="1">
                <a:solidFill>
                  <a:srgbClr val="FF0000"/>
                </a:solidFill>
              </a:rPr>
              <a:t>súradnice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predajného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miesta</a:t>
            </a:r>
            <a:r>
              <a:rPr lang="en-US" sz="2200" dirty="0"/>
              <a:t>,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ktorom</a:t>
            </a:r>
            <a:r>
              <a:rPr lang="en-US" sz="2200" dirty="0"/>
              <a:t> </a:t>
            </a:r>
            <a:r>
              <a:rPr lang="en-US" sz="2200" dirty="0" err="1"/>
              <a:t>predávajúci</a:t>
            </a:r>
            <a:r>
              <a:rPr lang="en-US" sz="2200" dirty="0"/>
              <a:t> v </a:t>
            </a:r>
            <a:r>
              <a:rPr lang="en-US" sz="2200" dirty="0" err="1"/>
              <a:t>reálnom</a:t>
            </a:r>
            <a:r>
              <a:rPr lang="en-US" sz="2200" dirty="0"/>
              <a:t> </a:t>
            </a:r>
            <a:r>
              <a:rPr lang="en-US" sz="2200" dirty="0" err="1"/>
              <a:t>čase</a:t>
            </a:r>
            <a:r>
              <a:rPr lang="en-US" sz="2200" dirty="0"/>
              <a:t> </a:t>
            </a:r>
            <a:r>
              <a:rPr lang="en-US" sz="2200" dirty="0" err="1"/>
              <a:t>eviduje</a:t>
            </a:r>
            <a:r>
              <a:rPr lang="en-US" sz="2200" dirty="0"/>
              <a:t> </a:t>
            </a:r>
            <a:r>
              <a:rPr lang="en-US" sz="2200" dirty="0" err="1"/>
              <a:t>prijatú</a:t>
            </a:r>
            <a:r>
              <a:rPr lang="en-US" sz="2200" dirty="0"/>
              <a:t> </a:t>
            </a:r>
            <a:r>
              <a:rPr lang="en-US" sz="2200" dirty="0" err="1"/>
              <a:t>tržbu</a:t>
            </a:r>
            <a:r>
              <a:rPr lang="en-US" sz="2200" dirty="0"/>
              <a:t>, </a:t>
            </a:r>
            <a:r>
              <a:rPr lang="en-US" sz="2200" dirty="0" err="1"/>
              <a:t>alebo</a:t>
            </a:r>
            <a:r>
              <a:rPr lang="en-US" sz="2200" dirty="0"/>
              <a:t> </a:t>
            </a:r>
            <a:r>
              <a:rPr lang="en-US" sz="2200" dirty="0" err="1"/>
              <a:t>evidenčné</a:t>
            </a:r>
            <a:r>
              <a:rPr lang="en-US" sz="2200" dirty="0"/>
              <a:t> </a:t>
            </a:r>
            <a:r>
              <a:rPr lang="en-US" sz="2200" dirty="0" err="1"/>
              <a:t>číslo</a:t>
            </a:r>
            <a:r>
              <a:rPr lang="en-US" sz="2200" dirty="0"/>
              <a:t> </a:t>
            </a:r>
            <a:r>
              <a:rPr lang="en-US" sz="2200" dirty="0" err="1"/>
              <a:t>vozidla</a:t>
            </a:r>
            <a:r>
              <a:rPr lang="en-US" sz="2200" dirty="0"/>
              <a:t>, </a:t>
            </a:r>
            <a:r>
              <a:rPr lang="en-US" sz="2200" dirty="0" err="1"/>
              <a:t>ak</a:t>
            </a:r>
            <a:r>
              <a:rPr lang="en-US" sz="2200" dirty="0"/>
              <a:t> toto </a:t>
            </a:r>
            <a:r>
              <a:rPr lang="en-US" sz="2200" dirty="0" err="1"/>
              <a:t>vozidlo</a:t>
            </a:r>
            <a:r>
              <a:rPr lang="en-US" sz="2200" dirty="0"/>
              <a:t> je </a:t>
            </a:r>
            <a:r>
              <a:rPr lang="en-US" sz="2200" dirty="0" err="1"/>
              <a:t>predajným</a:t>
            </a:r>
            <a:r>
              <a:rPr lang="en-US" sz="2200" dirty="0"/>
              <a:t> </a:t>
            </a:r>
            <a:r>
              <a:rPr lang="en-US" sz="2200" dirty="0" err="1"/>
              <a:t>miestom</a:t>
            </a:r>
            <a:r>
              <a:rPr lang="en-US" sz="2200" dirty="0"/>
              <a:t>. 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>5/</a:t>
            </a:r>
            <a:r>
              <a:rPr lang="en-US" sz="2200" dirty="0"/>
              <a:t> </a:t>
            </a:r>
            <a:r>
              <a:rPr lang="en-US" sz="2200" dirty="0" err="1"/>
              <a:t>Predávajúci</a:t>
            </a:r>
            <a:r>
              <a:rPr lang="en-US" sz="2200" dirty="0"/>
              <a:t> je </a:t>
            </a:r>
            <a:r>
              <a:rPr lang="en-US" sz="2200" dirty="0" err="1"/>
              <a:t>povinný</a:t>
            </a:r>
            <a:r>
              <a:rPr lang="en-US" sz="2200" dirty="0"/>
              <a:t> </a:t>
            </a:r>
            <a:r>
              <a:rPr lang="en-US" sz="2200" dirty="0" err="1"/>
              <a:t>umožniť</a:t>
            </a:r>
            <a:r>
              <a:rPr lang="en-US" sz="2200" dirty="0"/>
              <a:t> </a:t>
            </a:r>
            <a:r>
              <a:rPr lang="en-US" sz="2200" dirty="0" err="1"/>
              <a:t>kupujúcemu</a:t>
            </a:r>
            <a:r>
              <a:rPr lang="en-US" sz="2200" dirty="0"/>
              <a:t> </a:t>
            </a:r>
            <a:r>
              <a:rPr lang="en-US" sz="2200" dirty="0" err="1"/>
              <a:t>vykonať</a:t>
            </a:r>
            <a:r>
              <a:rPr lang="en-US" sz="2200" dirty="0"/>
              <a:t> </a:t>
            </a:r>
            <a:r>
              <a:rPr lang="en-US" sz="2200" dirty="0" err="1"/>
              <a:t>platbu</a:t>
            </a:r>
            <a:r>
              <a:rPr lang="en-US" sz="2200" dirty="0"/>
              <a:t> za </a:t>
            </a:r>
            <a:r>
              <a:rPr lang="en-US" sz="2200" dirty="0" err="1"/>
              <a:t>predaj</a:t>
            </a:r>
            <a:r>
              <a:rPr lang="en-US" sz="2200" dirty="0"/>
              <a:t> </a:t>
            </a:r>
            <a:r>
              <a:rPr lang="en-US" sz="2200" dirty="0" err="1"/>
              <a:t>tovaru</a:t>
            </a:r>
            <a:r>
              <a:rPr lang="sk-SK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sk-SK" sz="2200" dirty="0"/>
              <a:t>bezhotovostne </a:t>
            </a:r>
            <a:r>
              <a:rPr lang="sk-SK" sz="2200" b="1" dirty="0"/>
              <a:t>od 1.3.2026</a:t>
            </a:r>
            <a:r>
              <a:rPr lang="en-US" sz="2200" dirty="0"/>
              <a:t>, a to </a:t>
            </a:r>
            <a:r>
              <a:rPr lang="en-US" sz="2200" b="1" dirty="0" err="1"/>
              <a:t>pri</a:t>
            </a:r>
            <a:r>
              <a:rPr lang="en-US" sz="2200" b="1" dirty="0"/>
              <a:t> </a:t>
            </a:r>
            <a:r>
              <a:rPr lang="en-US" sz="2200" b="1" dirty="0" err="1"/>
              <a:t>tržbe</a:t>
            </a:r>
            <a:r>
              <a:rPr lang="en-US" sz="2200" b="1" dirty="0"/>
              <a:t> </a:t>
            </a:r>
            <a:r>
              <a:rPr lang="en-US" sz="2200" b="1" dirty="0" err="1"/>
              <a:t>presahujúcej</a:t>
            </a:r>
            <a:r>
              <a:rPr lang="en-US" sz="2200" b="1" dirty="0"/>
              <a:t> 1 euro</a:t>
            </a:r>
            <a:r>
              <a:rPr lang="sk-SK" sz="2200" b="1" dirty="0"/>
              <a:t>. </a:t>
            </a:r>
            <a:r>
              <a:rPr lang="sk-SK" sz="2200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630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25B71-42C7-3F90-6A67-603FBC34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		          Finančná správa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1D4F03-9DFE-0033-6827-B80F81AF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Remeselníci, jarmočníci</a:t>
            </a:r>
            <a:r>
              <a:rPr lang="sk-SK" dirty="0"/>
              <a:t>, ktorí vyrábajú vlastné ľudovo-umelecké výrobky sú osobami, ktoré vykonávajú činnosť podľa autorského zákona č. 185/2015 Z. z. v znení neskorších predpisov. Títo remeselníci nie sú predávajúcimi podľa zákona o evidencii tržieb. Táto činnosť nie je živnosťou podľa zákona číslo 455/1991 Zb. o živnostenskom podnikaní v znení neskorších predpisov. V takýchto prípadoch </a:t>
            </a:r>
            <a:r>
              <a:rPr lang="sk-SK" b="1" dirty="0"/>
              <a:t>nie sú povinní používať pokladnicu </a:t>
            </a:r>
            <a:r>
              <a:rPr lang="sk-SK" b="1" dirty="0" err="1"/>
              <a:t>eKasa</a:t>
            </a:r>
            <a:r>
              <a:rPr lang="sk-SK" b="1" dirty="0"/>
              <a:t> a taktiež nie sú povinní umožniť bezhotovostnú</a:t>
            </a:r>
            <a:r>
              <a:rPr lang="sk-SK" dirty="0"/>
              <a:t> platbu podľa § 15 zákona o evidencii tržieb od 01. marca 2026.</a:t>
            </a:r>
            <a:br>
              <a:rPr lang="sk-SK" dirty="0"/>
            </a:br>
            <a:r>
              <a:rPr lang="sk-SK" dirty="0"/>
              <a:t>V prípade, ak jarmočníci vykonávajú podnikateľskú činnosť na základe napr. § 2 ods. 2 Obchodného zákonníka, § 2 zákona o živnostenskom podnikaní v znení neskorších predpisov, napr. nepredáva svoje vlastné umelecké výrobky sú od 01. januára 2026 povinní používať pokladnicu </a:t>
            </a:r>
            <a:r>
              <a:rPr lang="sk-SK" dirty="0" err="1"/>
              <a:t>eKasa</a:t>
            </a:r>
            <a:r>
              <a:rPr lang="sk-SK" dirty="0"/>
              <a:t> podľa zákona o evidencii tržieb.</a:t>
            </a:r>
          </a:p>
        </p:txBody>
      </p:sp>
    </p:spTree>
    <p:extLst>
      <p:ext uri="{BB962C8B-B14F-4D97-AF65-F5344CB8AC3E}">
        <p14:creationId xmlns:p14="http://schemas.microsoft.com/office/powerpoint/2010/main" val="3211468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C9E53-54EF-3808-A7A3-B276C36C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AKTUÁLNE - Prenájom pôdy od 1.1.2026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7B9C4C-6FD9-CD6A-89D2-699C2A9C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Zmluva : </a:t>
            </a:r>
          </a:p>
          <a:p>
            <a:r>
              <a:rPr lang="sk-SK" dirty="0"/>
              <a:t>musí byť písomná</a:t>
            </a:r>
          </a:p>
          <a:p>
            <a:r>
              <a:rPr lang="sk-SK" dirty="0"/>
              <a:t>jednoznačná identifikácia pozemku</a:t>
            </a:r>
          </a:p>
          <a:p>
            <a:r>
              <a:rPr lang="sk-SK" dirty="0"/>
              <a:t>nesmie v nej byť predkupné právo</a:t>
            </a:r>
          </a:p>
          <a:p>
            <a:r>
              <a:rPr lang="sk-SK" dirty="0"/>
              <a:t>novinka : ak niekto užíva pôdu 5 rokov bez zmluvy a vlastník to nenamietne, môže ju naďalej užívať ( nie pozemky SPF)</a:t>
            </a:r>
          </a:p>
          <a:p>
            <a:r>
              <a:rPr lang="sk-SK" dirty="0"/>
              <a:t>výpoveď 1 rok, avšak nie skôr ako uplynie minimálna doba nájmu (5)</a:t>
            </a:r>
          </a:p>
          <a:p>
            <a:r>
              <a:rPr lang="sk-SK" dirty="0"/>
              <a:t>ak vlastník nereaguje na zaslaný návrh zmluvy na prenájom do 2 mesiacov, môže navrhovateľ pôdu užívať na dobu neurčitú s výpovednou lehotou 1 rok vždy k 1.11.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7807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21B24-89EE-3059-1EE8-2BBA6B3E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0173"/>
          </a:xfrm>
        </p:spPr>
        <p:txBody>
          <a:bodyPr/>
          <a:lstStyle/>
          <a:p>
            <a:r>
              <a:rPr lang="sk-SK" dirty="0"/>
              <a:t>AKTUÁLNE MP SR – Výzva 73.7 - spracovatelia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4C0E6B-F111-AC94-F918-513C577C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148"/>
            <a:ext cx="10515600" cy="5817703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Termín od 24.3. do 17.4.2026, podané a podpísané elektronicky</a:t>
            </a:r>
          </a:p>
          <a:p>
            <a:r>
              <a:rPr lang="sk-SK" dirty="0"/>
              <a:t>Max. 100 000.- eur (max. intenzita pomoci 80 %), 350 - 460 žiadateľov</a:t>
            </a:r>
          </a:p>
          <a:p>
            <a:r>
              <a:rPr lang="sk-SK" dirty="0"/>
              <a:t>„Spracovanie poľnohospodárskych produktov znamená akékoľvek pôsobenie na poľnohospodársky produkt, výsledkom, ktorého je taktiež poľnohospodársky produkt, potravina alebo iný produkt s výnimkou činností vykonávaných v poľnohospodárskom podniku v súvislosti s prípravou živočíšneho alebo rastlinného produktu na prvý predaj, (napr. zber, sekanie a mlátenie obilnín, balenie vajec atď. sa nepovažuje za spracovanie, resp. činnosti, ktoré nemenia podstatu výrobku, sa považujú za prvovýrobu alebo manipuláciu, nie spracovanie). V prípade produktov rastlinného pôvodu samotné očistenie, vytriedenie a zabalenie do maloobchodného spotrebiteľského balenia nie je primárne spracovanie poľnohospodárskych produktov. Spracovanie živočíšnej výroby je proces zhodnocovania surových produktov získaných z chovu hospodárskych zvierat (mäso, mlieko, vajcia, koža, vlna) na finálne potravinárske alebo priemyselné produkty. Zahŕňa hygienické a technologické úpravy v súlade s legislatívou, pričom cieľom je zvýšiť trvanlivosť, kvalitu a využiteľnosť surovín pre spotrebiteľov.“ </a:t>
            </a:r>
          </a:p>
        </p:txBody>
      </p:sp>
    </p:spTree>
    <p:extLst>
      <p:ext uri="{BB962C8B-B14F-4D97-AF65-F5344CB8AC3E}">
        <p14:creationId xmlns:p14="http://schemas.microsoft.com/office/powerpoint/2010/main" val="116694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FBE59-D99F-5F60-7E6F-D9F311718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A3FED-A700-FAE0-2FBA-AD69F290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861390"/>
          </a:xfrm>
        </p:spPr>
        <p:txBody>
          <a:bodyPr/>
          <a:lstStyle/>
          <a:p>
            <a:r>
              <a:rPr lang="sk-SK" dirty="0"/>
              <a:t>		Povinnosti pri predaji z dvora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E19681-FBD0-FBB7-5530-7EF4B96D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6042991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sz="11200" dirty="0"/>
              <a:t>* mať zdravotný preukaz – každý</a:t>
            </a:r>
          </a:p>
          <a:p>
            <a:pPr marL="0" indent="0">
              <a:buNone/>
            </a:pPr>
            <a:endParaRPr lang="sk-SK" sz="11200" dirty="0"/>
          </a:p>
          <a:p>
            <a:pPr marL="0" indent="0">
              <a:buNone/>
            </a:pPr>
            <a:r>
              <a:rPr lang="sk-SK" sz="11200" dirty="0"/>
              <a:t> * registrácia na Regionálnej veterinárnej a potravinovej správe (RVPS) SR – každý</a:t>
            </a:r>
          </a:p>
          <a:p>
            <a:pPr marL="0" indent="0">
              <a:buNone/>
            </a:pPr>
            <a:endParaRPr lang="sk-SK" sz="11200" dirty="0"/>
          </a:p>
          <a:p>
            <a:pPr marL="0" indent="0">
              <a:buNone/>
            </a:pPr>
            <a:r>
              <a:rPr lang="sk-SK" sz="11200" dirty="0"/>
              <a:t> *registrácia na Regionálnom úrade verejného zdravotníctva  (RÚVZ) SR  - podnikateľ a/alebo pokiaľ  predajca predáva z vlastného auta, tzv. ambulantný predaj </a:t>
            </a:r>
          </a:p>
          <a:p>
            <a:pPr marL="0" indent="0">
              <a:buNone/>
            </a:pPr>
            <a:endParaRPr lang="sk-SK" sz="11200" dirty="0"/>
          </a:p>
          <a:p>
            <a:pPr marL="0" indent="0">
              <a:buNone/>
            </a:pPr>
            <a:r>
              <a:rPr lang="sk-SK" sz="11200" dirty="0"/>
              <a:t>* registrácia zvierat - HD, ovce, kozy, ošípané, kone, včelstvo – od 1 ks</a:t>
            </a:r>
          </a:p>
          <a:p>
            <a:pPr marL="0" indent="0">
              <a:buNone/>
            </a:pPr>
            <a:r>
              <a:rPr lang="sk-SK" sz="11200" dirty="0"/>
              <a:t>    (CRHZ Žilina)         - hydina od 300/nosnice, 1500/výkrm</a:t>
            </a:r>
          </a:p>
          <a:p>
            <a:pPr marL="0" indent="0">
              <a:buNone/>
            </a:pPr>
            <a:r>
              <a:rPr lang="sk-SK" sz="11200" dirty="0"/>
              <a:t>                                    - bežce 5 a viac </a:t>
            </a:r>
          </a:p>
          <a:p>
            <a:pPr marL="0" indent="0">
              <a:buNone/>
            </a:pPr>
            <a:r>
              <a:rPr lang="sk-SK" sz="11200" dirty="0"/>
              <a:t> *registrácia na obci – každý</a:t>
            </a:r>
          </a:p>
          <a:p>
            <a:pPr marL="0" indent="0">
              <a:buNone/>
            </a:pPr>
            <a:r>
              <a:rPr lang="sk-SK" sz="11200" dirty="0"/>
              <a:t> *registrácia na Finančnej správe SR - podnikateľ</a:t>
            </a:r>
          </a:p>
          <a:p>
            <a:pPr marL="0" indent="0">
              <a:buNone/>
            </a:pPr>
            <a:r>
              <a:rPr lang="sk-SK" sz="3500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7317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CA7F5-F13A-664E-CE85-9FC2B967A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5326A-2350-E876-CC17-CE9F32A8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0173"/>
          </a:xfrm>
        </p:spPr>
        <p:txBody>
          <a:bodyPr/>
          <a:lstStyle/>
          <a:p>
            <a:r>
              <a:rPr lang="sk-SK" dirty="0"/>
              <a:t>AKTUÁLNE MP SR – Výzva 73.7 - spracovatelia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8FFDFB-1632-5D98-E924-1480D788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148"/>
            <a:ext cx="10515600" cy="58177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CIEĽ PROJEKTU : </a:t>
            </a:r>
          </a:p>
          <a:p>
            <a:pPr marL="0" indent="0">
              <a:buNone/>
            </a:pPr>
            <a:r>
              <a:rPr lang="sk-SK" dirty="0"/>
              <a:t>Realizácia Projektu musí smerovať k dosiahnutiu niektorého z nasledujúcich cieľov:</a:t>
            </a:r>
          </a:p>
          <a:p>
            <a:r>
              <a:rPr lang="sk-SK" dirty="0"/>
              <a:t>1. Zavádzanie nových technológií, inovácií v potravinárstve, rozšírenie výroby,</a:t>
            </a:r>
          </a:p>
          <a:p>
            <a:r>
              <a:rPr lang="sk-SK" dirty="0"/>
              <a:t>spracovanie ekologickej výroby alebo rozšírenie kapacít, ktoré zároveň prispieva</a:t>
            </a:r>
          </a:p>
          <a:p>
            <a:r>
              <a:rPr lang="sk-SK" dirty="0"/>
              <a:t>k udržaniu zamestnanosti v sektore.</a:t>
            </a:r>
          </a:p>
          <a:p>
            <a:r>
              <a:rPr lang="sk-SK" dirty="0"/>
              <a:t>2. Digitalizácia, robotizácia, automatizácia v spracovaní poľnohospodárskych produktov.</a:t>
            </a:r>
          </a:p>
          <a:p>
            <a:r>
              <a:rPr lang="sk-SK" dirty="0"/>
              <a:t>3. Zvýšenie energetickej efektívnosti (zníženie spotreby energie minimálne o 10 %), a</a:t>
            </a:r>
          </a:p>
          <a:p>
            <a:r>
              <a:rPr lang="sk-SK" dirty="0"/>
              <a:t>investície súvisiace s využívaním obnoviteľných zdrojov energie výlučne na vlastnú</a:t>
            </a:r>
          </a:p>
          <a:p>
            <a:r>
              <a:rPr lang="sk-SK" dirty="0"/>
              <a:t>spotrebu v podniku (slnečná energia, geotermálna energia, biomasa,</a:t>
            </a:r>
          </a:p>
          <a:p>
            <a:r>
              <a:rPr lang="sk-SK" dirty="0" err="1"/>
              <a:t>nízkopotenciálové</a:t>
            </a:r>
            <a:r>
              <a:rPr lang="sk-SK" dirty="0"/>
              <a:t> teplo z okolia a zeme) vo výrobnom procese (výška inštalovanej</a:t>
            </a:r>
          </a:p>
          <a:p>
            <a:r>
              <a:rPr lang="sk-SK" dirty="0"/>
              <a:t>kapacity), za účelom zníženia nárokov na životné prostredie.</a:t>
            </a:r>
          </a:p>
          <a:p>
            <a:r>
              <a:rPr lang="sk-SK" dirty="0"/>
              <a:t>Nevylučuje sa, aby sa realizáciou Projektu dosiahli viaceré (prípadne všetky) ciele Projektu.</a:t>
            </a:r>
          </a:p>
        </p:txBody>
      </p:sp>
    </p:spTree>
    <p:extLst>
      <p:ext uri="{BB962C8B-B14F-4D97-AF65-F5344CB8AC3E}">
        <p14:creationId xmlns:p14="http://schemas.microsoft.com/office/powerpoint/2010/main" val="3259415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299F9-B872-9E0C-F1B9-5C974EA4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C2579-21E5-03F4-FADA-3BB0E398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0173"/>
          </a:xfrm>
        </p:spPr>
        <p:txBody>
          <a:bodyPr/>
          <a:lstStyle/>
          <a:p>
            <a:r>
              <a:rPr lang="sk-SK" dirty="0"/>
              <a:t>AKTUÁLNE MP SR – Výzva 73.7 - spracovatelia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86E68C-DB1E-3A9B-97FE-BC0F69988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148"/>
            <a:ext cx="10515600" cy="58177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OPRÁVNENÝ ŽIADATEĽ : </a:t>
            </a:r>
          </a:p>
          <a:p>
            <a:pPr marL="0" indent="0">
              <a:buNone/>
            </a:pPr>
            <a:r>
              <a:rPr lang="sk-SK" dirty="0"/>
              <a:t>fyzická osoba alebo právnická osoba podnikajúca</a:t>
            </a:r>
          </a:p>
          <a:p>
            <a:pPr marL="0" indent="0">
              <a:buNone/>
            </a:pPr>
            <a:r>
              <a:rPr lang="sk-SK" dirty="0"/>
              <a:t>v spracovaní poľnohospodárskych produktov v oblastiach:</a:t>
            </a:r>
          </a:p>
          <a:p>
            <a:pPr marL="0" indent="0">
              <a:buNone/>
            </a:pPr>
            <a:r>
              <a:rPr lang="sk-SK" dirty="0"/>
              <a:t>- </a:t>
            </a:r>
            <a:r>
              <a:rPr lang="sk-SK" dirty="0" err="1"/>
              <a:t>mäsospracujúci</a:t>
            </a:r>
            <a:r>
              <a:rPr lang="sk-SK" dirty="0"/>
              <a:t> priemysel</a:t>
            </a:r>
          </a:p>
          <a:p>
            <a:pPr marL="0" indent="0">
              <a:buNone/>
            </a:pPr>
            <a:r>
              <a:rPr lang="sk-SK" dirty="0"/>
              <a:t>- mliekarenský priemysel</a:t>
            </a:r>
          </a:p>
          <a:p>
            <a:pPr marL="0" indent="0">
              <a:buNone/>
            </a:pPr>
            <a:r>
              <a:rPr lang="sk-SK" dirty="0"/>
              <a:t>- mlynský priemysel</a:t>
            </a:r>
          </a:p>
          <a:p>
            <a:pPr marL="0" indent="0">
              <a:buNone/>
            </a:pPr>
            <a:r>
              <a:rPr lang="sk-SK" dirty="0"/>
              <a:t>- pekárenský priemysel</a:t>
            </a:r>
          </a:p>
          <a:p>
            <a:pPr marL="0" indent="0">
              <a:buNone/>
            </a:pPr>
            <a:r>
              <a:rPr lang="sk-SK" dirty="0"/>
              <a:t>- cestovinársky priemysel</a:t>
            </a:r>
          </a:p>
          <a:p>
            <a:pPr marL="0" indent="0">
              <a:buNone/>
            </a:pPr>
            <a:r>
              <a:rPr lang="sk-SK" dirty="0"/>
              <a:t>- konzervárenský priemysel</a:t>
            </a:r>
          </a:p>
          <a:p>
            <a:pPr marL="0" indent="0">
              <a:buNone/>
            </a:pPr>
            <a:r>
              <a:rPr lang="sk-SK" dirty="0"/>
              <a:t>- spracovanie ovocia a zeleniny s výnimkou výroby nápojov s obsahom alkoholu</a:t>
            </a:r>
          </a:p>
          <a:p>
            <a:pPr marL="0" indent="0">
              <a:buNone/>
            </a:pPr>
            <a:r>
              <a:rPr lang="sk-SK" dirty="0"/>
              <a:t>- spracovanie olejnín a rastlinných tukov</a:t>
            </a:r>
          </a:p>
          <a:p>
            <a:pPr>
              <a:buFontTx/>
              <a:buChar char="-"/>
            </a:pPr>
            <a:r>
              <a:rPr lang="sk-SK" dirty="0"/>
              <a:t>spracovanie medu a včelích produktov s výnimkou výroby nápojov s obsahom alkoholu</a:t>
            </a:r>
          </a:p>
        </p:txBody>
      </p:sp>
    </p:spTree>
    <p:extLst>
      <p:ext uri="{BB962C8B-B14F-4D97-AF65-F5344CB8AC3E}">
        <p14:creationId xmlns:p14="http://schemas.microsoft.com/office/powerpoint/2010/main" val="3246663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1B21D-3084-0B49-AC8D-F6BADC76B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ADE2E-54ED-C329-1FC0-0D5FD201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0173"/>
          </a:xfrm>
        </p:spPr>
        <p:txBody>
          <a:bodyPr/>
          <a:lstStyle/>
          <a:p>
            <a:r>
              <a:rPr lang="sk-SK" dirty="0"/>
              <a:t>AKTUÁLNE MP SR – Výzva 73.7 - spracovatelia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180344-429C-7E12-5AE9-A29B1FAF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148"/>
            <a:ext cx="10515600" cy="58177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/>
              <a:t>OPRÁVNENÝ ŽIADATEĽ : </a:t>
            </a:r>
          </a:p>
          <a:p>
            <a:pPr marL="0" indent="0">
              <a:buNone/>
            </a:pPr>
            <a:r>
              <a:rPr lang="sk-SK" dirty="0"/>
              <a:t>- Zo zápisu predmetu podnikania je zrejmé, že predmetom podnikania oprávneného žiadateľa je spracovanie poľnohospodárskych výrobkov.</a:t>
            </a:r>
          </a:p>
          <a:p>
            <a:pPr marL="0" indent="0">
              <a:buNone/>
            </a:pPr>
            <a:r>
              <a:rPr lang="sk-SK" dirty="0"/>
              <a:t>- Oprávnený žiadateľ je povinný skutočne vykonávať spracovateľskú činnosť poľnohospodárskych výrobkov pred podaním </a:t>
            </a:r>
            <a:r>
              <a:rPr lang="sk-SK" dirty="0" err="1"/>
              <a:t>ŽoPP</a:t>
            </a:r>
            <a:r>
              <a:rPr lang="sk-SK" dirty="0"/>
              <a:t>.</a:t>
            </a:r>
          </a:p>
          <a:p>
            <a:pPr>
              <a:buFontTx/>
              <a:buChar char="-"/>
            </a:pPr>
            <a:r>
              <a:rPr lang="sk-SK" dirty="0"/>
              <a:t>Oprávnenými žiadateľmi sú </a:t>
            </a:r>
            <a:r>
              <a:rPr lang="sk-SK" dirty="0" err="1"/>
              <a:t>mikro</a:t>
            </a:r>
            <a:r>
              <a:rPr lang="sk-SK" dirty="0"/>
              <a:t>, malé, stredné podniky a veľké podniky.</a:t>
            </a:r>
          </a:p>
          <a:p>
            <a:pPr marL="0" indent="0">
              <a:buNone/>
            </a:pPr>
            <a:r>
              <a:rPr lang="sk-SK" dirty="0"/>
              <a:t>OPRÁVNENÉ AKTIVITY  (najmä):</a:t>
            </a:r>
          </a:p>
          <a:p>
            <a:pPr marL="0" indent="0">
              <a:buNone/>
            </a:pPr>
            <a:r>
              <a:rPr lang="sk-SK" dirty="0"/>
              <a:t>a) obstaranie, rekonštrukcia a modernizácia zariadení, strojov, prístrojov a technológií, sprac. kapacít.</a:t>
            </a:r>
          </a:p>
          <a:p>
            <a:pPr marL="0" indent="0">
              <a:buNone/>
            </a:pPr>
            <a:r>
              <a:rPr lang="sk-SK" dirty="0"/>
              <a:t>b) drobné stavebné úpravy súvisiace s inštaláciou zariadení uvedených v písm. a),</a:t>
            </a:r>
          </a:p>
          <a:p>
            <a:pPr marL="0" indent="0">
              <a:buNone/>
            </a:pPr>
            <a:r>
              <a:rPr lang="sk-SK" dirty="0"/>
              <a:t>c) výdavky na realizáciu kampane spojenú s propagáciou,</a:t>
            </a:r>
          </a:p>
          <a:p>
            <a:pPr marL="0" indent="0">
              <a:buNone/>
            </a:pPr>
            <a:r>
              <a:rPr lang="sk-SK" dirty="0"/>
              <a:t>d) výdavky na budovanie novej prevádzkarne ako súčasti existujúceho sprac. podniku (zriadenie novej predajne výrobkov, pojazdnej predajne, stánkového predaja, predaja z dvora, predajného automatu),</a:t>
            </a:r>
          </a:p>
          <a:p>
            <a:pPr marL="0" indent="0">
              <a:buNone/>
            </a:pPr>
            <a:r>
              <a:rPr lang="sk-SK" dirty="0"/>
              <a:t>e) nákup a využívanie automobilov, prívesov a návesov, v súvislosti so spracovaním, resp. uvádzaním výrobkov na trh alebo prepravu vstupných surovín v spracovateľskom procese,</a:t>
            </a:r>
          </a:p>
          <a:p>
            <a:pPr marL="0" indent="0">
              <a:buNone/>
            </a:pPr>
            <a:r>
              <a:rPr lang="sk-SK" dirty="0"/>
              <a:t>f) stavebné alebo technologické investície podporujúce lepšie využitie alebo elimináciu vedľajších produktov alebo odpadu a čistiarne odpadových vôd, rekonštrukcia infraštruktúry, znižovanie energetických strát,</a:t>
            </a:r>
          </a:p>
          <a:p>
            <a:pPr marL="0" indent="0">
              <a:buNone/>
            </a:pPr>
            <a:r>
              <a:rPr lang="sk-SK" dirty="0"/>
              <a:t>g) nákup pôdy do hodnoty 10 % celkových oprávnených výdavkov.</a:t>
            </a:r>
          </a:p>
        </p:txBody>
      </p:sp>
    </p:spTree>
    <p:extLst>
      <p:ext uri="{BB962C8B-B14F-4D97-AF65-F5344CB8AC3E}">
        <p14:creationId xmlns:p14="http://schemas.microsoft.com/office/powerpoint/2010/main" val="1624736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126CD-20CA-D7B9-7338-0A820084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A65BE-2FC5-62CF-8B3A-B707D973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0173"/>
          </a:xfrm>
        </p:spPr>
        <p:txBody>
          <a:bodyPr/>
          <a:lstStyle/>
          <a:p>
            <a:r>
              <a:rPr lang="sk-SK" dirty="0"/>
              <a:t>AKTUÁLNE MP SR – Výzva 73.7 - spracovatelia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BE6755-B8F6-E1B0-F246-220B41C6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844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F02ADBBA-829A-AAB3-7E50-102EE25A2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334070"/>
              </p:ext>
            </p:extLst>
          </p:nvPr>
        </p:nvGraphicFramePr>
        <p:xfrm>
          <a:off x="0" y="750146"/>
          <a:ext cx="121920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0805">
                  <a:extLst>
                    <a:ext uri="{9D8B030D-6E8A-4147-A177-3AD203B41FA5}">
                      <a16:colId xmlns:a16="http://schemas.microsoft.com/office/drawing/2014/main" val="987704728"/>
                    </a:ext>
                  </a:extLst>
                </a:gridCol>
                <a:gridCol w="1261195">
                  <a:extLst>
                    <a:ext uri="{9D8B030D-6E8A-4147-A177-3AD203B41FA5}">
                      <a16:colId xmlns:a16="http://schemas.microsoft.com/office/drawing/2014/main" val="2353064677"/>
                    </a:ext>
                  </a:extLst>
                </a:gridCol>
              </a:tblGrid>
              <a:tr h="314089">
                <a:tc>
                  <a:txBody>
                    <a:bodyPr/>
                    <a:lstStyle/>
                    <a:p>
                      <a:r>
                        <a:rPr lang="sk-SK" dirty="0"/>
                        <a:t>Bodovacie kritériá – maximálne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08257"/>
                  </a:ext>
                </a:extLst>
              </a:tr>
              <a:tr h="314089">
                <a:tc>
                  <a:txBody>
                    <a:bodyPr/>
                    <a:lstStyle/>
                    <a:p>
                      <a:r>
                        <a:rPr lang="sk-SK" dirty="0"/>
                        <a:t>1/a) Zavádzanie nových technológií, inovácií v potravinárstve, rozšírenie výroby, spracovanie ekologickej výroby alebo, rozšírenie kapacít, ktoré zároveň prispieva k udržaniu zamestnanosti v sektore poľnohospodárstva.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31849"/>
                  </a:ext>
                </a:extLst>
              </a:tr>
              <a:tr h="314089">
                <a:tc>
                  <a:txBody>
                    <a:bodyPr/>
                    <a:lstStyle/>
                    <a:p>
                      <a:r>
                        <a:rPr lang="sk-SK" dirty="0"/>
                        <a:t>1/b) Digitalizáciu, robotizáciu, automatizáciu v spracovaní poľnohospodárskych produktov.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83169"/>
                  </a:ext>
                </a:extLst>
              </a:tr>
              <a:tr h="392204">
                <a:tc>
                  <a:txBody>
                    <a:bodyPr/>
                    <a:lstStyle/>
                    <a:p>
                      <a:r>
                        <a:rPr lang="sk-SK" dirty="0"/>
                        <a:t>1/c) Zvýšenie </a:t>
                      </a:r>
                      <a:r>
                        <a:rPr lang="sk-SK" dirty="0" err="1"/>
                        <a:t>energet</a:t>
                      </a:r>
                      <a:r>
                        <a:rPr lang="sk-SK" dirty="0"/>
                        <a:t>. efektívnosti (zníženie spotreby energie min. o 10 %) a investície súvisiace s využívaním </a:t>
                      </a:r>
                      <a:r>
                        <a:rPr lang="sk-SK" dirty="0" err="1"/>
                        <a:t>obnoviteľ.zdrojov</a:t>
                      </a:r>
                      <a:r>
                        <a:rPr lang="sk-SK" dirty="0"/>
                        <a:t> energie výlučne na </a:t>
                      </a:r>
                      <a:r>
                        <a:rPr lang="sk-SK" dirty="0" err="1"/>
                        <a:t>vlast</a:t>
                      </a:r>
                      <a:r>
                        <a:rPr lang="sk-SK" dirty="0"/>
                        <a:t>. spotrebu v podniku (slnečná/geotermálna energia, biomasa, </a:t>
                      </a:r>
                      <a:r>
                        <a:rPr lang="sk-SK" dirty="0" err="1"/>
                        <a:t>nízkopotenciál.teplo</a:t>
                      </a:r>
                      <a:r>
                        <a:rPr lang="sk-SK" dirty="0"/>
                        <a:t> z okolia a zeme) vo výrobnom procese (výška </a:t>
                      </a:r>
                      <a:r>
                        <a:rPr lang="sk-SK" dirty="0" err="1"/>
                        <a:t>inštal.kapacity</a:t>
                      </a:r>
                      <a:r>
                        <a:rPr lang="sk-SK" dirty="0"/>
                        <a:t>), za účelom zníž. nárokov na ŽP.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205336"/>
                  </a:ext>
                </a:extLst>
              </a:tr>
              <a:tr h="314089">
                <a:tc>
                  <a:txBody>
                    <a:bodyPr/>
                    <a:lstStyle/>
                    <a:p>
                      <a:r>
                        <a:rPr lang="sk-SK" dirty="0"/>
                        <a:t>2/Žiadateľ spracúva minimálne 60 % surovín pochádzajúcich z primárnej a sekundárnej produkcie zo Slovenska.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10389"/>
                  </a:ext>
                </a:extLst>
              </a:tr>
              <a:tr h="314089">
                <a:tc>
                  <a:txBody>
                    <a:bodyPr/>
                    <a:lstStyle/>
                    <a:p>
                      <a:r>
                        <a:rPr lang="sk-SK" dirty="0"/>
                        <a:t>3/Žiadateľ je prvovýrobcom, ktorý spracováva vlastnú poľnohospodársku produkciu.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74585"/>
                  </a:ext>
                </a:extLst>
              </a:tr>
              <a:tr h="314089">
                <a:tc>
                  <a:txBody>
                    <a:bodyPr/>
                    <a:lstStyle/>
                    <a:p>
                      <a:r>
                        <a:rPr lang="sk-SK" dirty="0"/>
                        <a:t>4/Výroba produktov so značkou kvality alebo s iným certifikátom kvality alebo chráneným označením pôvodu, chráneným zemepisným označením alebo označením zaručená tradičná špecialita, alebo v BIO kvalite.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42681"/>
                  </a:ext>
                </a:extLst>
              </a:tr>
              <a:tr h="314089">
                <a:tc>
                  <a:txBody>
                    <a:bodyPr/>
                    <a:lstStyle/>
                    <a:p>
                      <a:r>
                        <a:rPr lang="sk-SK" dirty="0"/>
                        <a:t>5/ Žiadateľom je podnik zriadený strednou školou na účely </a:t>
                      </a:r>
                      <a:r>
                        <a:rPr lang="sk-SK" dirty="0" err="1"/>
                        <a:t>praktic</a:t>
                      </a:r>
                      <a:r>
                        <a:rPr lang="sk-SK" dirty="0"/>
                        <a:t>. Poľnohospodárskeho vzdelávania v oblasti spracovania</a:t>
                      </a:r>
                    </a:p>
                    <a:p>
                      <a:r>
                        <a:rPr lang="sk-SK" dirty="0"/>
                        <a:t>poľnohospodárskych produktov, v ktorom študenti zriaďovateľskej školy absolvujú praktickú časť výuky.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930228"/>
                  </a:ext>
                </a:extLst>
              </a:tr>
              <a:tr h="314089">
                <a:tc>
                  <a:txBody>
                    <a:bodyPr/>
                    <a:lstStyle/>
                    <a:p>
                      <a:r>
                        <a:rPr lang="sk-SK" dirty="0"/>
                        <a:t>6/Žiadateľ k dátumu vyhlásenia výzvy zamestnáva s </a:t>
                      </a:r>
                      <a:r>
                        <a:rPr lang="sk-SK" dirty="0" err="1"/>
                        <a:t>pravidel</a:t>
                      </a:r>
                      <a:r>
                        <a:rPr lang="sk-SK" dirty="0"/>
                        <a:t>. príjmom: do 10, viac ako 10 do 50, viac ako 50 a najviac 250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15/10/5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4651"/>
                  </a:ext>
                </a:extLst>
              </a:tr>
              <a:tr h="314089">
                <a:tc>
                  <a:txBody>
                    <a:bodyPr/>
                    <a:lstStyle/>
                    <a:p>
                      <a:r>
                        <a:rPr lang="sk-SK" dirty="0"/>
                        <a:t>7/ Výška požadovaného príspevku: do 75 000,- eur (vrátane)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253045"/>
                  </a:ext>
                </a:extLst>
              </a:tr>
              <a:tr h="314089">
                <a:tc>
                  <a:txBody>
                    <a:bodyPr/>
                    <a:lstStyle/>
                    <a:p>
                      <a:r>
                        <a:rPr lang="sk-SK" dirty="0"/>
                        <a:t>8/ Súčasťou výdavkov, z ktorých je stanovený príspevok, je investícia do skrátenia dodávateľského reťazca v rámci miestnych trhov je novoobstaraná predajňa / rekonštrukcia a modernizácia existujúcej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15/10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4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55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E5BD6-C767-5BD5-5198-C7B80714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AKTUÁLNE Výzva MP SR 75.1 – mladí gazdovia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CC8F67-2BB1-42E5-15D2-4B2D4ABC1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6"/>
            <a:ext cx="10515600" cy="5380382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Termín od 8.5. do 29.5.2026 - podané a podpísané elektronicky (570 žiadateľov)</a:t>
            </a:r>
          </a:p>
          <a:p>
            <a:r>
              <a:rPr lang="sk-SK" dirty="0"/>
              <a:t>I. splátka 75 000 € po nadobudnutí účinnosti zmluvy o príspevku za podmienok v nej uvedených a schválení prvej žiadosti o platbu;</a:t>
            </a:r>
          </a:p>
          <a:p>
            <a:r>
              <a:rPr lang="sk-SK" dirty="0"/>
              <a:t>II. splátka: 25 000 € po schválení druhej (záverečnej) žiadosti o platbu, ktorej povinnou súčasťou je odpočet podnikateľského plánu preukazujúci správnu realizáciu podnikateľského plánu</a:t>
            </a:r>
          </a:p>
          <a:p>
            <a:r>
              <a:rPr lang="sk-SK" dirty="0"/>
              <a:t> Začatie činnosti mladých a nových poľnohospodárov a zakladanie podnikov - získavanie a udržanie mladých poľnohospodárov.</a:t>
            </a:r>
          </a:p>
          <a:p>
            <a:r>
              <a:rPr lang="sk-SK" dirty="0"/>
              <a:t>Oprávneným žiadateľom je fyzická alebo právnická osoba, ktorá podniká v poľnohospodárskej prvovýrobe ako podnikateľ podľa Obchodného zákonníka.</a:t>
            </a:r>
          </a:p>
          <a:p>
            <a:r>
              <a:rPr lang="sk-SK" dirty="0"/>
              <a:t>Mladý poľnohospodár je fyzická osoba, ktorá nemá v roku, v ktorom predloží </a:t>
            </a:r>
            <a:r>
              <a:rPr lang="sk-SK" dirty="0" err="1"/>
              <a:t>ŽoPP</a:t>
            </a:r>
            <a:r>
              <a:rPr lang="sk-SK" dirty="0"/>
              <a:t>, viac ako 40 rokov (t. j. v roku podania </a:t>
            </a:r>
            <a:r>
              <a:rPr lang="sk-SK" dirty="0" err="1"/>
              <a:t>ŽoPP</a:t>
            </a:r>
            <a:r>
              <a:rPr lang="sk-SK" dirty="0"/>
              <a:t> nedovŕši 41 rokov veku).</a:t>
            </a:r>
          </a:p>
          <a:p>
            <a:r>
              <a:rPr lang="sk-SK" dirty="0"/>
              <a:t>Podmienka prvého založenia poľnohospodárskeho podniku počas max. 5</a:t>
            </a:r>
          </a:p>
          <a:p>
            <a:pPr marL="0" indent="0">
              <a:buNone/>
            </a:pPr>
            <a:r>
              <a:rPr lang="sk-SK" dirty="0"/>
              <a:t>    kalendárnych rokov predchádzajúcich roku podania </a:t>
            </a:r>
            <a:r>
              <a:rPr lang="sk-SK" dirty="0" err="1"/>
              <a:t>ŽoPP</a:t>
            </a:r>
            <a:r>
              <a:rPr lang="sk-SK" dirty="0"/>
              <a:t>, t. j. v roku</a:t>
            </a:r>
          </a:p>
          <a:p>
            <a:pPr marL="0" indent="0">
              <a:buNone/>
            </a:pPr>
            <a:r>
              <a:rPr lang="sk-SK" dirty="0"/>
              <a:t>    2021 alebo neskôr.</a:t>
            </a:r>
          </a:p>
          <a:p>
            <a:pPr marL="0" indent="0">
              <a:buNone/>
            </a:pPr>
            <a:r>
              <a:rPr lang="sk-SK" b="1" dirty="0"/>
              <a:t>Neoprávnený žiadateľ: podnik, ktorý získal podporu z </a:t>
            </a:r>
            <a:r>
              <a:rPr lang="sk-SK" b="1" dirty="0" err="1"/>
              <a:t>podopatrenia</a:t>
            </a:r>
            <a:r>
              <a:rPr lang="sk-SK" b="1" dirty="0"/>
              <a:t> 6.1</a:t>
            </a:r>
          </a:p>
          <a:p>
            <a:pPr marL="0" indent="0">
              <a:buNone/>
            </a:pPr>
            <a:r>
              <a:rPr lang="sk-SK" b="1" dirty="0"/>
              <a:t>Programu rozvoja vidieka SR 2014 – 2022.</a:t>
            </a:r>
          </a:p>
        </p:txBody>
      </p:sp>
    </p:spTree>
    <p:extLst>
      <p:ext uri="{BB962C8B-B14F-4D97-AF65-F5344CB8AC3E}">
        <p14:creationId xmlns:p14="http://schemas.microsoft.com/office/powerpoint/2010/main" val="18217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D5D7C-3BDF-1D64-F2AF-564CC660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01A97-9638-48E9-B3D4-B4172788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AKTUÁLNE Výzva MP SR 75.1 – mladí gazdovia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B854F4-810E-EB15-FA5B-39E459D4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8"/>
            <a:ext cx="10515600" cy="5367130"/>
          </a:xfrm>
        </p:spPr>
        <p:txBody>
          <a:bodyPr>
            <a:normAutofit fontScale="85000" lnSpcReduction="20000"/>
          </a:bodyPr>
          <a:lstStyle/>
          <a:p>
            <a:endParaRPr lang="sk-SK" dirty="0"/>
          </a:p>
          <a:p>
            <a:pPr marL="0" indent="0">
              <a:buNone/>
            </a:pPr>
            <a:r>
              <a:rPr lang="sk-SK" dirty="0"/>
              <a:t>PODNIKATEĽSKÝ PLÁN :</a:t>
            </a:r>
          </a:p>
          <a:p>
            <a:pPr marL="0" indent="0">
              <a:buNone/>
            </a:pPr>
            <a:r>
              <a:rPr lang="sk-SK" dirty="0"/>
              <a:t>1/ musí byť zameraný len na:</a:t>
            </a:r>
          </a:p>
          <a:p>
            <a:pPr marL="514350" indent="-514350">
              <a:buAutoNum type="alphaLcParenR"/>
            </a:pPr>
            <a:r>
              <a:rPr lang="sk-SK" dirty="0"/>
              <a:t>špeciálnu rastlinnú výrobu (ŠRV)</a:t>
            </a:r>
          </a:p>
          <a:p>
            <a:pPr marL="514350" indent="-514350">
              <a:buAutoNum type="alphaLcParenR"/>
            </a:pPr>
            <a:r>
              <a:rPr lang="sk-SK" dirty="0"/>
              <a:t>živočíšnu výrobu (ŽV)</a:t>
            </a:r>
          </a:p>
          <a:p>
            <a:pPr marL="0" indent="0">
              <a:buNone/>
            </a:pPr>
            <a:r>
              <a:rPr lang="sk-SK" dirty="0"/>
              <a:t>c)    spracovanie produktov vlastnej ŠRV a/ alebo vlastnej ŽV žiadateľa, kde  	vstup aj výstup spracovania je produktom uvedeným v prílohe I 	Zmluvy o fungovaní EÚ</a:t>
            </a:r>
          </a:p>
          <a:p>
            <a:pPr marL="0" indent="0">
              <a:buNone/>
            </a:pPr>
            <a:r>
              <a:rPr lang="sk-SK" dirty="0"/>
              <a:t>d)   kombináciu a) až c)</a:t>
            </a:r>
          </a:p>
          <a:p>
            <a:pPr marL="0" indent="0">
              <a:buNone/>
            </a:pPr>
            <a:r>
              <a:rPr lang="sk-SK" dirty="0"/>
              <a:t>2/  musí sa týkať časového obdobia najskôr od dátumu podania </a:t>
            </a:r>
            <a:r>
              <a:rPr lang="sk-SK" dirty="0" err="1"/>
              <a:t>ŽoPP</a:t>
            </a:r>
            <a:r>
              <a:rPr lang="sk-SK" dirty="0"/>
              <a:t> do</a:t>
            </a:r>
          </a:p>
          <a:p>
            <a:pPr marL="0" indent="0">
              <a:buNone/>
            </a:pPr>
            <a:r>
              <a:rPr lang="sk-SK" dirty="0"/>
              <a:t>	maximálne 31. mája 2029.</a:t>
            </a:r>
          </a:p>
          <a:p>
            <a:pPr marL="0" indent="0">
              <a:buNone/>
            </a:pPr>
            <a:r>
              <a:rPr lang="sk-SK" dirty="0"/>
              <a:t>3/  ak je zameraný výlučne na chov včiel, minimálna plánovaná aj skutočná</a:t>
            </a:r>
          </a:p>
          <a:p>
            <a:pPr marL="0" indent="0">
              <a:buNone/>
            </a:pPr>
            <a:r>
              <a:rPr lang="sk-SK" dirty="0"/>
              <a:t>      kapacita tohto chovu po zrealizovaní podnikateľského plánu musí</a:t>
            </a:r>
          </a:p>
          <a:p>
            <a:pPr marL="0" indent="0">
              <a:buNone/>
            </a:pPr>
            <a:r>
              <a:rPr lang="sk-SK" dirty="0"/>
              <a:t>      predstavovať aspoň 150 včelstiev.</a:t>
            </a:r>
          </a:p>
        </p:txBody>
      </p:sp>
    </p:spTree>
    <p:extLst>
      <p:ext uri="{BB962C8B-B14F-4D97-AF65-F5344CB8AC3E}">
        <p14:creationId xmlns:p14="http://schemas.microsoft.com/office/powerpoint/2010/main" val="248346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6C1C-61A6-8349-695F-E405E5856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72047-81E9-B099-AB0E-25226F57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AKTUÁLNE Výzva MP SR 75.1 – mladí gazdovia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6D71A3-15EB-B34A-DDCF-04DFBA70F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8"/>
            <a:ext cx="10515600" cy="5367130"/>
          </a:xfrm>
        </p:spPr>
        <p:txBody>
          <a:bodyPr>
            <a:normAutofit/>
          </a:bodyPr>
          <a:lstStyle/>
          <a:p>
            <a:r>
              <a:rPr lang="sk-SK" dirty="0"/>
              <a:t>SPRÁVNA REALIZÁCIA PODNIKATEĽSKÉHO PLÁNU = dosiahnutie jeho cieľa a zrealizovanie v ňom naplánovaných aktivít, vrátane uvedenia plánovaných investícií v súhrnnej hodnote minimálne 75 000 € do používania najneskôr v deň ukončenia realizácie podnikateľského plánu. </a:t>
            </a:r>
          </a:p>
          <a:p>
            <a:r>
              <a:rPr lang="sk-SK" dirty="0"/>
              <a:t>Obstaranie investície bez jej reálneho využitia na účely podnikateľského plánu sa nepovažuje za správnu realizáciu podnikateľského plánu.</a:t>
            </a:r>
          </a:p>
          <a:p>
            <a:r>
              <a:rPr lang="sk-SK" dirty="0"/>
              <a:t>Ak podnikateľský plán zahŕňa prípravu výroby, musí prijímateľ začať so skutočnou výrobou do 1 mesiaca od ukončenia realizácie podnikateľského plánu.</a:t>
            </a:r>
          </a:p>
        </p:txBody>
      </p:sp>
    </p:spTree>
    <p:extLst>
      <p:ext uri="{BB962C8B-B14F-4D97-AF65-F5344CB8AC3E}">
        <p14:creationId xmlns:p14="http://schemas.microsoft.com/office/powerpoint/2010/main" val="3883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8492-111F-7422-56BC-E2242D660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7D4F0-55FA-8C49-9FF8-87062693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AKTUÁLNE Výzva MP SR 75.1 – mladí gazdovia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A41E87-0CD4-A43E-5858-39EB7BA2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8"/>
            <a:ext cx="10515600" cy="5367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OPRÁVNENÉ VÝDAVKY :</a:t>
            </a:r>
          </a:p>
          <a:p>
            <a:r>
              <a:rPr lang="sk-SK" dirty="0"/>
              <a:t>Nové stroje, max. 3 ročné stroje, technológie, sklady, energetické a </a:t>
            </a:r>
            <a:r>
              <a:rPr lang="sk-SK" dirty="0" err="1"/>
              <a:t>enviro</a:t>
            </a:r>
            <a:r>
              <a:rPr lang="sk-SK" dirty="0"/>
              <a:t> technológie, úžitkové vozidlá, manipulačná technika</a:t>
            </a:r>
          </a:p>
          <a:p>
            <a:r>
              <a:rPr lang="sk-SK" dirty="0"/>
              <a:t>Stavby, úprava pôdy</a:t>
            </a:r>
          </a:p>
          <a:p>
            <a:r>
              <a:rPr lang="sk-SK" dirty="0"/>
              <a:t>Hospodárske zvieratá (HD, kozy, ovce, včely) za max. 20 000.- eur</a:t>
            </a:r>
          </a:p>
          <a:p>
            <a:r>
              <a:rPr lang="sk-SK" dirty="0"/>
              <a:t>Pôda za max. 30 000.- eur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Prijímateľ je povinný viesť evidenciu využívania nadobudnutých investícií vrátane fotodokumentácie.</a:t>
            </a:r>
          </a:p>
        </p:txBody>
      </p:sp>
    </p:spTree>
    <p:extLst>
      <p:ext uri="{BB962C8B-B14F-4D97-AF65-F5344CB8AC3E}">
        <p14:creationId xmlns:p14="http://schemas.microsoft.com/office/powerpoint/2010/main" val="3479655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24FEB-F5DC-1DDF-14E5-A3A26F962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A1236-061F-F03A-C870-71CE71DB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8382"/>
          </a:xfrm>
        </p:spPr>
        <p:txBody>
          <a:bodyPr/>
          <a:lstStyle/>
          <a:p>
            <a:r>
              <a:rPr lang="sk-SK" dirty="0"/>
              <a:t>AKTUÁLNE Výzva MP SR 75.1 – mladí gazdovia 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31D1667-3D2D-2036-E19E-C71EE5C77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41902"/>
              </p:ext>
            </p:extLst>
          </p:nvPr>
        </p:nvGraphicFramePr>
        <p:xfrm>
          <a:off x="808383" y="715619"/>
          <a:ext cx="10545417" cy="601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2295">
                  <a:extLst>
                    <a:ext uri="{9D8B030D-6E8A-4147-A177-3AD203B41FA5}">
                      <a16:colId xmlns:a16="http://schemas.microsoft.com/office/drawing/2014/main" val="3422809328"/>
                    </a:ext>
                  </a:extLst>
                </a:gridCol>
                <a:gridCol w="1123122">
                  <a:extLst>
                    <a:ext uri="{9D8B030D-6E8A-4147-A177-3AD203B41FA5}">
                      <a16:colId xmlns:a16="http://schemas.microsoft.com/office/drawing/2014/main" val="3946012243"/>
                    </a:ext>
                  </a:extLst>
                </a:gridCol>
              </a:tblGrid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Bodovacie kritériá – maximálne 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17934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1/ Žiadateľ podniká menej ako 2 roky / viac ( max. od roku 2021 )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22/20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47685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2/ Žiadateľ má VŠ / nemá VŠ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15/10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704159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3/ Žiadateľkou je 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615045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4/ Žiadateľ je SHR /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606559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5/ Žiadateľ je nový/prevzal podnik od 64+/ostatný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12/10/8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700248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6/ a) Žiadateľ je v EPV 100% min. od roku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601633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6/ b) Žiadateľ je v EPV viac ako 50% min. od roku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8281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6/ c) Žiadateľ je v EPV menej ako 50% min. od roku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002025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6/ d) Žiadateľ je v EPV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03166"/>
                  </a:ext>
                </a:extLst>
              </a:tr>
              <a:tr h="756564">
                <a:tc>
                  <a:txBody>
                    <a:bodyPr/>
                    <a:lstStyle/>
                    <a:p>
                      <a:r>
                        <a:rPr lang="sk-SK" dirty="0"/>
                        <a:t>7/ Žiadateľ je 70.6/AEKI-šetrné hosp. na OP, sady, vinohrady alebo 70.11/</a:t>
                      </a:r>
                      <a:r>
                        <a:rPr lang="sk-SK" dirty="0" err="1"/>
                        <a:t>welfare</a:t>
                      </a:r>
                      <a:r>
                        <a:rPr lang="sk-SK" dirty="0"/>
                        <a:t> alebo 31.2 pastevný chov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639765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8/ Viac ako 50 % je v prioritnom okrese, menej ako 50 % , ostatní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6/4/3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05318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r>
                        <a:rPr lang="sk-SK" dirty="0"/>
                        <a:t>9 / Žiadateľ hospodári na max. 15 ha / 20 ha / 25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7/6/5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32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017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17B25-EFEB-6F60-35A4-F5B09270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3"/>
            <a:ext cx="10515600" cy="1656695"/>
          </a:xfrm>
        </p:spPr>
        <p:txBody>
          <a:bodyPr/>
          <a:lstStyle/>
          <a:p>
            <a:r>
              <a:rPr lang="sk-SK" dirty="0"/>
              <a:t>		Ďakujem za pozornosť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1567FF6-7D5D-2C25-DFD3-ABD1B741B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86" y="1271346"/>
            <a:ext cx="5552661" cy="5552661"/>
          </a:xfrm>
        </p:spPr>
      </p:pic>
    </p:spTree>
    <p:extLst>
      <p:ext uri="{BB962C8B-B14F-4D97-AF65-F5344CB8AC3E}">
        <p14:creationId xmlns:p14="http://schemas.microsoft.com/office/powerpoint/2010/main" val="238203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8B16D-4055-07C0-7CA6-DC7E6E0B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	Nariadenie vlády 359/2011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25E48B7-1044-B73F-A2A3-BB57190C1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25624"/>
            <a:ext cx="6241773" cy="4853471"/>
          </a:xfrm>
        </p:spPr>
      </p:pic>
    </p:spTree>
    <p:extLst>
      <p:ext uri="{BB962C8B-B14F-4D97-AF65-F5344CB8AC3E}">
        <p14:creationId xmlns:p14="http://schemas.microsoft.com/office/powerpoint/2010/main" val="63539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DFE6F-685E-DC53-DC9E-4DF9BADE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		Nariadenie vlády SR č.359/2011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6D5678-59B2-5E57-987B-0B692200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u="sng" dirty="0"/>
              <a:t>Mäso a mäsové výrobky</a:t>
            </a:r>
          </a:p>
          <a:p>
            <a:r>
              <a:rPr lang="sk-SK" b="1" dirty="0"/>
              <a:t>Predajca-</a:t>
            </a:r>
            <a:r>
              <a:rPr lang="sk-SK" b="1" dirty="0">
                <a:solidFill>
                  <a:srgbClr val="FF0000"/>
                </a:solidFill>
              </a:rPr>
              <a:t>podnikateľ</a:t>
            </a:r>
            <a:r>
              <a:rPr lang="sk-SK" b="1" dirty="0"/>
              <a:t> môže vlastné produkty a potraviny predávať najviac do 2 hodín cesty od farmy.</a:t>
            </a:r>
          </a:p>
          <a:p>
            <a:r>
              <a:rPr lang="sk-SK" dirty="0"/>
              <a:t>Dodávanie potravín živočíšneho pôvodu môže vykonávať len </a:t>
            </a:r>
            <a:r>
              <a:rPr lang="sk-SK" dirty="0">
                <a:solidFill>
                  <a:srgbClr val="FF0000"/>
                </a:solidFill>
              </a:rPr>
              <a:t>maloobchodná prevádzkareň</a:t>
            </a:r>
            <a:r>
              <a:rPr lang="sk-SK" dirty="0"/>
              <a:t>, ktorá </a:t>
            </a:r>
          </a:p>
          <a:p>
            <a:r>
              <a:rPr lang="sk-SK" u="sng" dirty="0"/>
              <a:t> a) </a:t>
            </a:r>
            <a:r>
              <a:rPr lang="sk-SK" dirty="0"/>
              <a:t>je zriadená ako </a:t>
            </a:r>
            <a:r>
              <a:rPr lang="sk-SK" dirty="0">
                <a:solidFill>
                  <a:srgbClr val="FF0000"/>
                </a:solidFill>
              </a:rPr>
              <a:t>trvalé zariadenie </a:t>
            </a:r>
            <a:r>
              <a:rPr lang="sk-SK" dirty="0"/>
              <a:t>okrem stánkov a stanov na predaj potravín, pojazdných predajných vozidiel na ambulantný predaj podľa osobitných predpisov,</a:t>
            </a:r>
          </a:p>
          <a:p>
            <a:r>
              <a:rPr lang="sk-SK" u="sng" dirty="0"/>
              <a:t> b) </a:t>
            </a:r>
            <a:r>
              <a:rPr lang="sk-SK" dirty="0"/>
              <a:t>dodržiava príslušné </a:t>
            </a:r>
            <a:r>
              <a:rPr lang="sk-SK" dirty="0">
                <a:solidFill>
                  <a:srgbClr val="FF0000"/>
                </a:solidFill>
              </a:rPr>
              <a:t>osobitné hygienické požiadavky</a:t>
            </a:r>
            <a:r>
              <a:rPr lang="sk-SK" dirty="0"/>
              <a:t>,</a:t>
            </a:r>
          </a:p>
          <a:p>
            <a:r>
              <a:rPr lang="sk-SK" u="sng" dirty="0"/>
              <a:t> c) </a:t>
            </a:r>
            <a:r>
              <a:rPr lang="sk-SK" dirty="0"/>
              <a:t>je na dodávanie potravín živočíšneho pôvodu a činnosti </a:t>
            </a:r>
            <a:r>
              <a:rPr lang="sk-SK" dirty="0">
                <a:solidFill>
                  <a:srgbClr val="FF0000"/>
                </a:solidFill>
              </a:rPr>
              <a:t>zaregistrovaná</a:t>
            </a:r>
            <a:r>
              <a:rPr lang="sk-SK" dirty="0"/>
              <a:t>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488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DBCE-BA86-C73D-C244-96554493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07426-70BD-D771-4172-D3DEA9E9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     Nariadenie vlády 359/2011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D9CD4D5-C980-B40F-0387-BB5A21F5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i="1" dirty="0"/>
              <a:t>§ 2</a:t>
            </a:r>
          </a:p>
          <a:p>
            <a:pPr marL="742950" indent="-742950">
              <a:buAutoNum type="alphaLcParenR"/>
            </a:pPr>
            <a:r>
              <a:rPr lang="sk-SK" sz="4000" b="1" dirty="0"/>
              <a:t>bitúnok</a:t>
            </a:r>
            <a:r>
              <a:rPr lang="sk-SK" sz="4000" dirty="0"/>
              <a:t>, ktorý zabíja najviac 30 VDJ/týždeň</a:t>
            </a:r>
          </a:p>
          <a:p>
            <a:pPr marL="0" indent="0">
              <a:buNone/>
            </a:pPr>
            <a:r>
              <a:rPr lang="sk-SK" sz="4000" dirty="0"/>
              <a:t>      </a:t>
            </a:r>
          </a:p>
          <a:p>
            <a:pPr marL="0" indent="0">
              <a:buNone/>
            </a:pPr>
            <a:r>
              <a:rPr lang="sk-SK" sz="4000" b="1" dirty="0"/>
              <a:t>b) </a:t>
            </a:r>
            <a:r>
              <a:rPr lang="sk-SK" sz="4000" b="1" dirty="0" err="1"/>
              <a:t>rozrábkareň</a:t>
            </a:r>
            <a:r>
              <a:rPr lang="sk-SK" sz="4000" dirty="0"/>
              <a:t>, ktorá vyrába najviac 5 t vykos-</a:t>
            </a:r>
          </a:p>
          <a:p>
            <a:pPr marL="0" indent="0">
              <a:buNone/>
            </a:pPr>
            <a:r>
              <a:rPr lang="sk-SK" sz="4000" dirty="0"/>
              <a:t>     </a:t>
            </a:r>
            <a:r>
              <a:rPr lang="sk-SK" sz="4000" dirty="0" err="1"/>
              <a:t>teného</a:t>
            </a:r>
            <a:r>
              <a:rPr lang="sk-SK" sz="4000" dirty="0"/>
              <a:t> mäsa/týždeň alebo zodpovedajúce</a:t>
            </a:r>
          </a:p>
          <a:p>
            <a:pPr marL="0" indent="0">
              <a:buNone/>
            </a:pPr>
            <a:r>
              <a:rPr lang="sk-SK" sz="4000" dirty="0"/>
              <a:t>     množstvo mäsa s kosťou</a:t>
            </a:r>
          </a:p>
          <a:p>
            <a:pPr marL="0" indent="0">
              <a:buNone/>
            </a:pPr>
            <a:r>
              <a:rPr lang="sk-SK" sz="4000" dirty="0"/>
              <a:t>     </a:t>
            </a:r>
          </a:p>
          <a:p>
            <a:pPr marL="0" indent="0">
              <a:buNone/>
            </a:pPr>
            <a:endParaRPr lang="sk-SK" sz="4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271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C3CDA-3680-1CB9-6826-F87FE91F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      Nariadenie vlády  359/2011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E78C47-DC0B-C18A-9D53-0D0EC38F3E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9" t="32127" r="34090" b="11176"/>
          <a:stretch>
            <a:fillRect/>
          </a:stretch>
        </p:blipFill>
        <p:spPr>
          <a:xfrm>
            <a:off x="675861" y="1556792"/>
            <a:ext cx="6531396" cy="5301208"/>
          </a:xfrm>
          <a:noFill/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7A5180C-B605-D65E-318A-1E98BCF17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22" y="1556793"/>
            <a:ext cx="3832977" cy="51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C3CDA-3680-1CB9-6826-F87FE91F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						NV 359/2011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B6742F1-FFEA-7A23-F492-DBD1897633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45171" r="43579" b="13739"/>
          <a:stretch>
            <a:fillRect/>
          </a:stretch>
        </p:blipFill>
        <p:spPr>
          <a:xfrm>
            <a:off x="3899248" y="2544754"/>
            <a:ext cx="6768752" cy="4320480"/>
          </a:xfrm>
          <a:noFill/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FFD617F-9661-5DB1-F12E-3F652DCCF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12" y="0"/>
            <a:ext cx="3393005" cy="25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7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B92A7-2849-4F7E-913D-431B11FA4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FD862-7FAD-1524-F10A-641CAB35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		Nariadenie vlády SR č.359/2011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84D90F-1D30-E3FB-25CC-44E632361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/>
              <a:t>Malé množstvá mäsa z hydiny, domácich králikov a malé množstvá voľne žijúcej zveri a zveriny z nej </a:t>
            </a:r>
            <a:r>
              <a:rPr lang="sk-SK" dirty="0"/>
              <a:t>možno dodávať len do miestnej maloobchodnej prevádzkarne, ktorou je vhodne vybavená maloobchodná predajňa potravín, </a:t>
            </a:r>
            <a:r>
              <a:rPr lang="sk-SK" b="1" dirty="0"/>
              <a:t>vhodne vybavené trhové miesto </a:t>
            </a:r>
            <a:r>
              <a:rPr lang="sk-SK" dirty="0"/>
              <a:t>(Zákon č.178/1998)</a:t>
            </a:r>
            <a:r>
              <a:rPr lang="sk-SK" b="1" dirty="0"/>
              <a:t> </a:t>
            </a:r>
            <a:r>
              <a:rPr lang="sk-SK" dirty="0"/>
              <a:t>alebo zariadenie spoločného stravovania </a:t>
            </a:r>
            <a:r>
              <a:rPr lang="sk-SK" dirty="0">
                <a:solidFill>
                  <a:srgbClr val="FF0000"/>
                </a:solidFill>
              </a:rPr>
              <a:t>okrem</a:t>
            </a:r>
            <a:r>
              <a:rPr lang="sk-SK" dirty="0"/>
              <a:t> predškolských, školských a nemocničných zariadení, </a:t>
            </a:r>
            <a:r>
              <a:rPr lang="sk-SK" dirty="0">
                <a:solidFill>
                  <a:srgbClr val="FF0000"/>
                </a:solidFill>
              </a:rPr>
              <a:t>stánkov a stanov na krátkodobý predaj potravín, pojazdných predajných vozidiel </a:t>
            </a:r>
            <a:r>
              <a:rPr lang="sk-SK" dirty="0"/>
              <a:t>na ambulantný predaj podľa osobitných predpisov, supermarketov, distribučných centier, veľkoobchodných predajní a distribučných koncoviek, podomového, zásielkového, internetového alebo iného sprostredkovateľského predaja, ktoré je vzdialené </a:t>
            </a:r>
            <a:r>
              <a:rPr lang="sk-SK" b="1" dirty="0"/>
              <a:t>najviac 2 hodiny cesty </a:t>
            </a:r>
            <a:r>
              <a:rPr lang="sk-SK" dirty="0"/>
              <a:t>za dodržania hygienických podmienok prepravy </a:t>
            </a:r>
            <a:r>
              <a:rPr lang="sk-SK" b="1" dirty="0"/>
              <a:t>od územného obvodu kraja</a:t>
            </a:r>
            <a:r>
              <a:rPr lang="sk-SK" dirty="0"/>
              <a:t>, v ktorom má sídlo regionálna veterinárna a potravinová správa, ktorá zaregistrovala prvovýrobcu a jeho činnosť; ak ide o malé množstvá voľne žijúcej zveri, regionálna veterinárna a potravinová správa, ktorá zaregistrovala užívateľa poľovného revíru.</a:t>
            </a:r>
            <a:r>
              <a:rPr lang="sk-SK" u="sng" dirty="0"/>
              <a:t> 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858681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3572</Words>
  <Application>Microsoft Office PowerPoint</Application>
  <PresentationFormat>Širokouhlá</PresentationFormat>
  <Paragraphs>337</Paragraphs>
  <Slides>39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Motív Office</vt:lpstr>
      <vt:lpstr>Acrobat Document</vt:lpstr>
      <vt:lpstr>Gazdovská obroda 2026 - Predaj z dvora  Zuzana Homolová/www.odorica.sk      Záježová 7.3.2026</vt:lpstr>
      <vt:lpstr>   Legislatíva SR</vt:lpstr>
      <vt:lpstr>  Povinnosti pri predaji z dvora</vt:lpstr>
      <vt:lpstr>  Nariadenie vlády 359/2011</vt:lpstr>
      <vt:lpstr>   Nariadenie vlády SR č.359/2011</vt:lpstr>
      <vt:lpstr>      Nariadenie vlády 359/2011</vt:lpstr>
      <vt:lpstr>       Nariadenie vlády  359/2011</vt:lpstr>
      <vt:lpstr>      NV 359/2011</vt:lpstr>
      <vt:lpstr>   Nariadenie vlády SR č.359/2011</vt:lpstr>
      <vt:lpstr>           Schválené/registrované potravinárske           prevádzkarne ŠVPS SR</vt:lpstr>
      <vt:lpstr>Prezentácia programu PowerPoint</vt:lpstr>
      <vt:lpstr>Prezentácia programu PowerPoint</vt:lpstr>
      <vt:lpstr>Legislatíva SR – NV 360/2011</vt:lpstr>
      <vt:lpstr>Prezentácia programu PowerPoint</vt:lpstr>
      <vt:lpstr> Nariadenie vlády SR č.360/2011</vt:lpstr>
      <vt:lpstr>  Nariadenie vlády SR č.360/2011</vt:lpstr>
      <vt:lpstr>     Fyzická osoba – predaj ovocia a zeleniny</vt:lpstr>
      <vt:lpstr>      Fyzická osoba – predaj spracovaného     ovocia a zeleniny</vt:lpstr>
      <vt:lpstr>Schválené/registrované prevádzkarne ŠVPS SR</vt:lpstr>
      <vt:lpstr>   Kontrolné orgány</vt:lpstr>
      <vt:lpstr>    Predaj na trhoviskách a        ambulantný predaj</vt:lpstr>
      <vt:lpstr>    Predaj na trhoviskách a        ambulantný predaj </vt:lpstr>
      <vt:lpstr>   Predaj na trhoviskách a        ambulantný predaj</vt:lpstr>
      <vt:lpstr>   Finančná správa</vt:lpstr>
      <vt:lpstr>          Finančná správa / vzor oznámenia</vt:lpstr>
      <vt:lpstr>        Finančná správa</vt:lpstr>
      <vt:lpstr>            Finančná správa</vt:lpstr>
      <vt:lpstr> AKTUÁLNE - Prenájom pôdy od 1.1.2026</vt:lpstr>
      <vt:lpstr>AKTUÁLNE MP SR – Výzva 73.7 - spracovatelia</vt:lpstr>
      <vt:lpstr>AKTUÁLNE MP SR – Výzva 73.7 - spracovatelia</vt:lpstr>
      <vt:lpstr>AKTUÁLNE MP SR – Výzva 73.7 - spracovatelia</vt:lpstr>
      <vt:lpstr>AKTUÁLNE MP SR – Výzva 73.7 - spracovatelia</vt:lpstr>
      <vt:lpstr>AKTUÁLNE MP SR – Výzva 73.7 - spracovatelia</vt:lpstr>
      <vt:lpstr>AKTUÁLNE Výzva MP SR 75.1 – mladí gazdovia </vt:lpstr>
      <vt:lpstr>AKTUÁLNE Výzva MP SR 75.1 – mladí gazdovia </vt:lpstr>
      <vt:lpstr>AKTUÁLNE Výzva MP SR 75.1 – mladí gazdovia </vt:lpstr>
      <vt:lpstr>AKTUÁLNE Výzva MP SR 75.1 – mladí gazdovia </vt:lpstr>
      <vt:lpstr>AKTUÁLNE Výzva MP SR 75.1 – mladí gazdovia </vt:lpstr>
      <vt:lpstr>  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zuzana</dc:creator>
  <cp:lastModifiedBy>zuzana</cp:lastModifiedBy>
  <cp:revision>114</cp:revision>
  <dcterms:created xsi:type="dcterms:W3CDTF">2026-01-25T09:59:24Z</dcterms:created>
  <dcterms:modified xsi:type="dcterms:W3CDTF">2026-03-06T21:00:10Z</dcterms:modified>
</cp:coreProperties>
</file>