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17"/>
  </p:notesMasterIdLst>
  <p:sldIdLst>
    <p:sldId id="318" r:id="rId2"/>
    <p:sldId id="320" r:id="rId3"/>
    <p:sldId id="410" r:id="rId4"/>
    <p:sldId id="391" r:id="rId5"/>
    <p:sldId id="386" r:id="rId6"/>
    <p:sldId id="389" r:id="rId7"/>
    <p:sldId id="411" r:id="rId8"/>
    <p:sldId id="412" r:id="rId9"/>
    <p:sldId id="413" r:id="rId10"/>
    <p:sldId id="402" r:id="rId11"/>
    <p:sldId id="403" r:id="rId12"/>
    <p:sldId id="404" r:id="rId13"/>
    <p:sldId id="383" r:id="rId14"/>
    <p:sldId id="399" r:id="rId15"/>
    <p:sldId id="405" r:id="rId16"/>
  </p:sldIdLst>
  <p:sldSz cx="12192000" cy="6858000"/>
  <p:notesSz cx="6797675" cy="9926638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7F7E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redný štýl 2 - zvýrazneni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redný štýl 2 - zvýrazneni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redný štýl 2 - zvýrazneni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Stredný štý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vetlý štý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vetlý štýl 1 - zvýrazneni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A107856-5554-42FB-B03E-39F5DBC370BA}" styleName="Stredný štýl 4 - zvýrazneni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124E7-AA29-4503-9AA6-4DB484697072}" type="datetimeFigureOut">
              <a:rPr lang="sk-SK" smtClean="0"/>
              <a:t>1. 11. 2021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CFCAF-3A02-475F-9DC3-2B5A483D18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9426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CFCAF-3A02-475F-9DC3-2B5A483D181B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07985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CFCAF-3A02-475F-9DC3-2B5A483D181B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70842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CFCAF-3A02-475F-9DC3-2B5A483D181B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90997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CFCAF-3A02-475F-9DC3-2B5A483D181B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53436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CFCAF-3A02-475F-9DC3-2B5A483D181B}" type="slidenum">
              <a:rPr lang="sk-SK" smtClean="0"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37719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CFCAF-3A02-475F-9DC3-2B5A483D181B}" type="slidenum">
              <a:rPr lang="sk-SK" smtClean="0"/>
              <a:pPr/>
              <a:t>15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6426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dirty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2DA097-AF75-4400-83CE-BC279FAEC93B}" type="datetime1">
              <a:rPr lang="sk-SK" smtClean="0"/>
              <a:t>1. 11. 2021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sk-SK"/>
              <a:t>www.uksup.sk</a:t>
            </a:r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A0EFBD9-7D15-4639-B143-8F39674E03CF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7" name="Obrázo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9738" y="5949315"/>
            <a:ext cx="8191500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298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6127-26B6-43DC-A160-EE6AA028284C}" type="datetime1">
              <a:rPr lang="sk-SK" smtClean="0"/>
              <a:t>1. 11. 2021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www.uksup.sk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FBD9-7D15-4639-B143-8F39674E03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49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631316" y="6318504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6299FFA-12A2-453E-A089-6E9AFFBF767D}" type="datetime1">
              <a:rPr lang="sk-SK" smtClean="0"/>
              <a:t>1. 11. 2021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6317445"/>
            <a:ext cx="7824216" cy="365125"/>
          </a:xfrm>
        </p:spPr>
        <p:txBody>
          <a:bodyPr/>
          <a:lstStyle/>
          <a:p>
            <a:r>
              <a:rPr lang="sk-SK"/>
              <a:t>www.uksup.sk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A0EFBD9-7D15-4639-B143-8F39674E03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69136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558164" y="6306312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5AD04B5-8D03-45CE-AB81-C45CA9605641}" type="datetime1">
              <a:rPr lang="sk-SK" smtClean="0"/>
              <a:t>1. 11. 2021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6305253"/>
            <a:ext cx="7763256" cy="365125"/>
          </a:xfrm>
        </p:spPr>
        <p:txBody>
          <a:bodyPr/>
          <a:lstStyle/>
          <a:p>
            <a:r>
              <a:rPr lang="sk-SK"/>
              <a:t>www.uksup.sk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A0EFBD9-7D15-4639-B143-8F39674E03CF}" type="slidenum">
              <a:rPr lang="sk-SK" smtClean="0"/>
              <a:t>‹#›</a:t>
            </a:fld>
            <a:endParaRPr lang="sk-SK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1049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509396" y="6365155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9847F65-6152-4503-A6B3-C83EC81B8DCC}" type="datetime1">
              <a:rPr lang="sk-SK" smtClean="0"/>
              <a:t>1. 11. 2021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6377347"/>
            <a:ext cx="7677912" cy="365125"/>
          </a:xfrm>
        </p:spPr>
        <p:txBody>
          <a:bodyPr/>
          <a:lstStyle/>
          <a:p>
            <a:r>
              <a:rPr lang="sk-SK"/>
              <a:t>www.uksup.sk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A0EFBD9-7D15-4639-B143-8F39674E03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1134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E1BFF-3864-4D55-8C8D-D307261EDBF6}" type="datetime1">
              <a:rPr lang="sk-SK" smtClean="0"/>
              <a:t>1. 11. 2021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www.uksup.sk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FBD9-7D15-4639-B143-8F39674E03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64814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48941-491D-43B8-A39E-C9D33FF22CFC}" type="datetime1">
              <a:rPr lang="sk-SK" smtClean="0"/>
              <a:t>1. 11. 2021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www.uksup.sk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FBD9-7D15-4639-B143-8F39674E03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54645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5706-39D1-45E8-A504-949BAB480745}" type="datetime1">
              <a:rPr lang="sk-SK" smtClean="0"/>
              <a:t>1. 11. 2021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www.uksup.sk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FBD9-7D15-4639-B143-8F39674E03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383680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619124" y="635402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99046C2-869A-42D5-BC91-55023FA34473}" type="datetime1">
              <a:rPr lang="sk-SK" smtClean="0"/>
              <a:t>1. 11. 2021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355080"/>
            <a:ext cx="7812024" cy="365125"/>
          </a:xfrm>
        </p:spPr>
        <p:txBody>
          <a:bodyPr/>
          <a:lstStyle/>
          <a:p>
            <a:r>
              <a:rPr lang="sk-SK"/>
              <a:t>www.uksup.sk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A0EFBD9-7D15-4639-B143-8F39674E03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25941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>
                <a:solidFill>
                  <a:schemeClr val="bg1"/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66992-FBE1-48EA-B47B-04F018BCA5DC}" type="datetime1">
              <a:rPr lang="sk-SK" smtClean="0"/>
              <a:t>1. 11. 2021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www.uksup.sk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FBD9-7D15-4639-B143-8F39674E03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82905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606932" y="6391656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AD37AAD-CA03-4C5A-8822-6FA64C9FE40D}" type="datetime1">
              <a:rPr lang="sk-SK" smtClean="0"/>
              <a:t>1. 11. 2021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391657"/>
            <a:ext cx="7812024" cy="364065"/>
          </a:xfrm>
        </p:spPr>
        <p:txBody>
          <a:bodyPr/>
          <a:lstStyle/>
          <a:p>
            <a:r>
              <a:rPr lang="sk-SK"/>
              <a:t>www.uksup.sk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A0EFBD9-7D15-4639-B143-8F39674E03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29143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08B2-259D-4DCD-B120-AC3582494EFC}" type="datetime1">
              <a:rPr lang="sk-SK" smtClean="0"/>
              <a:t>1. 11. 2021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www.uksup.sk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FBD9-7D15-4639-B143-8F39674E03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29558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AD67E-744E-4E6A-91C2-9EF04F9BFF08}" type="datetime1">
              <a:rPr lang="sk-SK" smtClean="0"/>
              <a:t>1. 11. 2021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www.uksup.sk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FBD9-7D15-4639-B143-8F39674E03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8390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96250-2F3E-4676-B4FA-7F25A970690E}" type="datetime1">
              <a:rPr lang="sk-SK" smtClean="0"/>
              <a:t>1. 11. 2021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www.uksup.sk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FBD9-7D15-4639-B143-8F39674E03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28482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FE12B-5FBE-4C19-AC1D-8344ECFCF54D}" type="datetime1">
              <a:rPr lang="sk-SK" smtClean="0"/>
              <a:t>1. 11. 2021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www.uksup.sk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FBD9-7D15-4639-B143-8F39674E03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52099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3FF5-576B-4C39-85E7-0DEBCAF8E1DC}" type="datetime1">
              <a:rPr lang="sk-SK" smtClean="0"/>
              <a:t>1. 11. 2021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www.uksup.sk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FBD9-7D15-4639-B143-8F39674E03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9621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519C-3C93-4270-B0A0-F5D8366E13C8}" type="datetime1">
              <a:rPr lang="sk-SK" smtClean="0"/>
              <a:t>1. 11. 2021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www.uksup.sk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FBD9-7D15-4639-B143-8F39674E03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4372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715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/>
              <a:t>Upravte štýl predlohy textu.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</a:defRPr>
            </a:lvl1pPr>
          </a:lstStyle>
          <a:p>
            <a:fld id="{B038E556-5233-464F-B4AA-34A4C6E55E55}" type="datetime1">
              <a:rPr lang="sk-SK" smtClean="0"/>
              <a:t>1. 11. 2021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bg1"/>
                </a:solidFill>
              </a:defRPr>
            </a:lvl1pPr>
          </a:lstStyle>
          <a:p>
            <a:r>
              <a:rPr lang="sk-SK"/>
              <a:t>www.uksup.sk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</a:defRPr>
            </a:lvl1pPr>
          </a:lstStyle>
          <a:p>
            <a:fld id="{3A0EFBD9-7D15-4639-B143-8F39674E03CF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9" name="Picture 2" descr="Výsledok vyhľadávania obrázkov pre dopyt slovenský šTáTNY ZNAK"/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122" y="158787"/>
            <a:ext cx="571499" cy="709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Obrázok 9"/>
          <p:cNvPicPr>
            <a:picLocks noChangeAspect="1"/>
          </p:cNvPicPr>
          <p:nvPr userDrawn="1"/>
        </p:nvPicPr>
        <p:blipFill>
          <a:blip r:embed="rId2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297" y="138542"/>
            <a:ext cx="1479630" cy="455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9252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sldNum="0" hdr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bg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bg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8553" y="441434"/>
            <a:ext cx="10548385" cy="6048143"/>
          </a:xfrm>
        </p:spPr>
        <p:txBody>
          <a:bodyPr>
            <a:noAutofit/>
          </a:bodyPr>
          <a:lstStyle/>
          <a:p>
            <a:pPr algn="ctr"/>
            <a:r>
              <a:rPr lang="sk-SK" sz="2600" b="1" i="1" cap="none" dirty="0"/>
              <a:t>Ústredný kontrolný a skúšobný ústav poľnohospodársky </a:t>
            </a:r>
            <a:br>
              <a:rPr lang="sk-SK" sz="2600" b="1" i="1" cap="none" dirty="0"/>
            </a:br>
            <a:r>
              <a:rPr lang="sk-SK" sz="2600" b="1" i="1" cap="none" dirty="0"/>
              <a:t>v Bratislave</a:t>
            </a:r>
            <a:br>
              <a:rPr lang="sk-SK" sz="2600" b="1" i="1" cap="none" dirty="0"/>
            </a:br>
            <a:br>
              <a:rPr lang="sk-SK" sz="2600" b="1" i="1" cap="none" dirty="0"/>
            </a:br>
            <a:br>
              <a:rPr lang="sk-SK" sz="2600" b="1" i="1" cap="none" dirty="0"/>
            </a:br>
            <a:br>
              <a:rPr lang="sk-SK" sz="2600" b="1" i="1" cap="none" dirty="0"/>
            </a:br>
            <a:r>
              <a:rPr lang="sk-SK" sz="3200" b="1" cap="none" dirty="0">
                <a:solidFill>
                  <a:srgbClr val="00B050"/>
                </a:solidFill>
              </a:rPr>
              <a:t>Kontrola prevádzkovateľov v EPV v súvislosti zo zmenou legislatívy</a:t>
            </a:r>
            <a:br>
              <a:rPr lang="sk-SK" sz="3200" b="1" cap="none" dirty="0"/>
            </a:br>
            <a:br>
              <a:rPr lang="sk-SK" sz="3200" b="1" dirty="0"/>
            </a:br>
            <a:br>
              <a:rPr lang="sk-SK" sz="3200" b="1" dirty="0"/>
            </a:br>
            <a:br>
              <a:rPr lang="sk-SK" sz="2800" dirty="0"/>
            </a:br>
            <a:r>
              <a:rPr lang="sk-SK" sz="2000" b="1" cap="none" dirty="0"/>
              <a:t>Ing. Katarína Nováková</a:t>
            </a:r>
            <a:br>
              <a:rPr lang="sk-SK" sz="2000" b="1" cap="none" dirty="0"/>
            </a:br>
            <a:r>
              <a:rPr lang="sk-SK" sz="2000" b="1" cap="none" dirty="0"/>
              <a:t>Odbor ovocinárstva a ekologickej poľnohospodárskej výroby</a:t>
            </a:r>
            <a:br>
              <a:rPr lang="sk-SK" sz="2000" b="1" cap="none" dirty="0"/>
            </a:br>
            <a:r>
              <a:rPr lang="sk-SK" sz="2000" b="1" cap="none" dirty="0"/>
              <a:t>13.10.2021</a:t>
            </a:r>
            <a:br>
              <a:rPr lang="sk-SK" sz="2800" dirty="0"/>
            </a:br>
            <a:endParaRPr lang="en-US" sz="28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680" y="3885977"/>
            <a:ext cx="2179392" cy="1453513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224" y="4051063"/>
            <a:ext cx="1591574" cy="1191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038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5800" y="957532"/>
            <a:ext cx="10820400" cy="52611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2800" b="1" dirty="0">
                <a:solidFill>
                  <a:srgbClr val="00B050"/>
                </a:solidFill>
              </a:rPr>
              <a:t>V systéme EPV v Slovenskej republike v súčasnosti k 30.09.2021 je zaregistrovaných</a:t>
            </a:r>
            <a:r>
              <a:rPr lang="sk-SK" sz="2800" b="1" dirty="0">
                <a:solidFill>
                  <a:srgbClr val="FF0000"/>
                </a:solidFill>
              </a:rPr>
              <a:t> </a:t>
            </a:r>
            <a:r>
              <a:rPr lang="sk-SK" sz="2800" b="1" u="sng" dirty="0">
                <a:solidFill>
                  <a:srgbClr val="00B050"/>
                </a:solidFill>
              </a:rPr>
              <a:t>1 196</a:t>
            </a:r>
            <a:r>
              <a:rPr lang="sk-SK" sz="2800" b="1" dirty="0">
                <a:solidFill>
                  <a:srgbClr val="00B050"/>
                </a:solidFill>
              </a:rPr>
              <a:t> prevádzkovateľov, z toho: </a:t>
            </a:r>
          </a:p>
          <a:p>
            <a:pPr marL="0" indent="0" algn="ctr">
              <a:buNone/>
            </a:pPr>
            <a:endParaRPr lang="sk-SK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sk-SK" sz="2800" b="1" dirty="0"/>
              <a:t>866</a:t>
            </a:r>
            <a:r>
              <a:rPr lang="sk-SK" sz="2800" dirty="0"/>
              <a:t> </a:t>
            </a:r>
            <a:r>
              <a:rPr lang="sk-SK" sz="2800" b="1" dirty="0"/>
              <a:t>prvovýrobcov </a:t>
            </a:r>
            <a:r>
              <a:rPr lang="sk-SK" sz="2800" dirty="0"/>
              <a:t>(rastlinná výroba, živočíšna výroba, zber voľne rastúcich rastlín a ich častí, chov včiel, pestovanie húb)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sz="2800" b="1" dirty="0"/>
              <a:t>330 prevádzkovateľov s inou činnosťou</a:t>
            </a:r>
            <a:r>
              <a:rPr lang="sk-SK" sz="2800" dirty="0"/>
              <a:t>                                       (výroba potravín, výroba osív a vegetatívneho                                   množiteľského materiálu, výroba krmív,                                         balenie, označovanie, uchovávanie produktov,                                        dovoz, vývoz, obchodovanie, skladovanie a distribúcia)</a:t>
            </a: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772F-57B3-41A1-B2A3-BF19B4D55B30}" type="datetime1">
              <a:rPr lang="sk-SK" smtClean="0"/>
              <a:t>1. 11. 2021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www.uksup.sk</a:t>
            </a:r>
          </a:p>
        </p:txBody>
      </p:sp>
    </p:spTree>
    <p:extLst>
      <p:ext uri="{BB962C8B-B14F-4D97-AF65-F5344CB8AC3E}">
        <p14:creationId xmlns:p14="http://schemas.microsoft.com/office/powerpoint/2010/main" val="1565682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5800" y="1303867"/>
            <a:ext cx="10820400" cy="505197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k-SK" sz="2300" dirty="0"/>
              <a:t>K 31.12.2020 bolo v systéme EPV registrovaných </a:t>
            </a:r>
            <a:r>
              <a:rPr lang="sk-SK" sz="2300" b="1" dirty="0"/>
              <a:t>1037</a:t>
            </a:r>
            <a:r>
              <a:rPr lang="sk-SK" sz="2300" dirty="0"/>
              <a:t> prevádzkovateľov (</a:t>
            </a:r>
            <a:r>
              <a:rPr lang="sk-SK" sz="2300" b="1" dirty="0"/>
              <a:t>859 </a:t>
            </a:r>
            <a:r>
              <a:rPr lang="sk-SK" sz="2300" dirty="0"/>
              <a:t>v roku 2019):</a:t>
            </a:r>
          </a:p>
          <a:p>
            <a:pPr marL="0" indent="0">
              <a:buNone/>
            </a:pPr>
            <a:endParaRPr lang="sk-SK" sz="2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sk-SK" sz="2000" dirty="0"/>
          </a:p>
          <a:p>
            <a:pPr marL="0" indent="0">
              <a:buNone/>
            </a:pPr>
            <a:endParaRPr lang="sk-SK" sz="20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sk-SK" sz="2300" dirty="0"/>
          </a:p>
          <a:p>
            <a:pPr marL="0" indent="0">
              <a:buNone/>
            </a:pPr>
            <a:r>
              <a:rPr lang="sk-SK" sz="2300" dirty="0"/>
              <a:t>Pozn. každý prevádzkovateľ môže vykonávať viacero činností v systéme EPV.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0BEA-1DAA-43F3-B40D-AAA4248AC9A3}" type="datetime1">
              <a:rPr lang="sk-SK" smtClean="0"/>
              <a:t>1. 11. 2021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www.uksup.sk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FBD9-7D15-4639-B143-8F39674E03CF}" type="slidenum">
              <a:rPr lang="sk-SK" smtClean="0"/>
              <a:t>11</a:t>
            </a:fld>
            <a:endParaRPr lang="sk-SK"/>
          </a:p>
        </p:txBody>
      </p:sp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1502295" y="519574"/>
            <a:ext cx="8999987" cy="842118"/>
          </a:xfrm>
        </p:spPr>
        <p:txBody>
          <a:bodyPr>
            <a:noAutofit/>
          </a:bodyPr>
          <a:lstStyle/>
          <a:p>
            <a:pPr algn="ctr"/>
            <a:r>
              <a:rPr lang="sk-SK" sz="28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Podrobný prehľad o registrácii v EPV v roku 2019 a 2020</a:t>
            </a:r>
          </a:p>
        </p:txBody>
      </p:sp>
      <p:graphicFrame>
        <p:nvGraphicFramePr>
          <p:cNvPr id="8" name="Tabuľ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521526"/>
              </p:ext>
            </p:extLst>
          </p:nvPr>
        </p:nvGraphicFramePr>
        <p:xfrm>
          <a:off x="656948" y="1751589"/>
          <a:ext cx="8048015" cy="417995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206017">
                  <a:extLst>
                    <a:ext uri="{9D8B030D-6E8A-4147-A177-3AD203B41FA5}">
                      <a16:colId xmlns:a16="http://schemas.microsoft.com/office/drawing/2014/main" val="3043579523"/>
                    </a:ext>
                  </a:extLst>
                </a:gridCol>
                <a:gridCol w="1953471">
                  <a:extLst>
                    <a:ext uri="{9D8B030D-6E8A-4147-A177-3AD203B41FA5}">
                      <a16:colId xmlns:a16="http://schemas.microsoft.com/office/drawing/2014/main" val="3430927008"/>
                    </a:ext>
                  </a:extLst>
                </a:gridCol>
                <a:gridCol w="1888527">
                  <a:extLst>
                    <a:ext uri="{9D8B030D-6E8A-4147-A177-3AD203B41FA5}">
                      <a16:colId xmlns:a16="http://schemas.microsoft.com/office/drawing/2014/main" val="3471257477"/>
                    </a:ext>
                  </a:extLst>
                </a:gridCol>
              </a:tblGrid>
              <a:tr h="643915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Registrovaná činnosť prevádzkovateľa v EPV</a:t>
                      </a:r>
                      <a:endParaRPr lang="sk-SK" sz="14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0" marR="8230" marT="8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Počet prevádzkovateľov v roku 2019</a:t>
                      </a:r>
                      <a:endParaRPr lang="sk-SK" sz="14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0" marR="8230" marT="8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Počet prevádzkovateľov v roku 2020</a:t>
                      </a:r>
                      <a:endParaRPr lang="sk-SK" sz="14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0" marR="8230" marT="8230" marB="0" anchor="ctr"/>
                </a:tc>
                <a:extLst>
                  <a:ext uri="{0D108BD9-81ED-4DB2-BD59-A6C34878D82A}">
                    <a16:rowId xmlns:a16="http://schemas.microsoft.com/office/drawing/2014/main" val="1373253365"/>
                  </a:ext>
                </a:extLst>
              </a:tr>
              <a:tr h="386016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Prevádzkovateľ s pôdou </a:t>
                      </a:r>
                    </a:p>
                    <a:p>
                      <a:pPr algn="l" fontAlgn="ctr"/>
                      <a:r>
                        <a:rPr lang="sk-SK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(rastlinná výroba, živočíšna výroba)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0" marR="8230" marT="8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567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0" marR="8230" marT="8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698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0" marR="8230" marT="8230" marB="0" anchor="ctr"/>
                </a:tc>
                <a:extLst>
                  <a:ext uri="{0D108BD9-81ED-4DB2-BD59-A6C34878D82A}">
                    <a16:rowId xmlns:a16="http://schemas.microsoft.com/office/drawing/2014/main" val="1415803563"/>
                  </a:ext>
                </a:extLst>
              </a:tr>
              <a:tr h="386016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Prevádzkovateľ zbierajúci voľne rastúce rastliny </a:t>
                      </a:r>
                    </a:p>
                    <a:p>
                      <a:pPr algn="l" fontAlgn="ctr"/>
                      <a:r>
                        <a:rPr lang="sk-SK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ich častí z voľnej prírody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0" marR="8230" marT="8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0" marR="8230" marT="8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37580615"/>
                  </a:ext>
                </a:extLst>
              </a:tr>
              <a:tr h="22453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Chov včiel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0" marR="8230" marT="8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0" marR="8230" marT="8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0906899"/>
                  </a:ext>
                </a:extLst>
              </a:tr>
              <a:tr h="22453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Pestovanie húb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0" marR="8230" marT="8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0" marR="8230" marT="8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687813"/>
                  </a:ext>
                </a:extLst>
              </a:tr>
              <a:tr h="22453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Akvakultúra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0" marR="8230" marT="8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0" marR="8230" marT="8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35913566"/>
                  </a:ext>
                </a:extLst>
              </a:tr>
              <a:tr h="22453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Výrobca potravín 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0" marR="8230" marT="8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0" marR="8230" marT="8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4971948"/>
                  </a:ext>
                </a:extLst>
              </a:tr>
              <a:tr h="22453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Výrobca osív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0" marR="8230" marT="8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0" marR="8230" marT="8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43080905"/>
                  </a:ext>
                </a:extLst>
              </a:tr>
              <a:tr h="22453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Výrobca krmív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0" marR="8230" marT="8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0" marR="8230" marT="8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99334266"/>
                  </a:ext>
                </a:extLst>
              </a:tr>
              <a:tr h="38346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Iný spracovateľ </a:t>
                      </a:r>
                    </a:p>
                    <a:p>
                      <a:pPr algn="l" fontAlgn="ctr"/>
                      <a:r>
                        <a:rPr lang="pl-PL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(balenie/uchovávanie/označovanie)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0" marR="8230" marT="8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0" marR="8230" marT="8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1092334"/>
                  </a:ext>
                </a:extLst>
              </a:tr>
              <a:tr h="22453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Dovozca z tretích krajín 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0" marR="8230" marT="8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0" marR="8230" marT="8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27417773"/>
                  </a:ext>
                </a:extLst>
              </a:tr>
              <a:tr h="22453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Vývozca do tretích krajín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0" marR="8230" marT="8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0" marR="8230" marT="8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94964870"/>
                  </a:ext>
                </a:extLst>
              </a:tr>
              <a:tr h="386016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Iný prevádzkovateľ </a:t>
                      </a:r>
                    </a:p>
                    <a:p>
                      <a:pPr algn="l" fontAlgn="ctr"/>
                      <a:r>
                        <a:rPr lang="sk-SK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(obchodovanie/skladovanie/preprava)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0" marR="8230" marT="8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0" marR="8230" marT="82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21660380"/>
                  </a:ext>
                </a:extLst>
              </a:tr>
            </a:tbl>
          </a:graphicData>
        </a:graphic>
      </p:graphicFrame>
      <p:pic>
        <p:nvPicPr>
          <p:cNvPr id="2" name="Obrázo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913" y="3553623"/>
            <a:ext cx="1967426" cy="2623235"/>
          </a:xfrm>
          <a:prstGeom prst="rect">
            <a:avLst/>
          </a:prstGeom>
        </p:spPr>
      </p:pic>
      <p:pic>
        <p:nvPicPr>
          <p:cNvPr id="12" name="Obrázo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0" y="1751589"/>
            <a:ext cx="2883252" cy="1802034"/>
          </a:xfrm>
          <a:prstGeom prst="rect">
            <a:avLst/>
          </a:prstGeom>
          <a:effectLst>
            <a:reflection endPos="10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45499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www.uksup.sk</a:t>
            </a:r>
          </a:p>
        </p:txBody>
      </p:sp>
      <p:sp>
        <p:nvSpPr>
          <p:cNvPr id="7" name="Zástupný symbol obsahu 2"/>
          <p:cNvSpPr>
            <a:spLocks noGrp="1"/>
          </p:cNvSpPr>
          <p:nvPr>
            <p:ph idx="1"/>
          </p:nvPr>
        </p:nvSpPr>
        <p:spPr>
          <a:xfrm>
            <a:off x="873456" y="923026"/>
            <a:ext cx="10781732" cy="55554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sk-SK" sz="2600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sk-SK" sz="2600" b="1" dirty="0">
                <a:solidFill>
                  <a:srgbClr val="00B050"/>
                </a:solidFill>
              </a:rPr>
              <a:t>Registrovaná pôda v ekologickej poľnohospodárskej výrobe k 31.12.2020</a:t>
            </a:r>
          </a:p>
          <a:p>
            <a:pPr marL="0" indent="0">
              <a:buNone/>
            </a:pPr>
            <a:endParaRPr lang="sk-SK" sz="2000" dirty="0"/>
          </a:p>
          <a:p>
            <a:pPr marL="0" indent="0">
              <a:buNone/>
            </a:pPr>
            <a:endParaRPr lang="sk-SK" sz="2000" dirty="0"/>
          </a:p>
          <a:p>
            <a:pPr marL="0" indent="0">
              <a:buNone/>
            </a:pPr>
            <a:endParaRPr lang="sk-SK" sz="2000" dirty="0"/>
          </a:p>
          <a:p>
            <a:pPr marL="0" indent="0">
              <a:buNone/>
            </a:pPr>
            <a:endParaRPr lang="sk-SK" sz="2000" dirty="0"/>
          </a:p>
          <a:p>
            <a:pPr marL="0" indent="0">
              <a:buNone/>
            </a:pPr>
            <a:endParaRPr lang="sk-SK" sz="2000" dirty="0"/>
          </a:p>
          <a:p>
            <a:pPr marL="0" indent="0">
              <a:buNone/>
            </a:pPr>
            <a:endParaRPr lang="sk-SK" sz="2000" dirty="0"/>
          </a:p>
          <a:p>
            <a:pPr marL="0" indent="0">
              <a:buNone/>
            </a:pPr>
            <a:endParaRPr lang="sk-SK" sz="2000" dirty="0"/>
          </a:p>
          <a:p>
            <a:pPr marL="0" indent="0">
              <a:buNone/>
            </a:pPr>
            <a:endParaRPr lang="sk-SK" sz="2000" dirty="0"/>
          </a:p>
          <a:p>
            <a:pPr marL="0" indent="0">
              <a:buNone/>
            </a:pPr>
            <a:endParaRPr lang="sk-SK" sz="2000" dirty="0"/>
          </a:p>
          <a:p>
            <a:pPr marL="0" indent="0">
              <a:buNone/>
            </a:pPr>
            <a:endParaRPr lang="sk-SK" sz="2000" dirty="0"/>
          </a:p>
          <a:p>
            <a:pPr marL="0" indent="0">
              <a:buNone/>
            </a:pPr>
            <a:endParaRPr lang="sk-SK" sz="2000" dirty="0"/>
          </a:p>
          <a:p>
            <a:pPr marL="0" indent="0">
              <a:buNone/>
            </a:pPr>
            <a:endParaRPr lang="sk-SK" sz="2000" dirty="0"/>
          </a:p>
          <a:p>
            <a:pPr marL="0" indent="0">
              <a:buNone/>
            </a:pPr>
            <a:r>
              <a:rPr lang="sk-SK" sz="2000" dirty="0"/>
              <a:t>K 31.12.2020 bolo na Slovensku registrovaných </a:t>
            </a:r>
            <a:r>
              <a:rPr lang="sk-SK" sz="2000" b="1" u="sng" dirty="0"/>
              <a:t>1037 prevádzkovateľov v EPV (z toho je 698 s pôdou). </a:t>
            </a:r>
          </a:p>
          <a:p>
            <a:pPr marL="0" indent="0">
              <a:buNone/>
            </a:pPr>
            <a:r>
              <a:rPr lang="sk-SK" sz="2000" dirty="0"/>
              <a:t>Celková registrovaná plocha pôdy v EPV bola </a:t>
            </a:r>
            <a:r>
              <a:rPr lang="sk-SK" sz="2000" b="1" u="sng" dirty="0"/>
              <a:t>222 896 ha.</a:t>
            </a:r>
          </a:p>
        </p:txBody>
      </p:sp>
      <p:graphicFrame>
        <p:nvGraphicFramePr>
          <p:cNvPr id="11" name="Tabuľ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99846"/>
              </p:ext>
            </p:extLst>
          </p:nvPr>
        </p:nvGraphicFramePr>
        <p:xfrm>
          <a:off x="685800" y="2096218"/>
          <a:ext cx="10781732" cy="3404650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2142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6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69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69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332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606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Poľnoh. pôda celkom/ha</a:t>
                      </a:r>
                      <a:endParaRPr lang="sk-SK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Orná pôda/ha</a:t>
                      </a:r>
                      <a:endParaRPr lang="sk-SK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TTP/ha</a:t>
                      </a:r>
                      <a:endParaRPr lang="sk-SK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Sady/ha</a:t>
                      </a:r>
                      <a:endParaRPr lang="sk-SK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Vinohrady/ha</a:t>
                      </a:r>
                      <a:endParaRPr lang="sk-SK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03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Ekologická výmera</a:t>
                      </a:r>
                      <a:endParaRPr lang="sk-SK" sz="2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181 742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60 783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119 186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32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Výmera v konverzii</a:t>
                      </a:r>
                      <a:endParaRPr lang="sk-SK" sz="2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45085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41 154</a:t>
                      </a:r>
                      <a:endParaRPr lang="sk-SK" sz="2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45085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14 809</a:t>
                      </a:r>
                      <a:endParaRPr lang="sk-SK" sz="2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45085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26 023</a:t>
                      </a:r>
                      <a:endParaRPr lang="sk-SK" sz="2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45085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</a:t>
                      </a:r>
                      <a:endParaRPr lang="sk-SK" sz="2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45085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</a:t>
                      </a:r>
                      <a:endParaRPr lang="sk-SK" sz="2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03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Spolu:</a:t>
                      </a:r>
                      <a:endParaRPr lang="sk-SK" sz="2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222 896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75 592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145 209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266 </a:t>
                      </a:r>
                      <a:r>
                        <a:rPr lang="sk-SK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64608-02D1-4EB1-97DE-5490A8359AB0}" type="datetime1">
              <a:rPr lang="sk-SK" smtClean="0"/>
              <a:t>1. 11. 2021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37815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5630" y="764373"/>
            <a:ext cx="9442471" cy="775258"/>
          </a:xfrm>
        </p:spPr>
        <p:txBody>
          <a:bodyPr>
            <a:noAutofit/>
          </a:bodyPr>
          <a:lstStyle/>
          <a:p>
            <a:pPr algn="ctr"/>
            <a:r>
              <a:rPr lang="sk-SK" sz="2800" b="1" dirty="0">
                <a:solidFill>
                  <a:srgbClr val="00B050"/>
                </a:solidFill>
              </a:rPr>
              <a:t>Oprávnené inšpekčné organizácie v Slovenskej republike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262130" y="1836616"/>
            <a:ext cx="9465972" cy="438207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C9D4B-62D6-49D8-876D-BA7B435DF6D5}" type="datetime1">
              <a:rPr lang="sk-SK" smtClean="0"/>
              <a:t>1. 11. 2021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www.uksup.sk</a:t>
            </a:r>
          </a:p>
        </p:txBody>
      </p:sp>
      <p:graphicFrame>
        <p:nvGraphicFramePr>
          <p:cNvPr id="6" name="Tabuľ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404617"/>
              </p:ext>
            </p:extLst>
          </p:nvPr>
        </p:nvGraphicFramePr>
        <p:xfrm>
          <a:off x="685799" y="1676789"/>
          <a:ext cx="10709031" cy="46497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4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2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37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18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86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Inšpekčná organizácia (IO): </a:t>
                      </a:r>
                      <a:endParaRPr lang="sk-SK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k-SK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Naturalis</a:t>
                      </a:r>
                      <a:r>
                        <a:rPr lang="sk-SK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SK, s.r.o.</a:t>
                      </a:r>
                      <a:endParaRPr lang="sk-SK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k-SK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Biokont</a:t>
                      </a:r>
                      <a:r>
                        <a:rPr lang="sk-SK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CZ, s.r.o.</a:t>
                      </a:r>
                      <a:endParaRPr lang="sk-SK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k-SK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EKO-CONTROL SK s.r.o.</a:t>
                      </a:r>
                      <a:endParaRPr lang="sk-SK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86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Kód inšpekčnej organizácie: </a:t>
                      </a:r>
                      <a:endParaRPr lang="sk-SK" sz="2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k-SK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SK-BIO-002</a:t>
                      </a:r>
                      <a:endParaRPr lang="sk-SK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k-SK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SK-BIO-003</a:t>
                      </a:r>
                      <a:endParaRPr lang="sk-SK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k-SK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SK-BIO-004</a:t>
                      </a:r>
                      <a:endParaRPr lang="sk-SK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22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k-SK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k-SK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Sídlo organizácie: </a:t>
                      </a:r>
                      <a:endParaRPr lang="sk-SK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k-SK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Kalinčiakova 27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831 04 Bratislava</a:t>
                      </a:r>
                      <a:endParaRPr lang="sk-SK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sk-SK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k-SK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Splnomocnený zástupca </a:t>
                      </a:r>
                      <a:r>
                        <a:rPr lang="sk-SK" sz="200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 území SR: 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k-SK" sz="200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Ing. Nikola Štípalová, </a:t>
                      </a:r>
                      <a:r>
                        <a:rPr lang="sk-SK" sz="2000" kern="1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Laurínska</a:t>
                      </a:r>
                      <a:r>
                        <a:rPr lang="sk-SK" sz="200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59, 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k-SK" sz="200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976 32 Badín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k-SK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Nešporova</a:t>
                      </a:r>
                      <a:r>
                        <a:rPr lang="sk-SK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 11 Košice - mestská časť Západ</a:t>
                      </a:r>
                      <a:endParaRPr lang="sk-SK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03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Webová stránka: </a:t>
                      </a:r>
                      <a:endParaRPr lang="sk-SK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k-SK" sz="2000" u="sng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http://www.naturalis.sk/ </a:t>
                      </a:r>
                      <a:endParaRPr lang="sk-SK" sz="2000" u="non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k-SK" sz="2000" u="sng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k-SK" sz="2000" u="sng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http://www.biokont.sk/</a:t>
                      </a:r>
                      <a:endParaRPr lang="sk-SK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k-SK" sz="2000" u="sng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20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http://www.eko-control.sk/</a:t>
                      </a:r>
                      <a:endParaRPr lang="sk-SK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4131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o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522" y="4572291"/>
            <a:ext cx="2448258" cy="1632829"/>
          </a:xfrm>
          <a:prstGeom prst="rect">
            <a:avLst/>
          </a:prstGeom>
        </p:spPr>
      </p:pic>
      <p:sp>
        <p:nvSpPr>
          <p:cNvPr id="7" name="Zástupný symbol obsahu 6"/>
          <p:cNvSpPr>
            <a:spLocks noGrp="1"/>
          </p:cNvSpPr>
          <p:nvPr>
            <p:ph idx="1"/>
          </p:nvPr>
        </p:nvSpPr>
        <p:spPr>
          <a:xfrm>
            <a:off x="688019" y="1702512"/>
            <a:ext cx="10409830" cy="44263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k-SK" sz="2800" b="1" u="sng" dirty="0"/>
          </a:p>
          <a:p>
            <a:pPr>
              <a:buFont typeface="Wingdings" panose="05000000000000000000" pitchFamily="2" charset="2"/>
              <a:buChar char="ü"/>
            </a:pPr>
            <a:endParaRPr lang="sk-SK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8E869-A474-4A95-A03E-B13B9B917417}" type="datetime1">
              <a:rPr lang="sk-SK" smtClean="0"/>
              <a:t>1. 11. 2021</a:t>
            </a:fld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729511" y="6356349"/>
            <a:ext cx="7772400" cy="365125"/>
          </a:xfrm>
        </p:spPr>
        <p:txBody>
          <a:bodyPr/>
          <a:lstStyle/>
          <a:p>
            <a:r>
              <a:rPr lang="sk-SK" dirty="0"/>
              <a:t>www.uksup.sk</a:t>
            </a:r>
          </a:p>
        </p:txBody>
      </p:sp>
      <p:sp>
        <p:nvSpPr>
          <p:cNvPr id="5" name="Obdĺžnik 4"/>
          <p:cNvSpPr/>
          <p:nvPr/>
        </p:nvSpPr>
        <p:spPr>
          <a:xfrm>
            <a:off x="1003176" y="1036847"/>
            <a:ext cx="100924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altLang="sk-SK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Označovanie produktov EPV </a:t>
            </a:r>
            <a:endParaRPr lang="sk-SK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85800" y="1787588"/>
            <a:ext cx="10820400" cy="4417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sk-SK" b="1" dirty="0"/>
              <a:t>Produkty ekologickej poľnohospodárskej výroby sa označujú: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k-SK" b="1" dirty="0"/>
          </a:p>
          <a:p>
            <a:pPr>
              <a:buFont typeface="Wingdings" panose="05000000000000000000" pitchFamily="2" charset="2"/>
              <a:buChar char="q"/>
            </a:pPr>
            <a:r>
              <a:rPr lang="sk-SK" b="1" dirty="0"/>
              <a:t> Číselný kód IO prevádzkovateľa, ktorý vykonáva poslednú operáciu výroby alebo prípravy (tvar pre Slovenskú republiku: SK-BIO-XXX)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b="1" dirty="0"/>
              <a:t>Povinné logo EÚ </a:t>
            </a:r>
          </a:p>
          <a:p>
            <a:pPr marL="0" indent="0">
              <a:buNone/>
            </a:pPr>
            <a:endParaRPr lang="sk-SK" b="1" dirty="0"/>
          </a:p>
          <a:p>
            <a:pPr>
              <a:buFont typeface="Wingdings" panose="05000000000000000000" pitchFamily="2" charset="2"/>
              <a:buChar char="q"/>
            </a:pPr>
            <a:r>
              <a:rPr lang="sk-SK" b="1" dirty="0"/>
              <a:t>Označenie miesta poľnohospodárskej výroby poľnohospodárskych surovín </a:t>
            </a:r>
            <a:r>
              <a:rPr lang="sk-SK" dirty="0"/>
              <a:t>(Poľnohospodárstvo EÚ; Poľnohospodárstvo mimo EÚ; Poľnohospodárstvo EÚ/mimo EÚ)</a:t>
            </a:r>
          </a:p>
          <a:p>
            <a:pPr>
              <a:buFont typeface="Wingdings" panose="05000000000000000000" pitchFamily="2" charset="2"/>
              <a:buChar char="q"/>
            </a:pPr>
            <a:endParaRPr lang="sk-SK" dirty="0"/>
          </a:p>
          <a:p>
            <a:pPr>
              <a:buFont typeface="Wingdings" panose="05000000000000000000" pitchFamily="2" charset="2"/>
              <a:buChar char="q"/>
            </a:pPr>
            <a:r>
              <a:rPr lang="sk-SK" b="1" dirty="0"/>
              <a:t>Grafický znak ekologickej poľnohospodárskej výroby </a:t>
            </a:r>
          </a:p>
          <a:p>
            <a:pPr marL="0" indent="0">
              <a:spcBef>
                <a:spcPts val="0"/>
              </a:spcBef>
              <a:buNone/>
            </a:pPr>
            <a:r>
              <a:rPr lang="sk-SK" b="1" dirty="0"/>
              <a:t>   pre produkty EPV v SR</a:t>
            </a:r>
          </a:p>
        </p:txBody>
      </p:sp>
      <p:pic>
        <p:nvPicPr>
          <p:cNvPr id="9" name="Obrázo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4792" y="2964322"/>
            <a:ext cx="1591574" cy="1191063"/>
          </a:xfrm>
          <a:prstGeom prst="rect">
            <a:avLst/>
          </a:prstGeom>
        </p:spPr>
      </p:pic>
      <p:sp>
        <p:nvSpPr>
          <p:cNvPr id="6" name="Ovál 5"/>
          <p:cNvSpPr/>
          <p:nvPr/>
        </p:nvSpPr>
        <p:spPr>
          <a:xfrm>
            <a:off x="279668" y="1224416"/>
            <a:ext cx="3320705" cy="112634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Všímajte si </a:t>
            </a:r>
          </a:p>
          <a:p>
            <a:pPr algn="ctr"/>
            <a:r>
              <a:rPr lang="sk-SK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produktoch EPV </a:t>
            </a:r>
          </a:p>
        </p:txBody>
      </p:sp>
    </p:spTree>
    <p:extLst>
      <p:ext uri="{BB962C8B-B14F-4D97-AF65-F5344CB8AC3E}">
        <p14:creationId xmlns:p14="http://schemas.microsoft.com/office/powerpoint/2010/main" val="406996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obsahu 2"/>
          <p:cNvSpPr>
            <a:spLocks noGrp="1"/>
          </p:cNvSpPr>
          <p:nvPr>
            <p:ph idx="1"/>
          </p:nvPr>
        </p:nvSpPr>
        <p:spPr>
          <a:xfrm>
            <a:off x="695400" y="905774"/>
            <a:ext cx="10820400" cy="547555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sk-SK" sz="2400" dirty="0">
                <a:latin typeface="Calibri" panose="020F0502020204030204" pitchFamily="34" charset="0"/>
              </a:rPr>
              <a:t>                                                                                                   </a:t>
            </a:r>
          </a:p>
          <a:p>
            <a:pPr marL="0" indent="0">
              <a:spcBef>
                <a:spcPts val="0"/>
              </a:spcBef>
              <a:buNone/>
            </a:pPr>
            <a:endParaRPr lang="sk-SK" sz="240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sk-SK" sz="240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sk-SK" sz="240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sk-SK" sz="240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sk-SK" sz="240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sk-SK" sz="35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sk-SK" sz="3500" i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sk-SK" sz="3500" i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Ďakujem za pozornosť  </a:t>
            </a:r>
          </a:p>
          <a:p>
            <a:pPr marL="0" indent="0">
              <a:spcBef>
                <a:spcPts val="0"/>
              </a:spcBef>
              <a:buNone/>
            </a:pPr>
            <a:endParaRPr lang="sk-SK" sz="2400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endParaRPr lang="sk-SK" sz="2400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endParaRPr lang="sk-SK" sz="2400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k-SK" sz="1800" dirty="0"/>
              <a:t>Ing. Katarína Nováková</a:t>
            </a:r>
          </a:p>
          <a:p>
            <a:pPr marL="0" indent="0">
              <a:spcBef>
                <a:spcPts val="0"/>
              </a:spcBef>
              <a:buNone/>
            </a:pPr>
            <a:r>
              <a:rPr lang="sk-SK" sz="1500" dirty="0"/>
              <a:t>poverená riadením odboru</a:t>
            </a:r>
          </a:p>
          <a:p>
            <a:pPr marL="0" indent="0">
              <a:spcBef>
                <a:spcPts val="0"/>
              </a:spcBef>
              <a:buNone/>
            </a:pPr>
            <a:r>
              <a:rPr lang="sk-SK" sz="1500" dirty="0"/>
              <a:t>Kontakt: </a:t>
            </a:r>
            <a:r>
              <a:rPr lang="sk-SK" sz="1500" u="sng" dirty="0">
                <a:solidFill>
                  <a:srgbClr val="0070C0"/>
                </a:solidFill>
              </a:rPr>
              <a:t>katarina.novakova@uksup.sk</a:t>
            </a:r>
            <a:r>
              <a:rPr lang="sk-SK" sz="1500" dirty="0">
                <a:solidFill>
                  <a:srgbClr val="0070C0"/>
                </a:solidFill>
              </a:rPr>
              <a:t>		                         			</a:t>
            </a:r>
            <a:r>
              <a:rPr lang="sk-SK" sz="1500" dirty="0">
                <a:solidFill>
                  <a:srgbClr val="000000"/>
                </a:solidFill>
              </a:rPr>
              <a:t>Telefón: 02/59 880 313    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83C71-2351-4DC3-A1B9-2E7F46F21B13}" type="datetime1">
              <a:rPr lang="sk-SK" smtClean="0"/>
              <a:t>1. 11. 2021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www.uksup.sk</a:t>
            </a:r>
          </a:p>
        </p:txBody>
      </p:sp>
      <p:pic>
        <p:nvPicPr>
          <p:cNvPr id="9" name="Obrázo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746" y="1120730"/>
            <a:ext cx="2639484" cy="1975272"/>
          </a:xfrm>
          <a:prstGeom prst="rect">
            <a:avLst/>
          </a:prstGeom>
        </p:spPr>
      </p:pic>
      <p:pic>
        <p:nvPicPr>
          <p:cNvPr id="10" name="Obrázo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691" y="959037"/>
            <a:ext cx="3446599" cy="2298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221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8354" y="4352255"/>
            <a:ext cx="3193513" cy="1866431"/>
          </a:xfrm>
          <a:prstGeom prst="rect">
            <a:avLst/>
          </a:prstGeom>
        </p:spPr>
      </p:pic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5800" y="683492"/>
            <a:ext cx="10820400" cy="55351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2800" b="1" dirty="0">
                <a:solidFill>
                  <a:srgbClr val="00B050"/>
                </a:solidFill>
              </a:rPr>
              <a:t>Ekologická poľnohospodárska výroba </a:t>
            </a:r>
            <a:r>
              <a:rPr lang="sk-SK" sz="2800" dirty="0">
                <a:solidFill>
                  <a:srgbClr val="00B050"/>
                </a:solidFill>
              </a:rPr>
              <a:t>(</a:t>
            </a:r>
            <a:r>
              <a:rPr lang="sk-SK" sz="2800" b="1" dirty="0">
                <a:solidFill>
                  <a:srgbClr val="00B050"/>
                </a:solidFill>
              </a:rPr>
              <a:t>EPV</a:t>
            </a:r>
            <a:r>
              <a:rPr lang="sk-SK" sz="2800" dirty="0">
                <a:solidFill>
                  <a:srgbClr val="00B050"/>
                </a:solidFill>
              </a:rPr>
              <a:t>)</a:t>
            </a:r>
            <a:r>
              <a:rPr lang="sk-SK" sz="2800" b="1" dirty="0">
                <a:solidFill>
                  <a:srgbClr val="00B050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sz="2800" dirty="0"/>
              <a:t>je legislatívou riadený systém poľnohospodárstva od prvovýroby cez výrobu potravín až po obchodovanie s produktmi, kde každý krok je kontrolovaný.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sk-SK" sz="2800" dirty="0"/>
              <a:t>v živočíšnej výrobe vyžaduje dodržiavanie vysokého štandardu životných podmienok zvierat a dodržiavanie špecifických </a:t>
            </a:r>
            <a:r>
              <a:rPr lang="sk-SK" sz="2800" dirty="0" err="1"/>
              <a:t>behaviorálnych</a:t>
            </a:r>
            <a:r>
              <a:rPr lang="sk-SK" sz="2800" dirty="0"/>
              <a:t> potrieb hospodárskych zvierat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sz="2800" dirty="0"/>
              <a:t>ekologické logo je jednotné pre všetky produkty vyprodukované  v EÚ</a:t>
            </a:r>
          </a:p>
          <a:p>
            <a:pPr lvl="1"/>
            <a:r>
              <a:rPr lang="sk-SK" sz="2600" dirty="0"/>
              <a:t>uľahčuje rozpoznanie produktov z tohto systému</a:t>
            </a:r>
          </a:p>
          <a:p>
            <a:pPr lvl="1"/>
            <a:r>
              <a:rPr lang="sk-SK" sz="2600" dirty="0"/>
              <a:t>garantuje, že produkt prešiel kontrolným systémom a vyhovuje ekologickým štandardom určených legislatívou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sk-SK" sz="2600" dirty="0"/>
          </a:p>
          <a:p>
            <a:pPr marL="0" indent="0">
              <a:buNone/>
            </a:pPr>
            <a:endParaRPr lang="sk-SK" sz="2800" dirty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772F-57B3-41A1-B2A3-BF19B4D55B30}" type="datetime1">
              <a:rPr lang="sk-SK" smtClean="0"/>
              <a:t>1. 11. 2021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www.uksup.sk</a:t>
            </a:r>
          </a:p>
        </p:txBody>
      </p:sp>
    </p:spTree>
    <p:extLst>
      <p:ext uri="{BB962C8B-B14F-4D97-AF65-F5344CB8AC3E}">
        <p14:creationId xmlns:p14="http://schemas.microsoft.com/office/powerpoint/2010/main" val="2221007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65019" y="911009"/>
            <a:ext cx="10820400" cy="5444836"/>
          </a:xfrm>
        </p:spPr>
        <p:txBody>
          <a:bodyPr/>
          <a:lstStyle/>
          <a:p>
            <a:pPr marL="0" indent="0" algn="ctr">
              <a:buNone/>
            </a:pPr>
            <a:r>
              <a:rPr lang="sk-SK" b="1" dirty="0">
                <a:solidFill>
                  <a:srgbClr val="00B050"/>
                </a:solidFill>
              </a:rPr>
              <a:t>Ekologická poľnohospodárska výroba </a:t>
            </a:r>
            <a:r>
              <a:rPr lang="sk-SK" dirty="0">
                <a:solidFill>
                  <a:srgbClr val="00B050"/>
                </a:solidFill>
              </a:rPr>
              <a:t>(</a:t>
            </a:r>
            <a:r>
              <a:rPr lang="sk-SK" b="1" dirty="0">
                <a:solidFill>
                  <a:srgbClr val="00B050"/>
                </a:solidFill>
              </a:rPr>
              <a:t>EPV</a:t>
            </a:r>
            <a:r>
              <a:rPr lang="sk-SK" dirty="0">
                <a:solidFill>
                  <a:srgbClr val="00B050"/>
                </a:solidFill>
              </a:rPr>
              <a:t>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sk-SK" dirty="0">
                <a:solidFill>
                  <a:srgbClr val="000000"/>
                </a:solidFill>
              </a:rPr>
              <a:t>je veľmi rýchlo meniaci sa systém, kvôli týmto zmenám EÚ rozhodla o vytváraní nových legislatívnych pravidiel. Cieľom nového nariadenia je zabezpečiť spravodlivú hospodársku súťaž; predchádzať podvodom a zvyšovať dôveru spotrebiteľov voči výrobkom z  EPV. Docieliť to chce:</a:t>
            </a:r>
          </a:p>
          <a:p>
            <a:pPr lvl="1" algn="just"/>
            <a:r>
              <a:rPr lang="sk-SK" dirty="0">
                <a:solidFill>
                  <a:srgbClr val="000000"/>
                </a:solidFill>
              </a:rPr>
              <a:t>zjednodušením pravidiel výroby postupným zrušením alebo obmedzením viacerých výnimiek</a:t>
            </a:r>
          </a:p>
          <a:p>
            <a:pPr lvl="1" algn="just"/>
            <a:r>
              <a:rPr lang="sk-SK" dirty="0">
                <a:solidFill>
                  <a:srgbClr val="000000"/>
                </a:solidFill>
              </a:rPr>
              <a:t>posilnením kontrolného systému</a:t>
            </a:r>
          </a:p>
          <a:p>
            <a:pPr lvl="1" algn="just"/>
            <a:r>
              <a:rPr lang="sk-SK" dirty="0">
                <a:solidFill>
                  <a:srgbClr val="000000"/>
                </a:solidFill>
              </a:rPr>
              <a:t>zjednotením pravidiel pri dovozoch z tretích krajín – vývoj elektronických certifikátov pre dovoz</a:t>
            </a:r>
          </a:p>
          <a:p>
            <a:pPr lvl="1" algn="just"/>
            <a:r>
              <a:rPr lang="sk-SK" dirty="0">
                <a:solidFill>
                  <a:srgbClr val="000000"/>
                </a:solidFill>
              </a:rPr>
              <a:t>rozšírením zoznamu povolených výrobkov (soľ, korok, včelí vosk...) ako aj pravidlá pre výrobu (napr. pre raticovú zver, hydina, králiky...)</a:t>
            </a:r>
          </a:p>
          <a:p>
            <a:pPr lvl="1" algn="just"/>
            <a:r>
              <a:rPr lang="sk-SK" dirty="0">
                <a:solidFill>
                  <a:srgbClr val="000000"/>
                </a:solidFill>
              </a:rPr>
              <a:t>jednotným prístupom k znižovaniu rizika pri náhodnej kontaminácii</a:t>
            </a:r>
          </a:p>
          <a:p>
            <a:pPr lvl="1" algn="just"/>
            <a:r>
              <a:rPr lang="sk-SK" dirty="0">
                <a:solidFill>
                  <a:srgbClr val="000000"/>
                </a:solidFill>
              </a:rPr>
              <a:t>jednoduchšou certifikáciou pre drobných poľnohospodárov (skupinová certifikácia)</a:t>
            </a:r>
          </a:p>
          <a:p>
            <a:pPr lvl="1" algn="just"/>
            <a:r>
              <a:rPr lang="sk-SK" dirty="0">
                <a:solidFill>
                  <a:srgbClr val="000000"/>
                </a:solidFill>
              </a:rPr>
              <a:t>spotrebiteľskými prieskumami – rozpoznateľnosť EÚ loga</a:t>
            </a:r>
          </a:p>
          <a:p>
            <a:pPr lvl="1" algn="just"/>
            <a:r>
              <a:rPr lang="sk-SK" dirty="0">
                <a:solidFill>
                  <a:srgbClr val="000000"/>
                </a:solidFill>
              </a:rPr>
              <a:t>podporou používania potravín z EPV napr. vo verejných stravovacích jednotkách, na školách ...</a:t>
            </a:r>
          </a:p>
          <a:p>
            <a:pPr lvl="1" algn="just"/>
            <a:endParaRPr lang="sk-SK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sk-SK" dirty="0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66992-FBE1-48EA-B47B-04F018BCA5DC}" type="datetime1">
              <a:rPr lang="sk-SK" smtClean="0"/>
              <a:t>1. 11. 2021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www.uksup.sk</a:t>
            </a:r>
          </a:p>
        </p:txBody>
      </p:sp>
    </p:spTree>
    <p:extLst>
      <p:ext uri="{BB962C8B-B14F-4D97-AF65-F5344CB8AC3E}">
        <p14:creationId xmlns:p14="http://schemas.microsoft.com/office/powerpoint/2010/main" val="953120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5800" y="767752"/>
            <a:ext cx="10820400" cy="545093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sk-SK" sz="2800" b="1" dirty="0">
                <a:solidFill>
                  <a:srgbClr val="00B050"/>
                </a:solidFill>
              </a:rPr>
              <a:t>EPV sa v Slovenskej republike riadi pravidlami: </a:t>
            </a:r>
          </a:p>
          <a:p>
            <a:pPr marL="0" indent="0">
              <a:buNone/>
            </a:pPr>
            <a:r>
              <a:rPr lang="sk-SK" sz="2400" b="1" i="1" dirty="0"/>
              <a:t>   </a:t>
            </a:r>
          </a:p>
          <a:p>
            <a:pPr marL="0" indent="0">
              <a:buNone/>
            </a:pPr>
            <a:r>
              <a:rPr lang="sk-SK" sz="2800" b="1" i="1" dirty="0">
                <a:solidFill>
                  <a:srgbClr val="FF0000"/>
                </a:solidFill>
              </a:rPr>
              <a:t>   EÚ legislatívy</a:t>
            </a:r>
          </a:p>
          <a:p>
            <a:pPr marL="0" indent="0">
              <a:buNone/>
            </a:pPr>
            <a:endParaRPr lang="sk-SK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k-SK" sz="2400" u="sng" dirty="0"/>
              <a:t>Platné do 31.12.2021: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sz="2400" b="1" dirty="0"/>
              <a:t>Nariadenie Rady (ES) č. 834/2007 </a:t>
            </a:r>
            <a:r>
              <a:rPr lang="sk-SK" sz="2400" dirty="0"/>
              <a:t>o ekologickej poľnohospodárskej výrobe</a:t>
            </a:r>
            <a:br>
              <a:rPr lang="sk-SK" sz="2400" dirty="0"/>
            </a:br>
            <a:r>
              <a:rPr lang="sk-SK" sz="2400" dirty="0"/>
              <a:t>a označovaní ekologických produktov, ktorým sa zrušuje nariadenie (EHS) </a:t>
            </a:r>
            <a:br>
              <a:rPr lang="sk-SK" sz="2400" dirty="0"/>
            </a:br>
            <a:r>
              <a:rPr lang="sk-SK" sz="2400" dirty="0"/>
              <a:t>č. 2092/91 v platnom znení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sz="2400" b="1" dirty="0"/>
              <a:t>Nariadenie Komisie (ES) č. 889/2008</a:t>
            </a:r>
            <a:r>
              <a:rPr lang="sk-SK" sz="2400" dirty="0"/>
              <a:t>, ktorým sa ustanovujú podrobné pravidlá implementácie nariadenia Rady (ES) č. 834/2007 o ekologickej výrobe a označovaní ekologických produktov so zreteľom na ekologickú výrobu, označovanie a kontrolu v platnom znení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sz="2400" b="1" dirty="0"/>
              <a:t>Nariadenie Komisie (ES) č. 1235/2008</a:t>
            </a:r>
            <a:r>
              <a:rPr lang="sk-SK" sz="2400" dirty="0"/>
              <a:t>, ktorým sa ustanovujú podrobné pravidlá vykonávania nariadenia Rady (ES) č. 834/2007, pokiaľ ide o opatrenia týkajúce sa dovozu ekologických produktov z tretích krajín v platnom znení</a:t>
            </a:r>
          </a:p>
          <a:p>
            <a:pPr marL="0" indent="0">
              <a:buNone/>
            </a:pPr>
            <a:r>
              <a:rPr lang="sk-SK" sz="2400" u="sng" dirty="0"/>
              <a:t>Platné od 01.01.2022: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sz="2400" b="1" dirty="0"/>
              <a:t>Nariadenie Európskeho parlamentu a Rady (EÚ) 848/2018</a:t>
            </a:r>
            <a:r>
              <a:rPr lang="sk-SK" sz="2400" dirty="0"/>
              <a:t> z 30. mája 2018 o ekologickej poľnohospodárskej výrobe a označovaní produktov ekologickej poľnohospodárskej výroby a o zrušení nariadenia Rady (ES) č. 834/2007 v znení neskorších predpisov</a:t>
            </a:r>
          </a:p>
          <a:p>
            <a:pPr marL="0" indent="0">
              <a:buNone/>
            </a:pPr>
            <a:endParaRPr lang="sk-SK" sz="2400" dirty="0"/>
          </a:p>
          <a:p>
            <a:pPr marL="0" indent="0">
              <a:buNone/>
            </a:pPr>
            <a:endParaRPr lang="sk-SK" sz="2800" dirty="0"/>
          </a:p>
          <a:p>
            <a:pPr marL="0" indent="0">
              <a:buNone/>
            </a:pPr>
            <a:endParaRPr lang="sk-SK" sz="2800" dirty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772F-57B3-41A1-B2A3-BF19B4D55B30}" type="datetime1">
              <a:rPr lang="sk-SK" smtClean="0"/>
              <a:t>1. 11. 2021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www.uksup.sk</a:t>
            </a:r>
          </a:p>
        </p:txBody>
      </p:sp>
      <p:pic>
        <p:nvPicPr>
          <p:cNvPr id="6" name="Picture 2" descr="C:\Users\jarosovab\Desktop\europska-unia-eu-uvo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686" y="1445721"/>
            <a:ext cx="1138347" cy="683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088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746126"/>
            <a:ext cx="9906000" cy="1490638"/>
          </a:xfrm>
        </p:spPr>
        <p:txBody>
          <a:bodyPr>
            <a:normAutofit/>
          </a:bodyPr>
          <a:lstStyle/>
          <a:p>
            <a:pPr algn="ctr"/>
            <a:r>
              <a:rPr lang="sk-SK" sz="2800" b="1" dirty="0">
                <a:solidFill>
                  <a:srgbClr val="00B050"/>
                </a:solidFill>
              </a:rPr>
              <a:t>Zmeny v oblasti EPV od roku 2022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5800" y="1913206"/>
            <a:ext cx="11271738" cy="44426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l-PL" sz="2400" b="1" dirty="0"/>
              <a:t>Nariadenie Európskeho parlamentu a Rady (EÚ) 2018/848 </a:t>
            </a:r>
            <a:r>
              <a:rPr lang="sk-SK" sz="2400" b="1" dirty="0"/>
              <a:t>z 30. mája 2018 </a:t>
            </a:r>
            <a:br>
              <a:rPr lang="sk-SK" sz="2400" b="1" dirty="0"/>
            </a:br>
            <a:r>
              <a:rPr lang="sk-SK" sz="2400" b="1" dirty="0"/>
              <a:t>o ekologickej poľnohospodárskej výrobe a označovaní produktov ekologickej poľnohospodárskej výroby a o zrušení nariadenia Rady (ES) č. 834/2007 </a:t>
            </a:r>
          </a:p>
          <a:p>
            <a:pPr marL="0" indent="0" algn="ctr">
              <a:buNone/>
            </a:pPr>
            <a:endParaRPr lang="sk-SK" sz="2000" dirty="0"/>
          </a:p>
          <a:p>
            <a:pPr marL="0" indent="0" algn="ctr">
              <a:buNone/>
            </a:pPr>
            <a:r>
              <a:rPr lang="sk-SK" sz="2400" dirty="0"/>
              <a:t>Kompletne ruší na nahrádza súčasne platný legislatívny rámec od 01. januára 2022:</a:t>
            </a:r>
          </a:p>
          <a:p>
            <a:pPr marL="0" indent="0">
              <a:buNone/>
            </a:pPr>
            <a:endParaRPr lang="sk-SK" sz="2000" dirty="0"/>
          </a:p>
          <a:p>
            <a:pPr marL="0" indent="0" algn="ctr">
              <a:buNone/>
            </a:pPr>
            <a:r>
              <a:rPr lang="es-ES" sz="2000" b="1" dirty="0"/>
              <a:t>Nariadenie</a:t>
            </a:r>
            <a:r>
              <a:rPr lang="sk-SK" sz="2000" b="1" dirty="0"/>
              <a:t> Rady</a:t>
            </a:r>
            <a:r>
              <a:rPr lang="es-ES" sz="2000" b="1" dirty="0"/>
              <a:t> (ES) č. 834/2007</a:t>
            </a:r>
            <a:endParaRPr lang="sk-SK" sz="2000" dirty="0"/>
          </a:p>
          <a:p>
            <a:pPr marL="0" indent="0" algn="ctr">
              <a:buNone/>
            </a:pPr>
            <a:r>
              <a:rPr lang="sk-SK" sz="2000" b="1" dirty="0"/>
              <a:t>Nariadenie Komisie (ES) č. 889/2008</a:t>
            </a:r>
          </a:p>
          <a:p>
            <a:pPr marL="0" indent="0" algn="ctr">
              <a:buNone/>
            </a:pPr>
            <a:r>
              <a:rPr lang="sk-SK" sz="2000" b="1" dirty="0"/>
              <a:t>Nariadenie Komisie (ES) č. 1235/2008</a:t>
            </a:r>
            <a:endParaRPr lang="sk-SK" sz="200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www.uksup.sk</a:t>
            </a:r>
          </a:p>
        </p:txBody>
      </p:sp>
      <p:pic>
        <p:nvPicPr>
          <p:cNvPr id="7" name="Picture 2" descr="C:\Users\jarosovab\Desktop\europska-unia-eu-uv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7457" y="875365"/>
            <a:ext cx="1138347" cy="683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Rovná spojnica 7"/>
          <p:cNvCxnSpPr/>
          <p:nvPr/>
        </p:nvCxnSpPr>
        <p:spPr>
          <a:xfrm>
            <a:off x="4111150" y="4274464"/>
            <a:ext cx="4347050" cy="117743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Rovná spojnica 11"/>
          <p:cNvCxnSpPr/>
          <p:nvPr/>
        </p:nvCxnSpPr>
        <p:spPr>
          <a:xfrm flipV="1">
            <a:off x="4111150" y="4341001"/>
            <a:ext cx="4247846" cy="1110893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4BBA-83FE-4211-AA06-504127BFA190}" type="datetime1">
              <a:rPr lang="sk-SK" smtClean="0"/>
              <a:t>1. 11. 2021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71162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5800" y="897146"/>
            <a:ext cx="10820400" cy="5321539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sk-SK" sz="2800" b="1" dirty="0">
                <a:solidFill>
                  <a:srgbClr val="00B050"/>
                </a:solidFill>
              </a:rPr>
              <a:t>EPV sa v Slovenskej republike riadi pravidlami: </a:t>
            </a:r>
          </a:p>
          <a:p>
            <a:pPr marL="0" indent="0">
              <a:buNone/>
            </a:pPr>
            <a:endParaRPr lang="sk-SK" sz="2800" b="1" dirty="0"/>
          </a:p>
          <a:p>
            <a:pPr marL="0" indent="0">
              <a:buNone/>
            </a:pPr>
            <a:r>
              <a:rPr lang="sk-SK" sz="2800" b="1" i="1" dirty="0">
                <a:solidFill>
                  <a:srgbClr val="FF0000"/>
                </a:solidFill>
              </a:rPr>
              <a:t>   národnej legislatívy</a:t>
            </a:r>
          </a:p>
          <a:p>
            <a:pPr marL="0" indent="0">
              <a:buNone/>
            </a:pPr>
            <a:endParaRPr lang="sk-SK" sz="28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k-SK" sz="2800" u="sng" dirty="0"/>
              <a:t>Platné do 31.12.2021: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sz="2800" b="1" dirty="0"/>
              <a:t>Zákon č. 189/2009 Z. z. </a:t>
            </a:r>
            <a:r>
              <a:rPr lang="sk-SK" sz="2800" dirty="0"/>
              <a:t>o ekologickej poľnohospodárskej výrobe v znení zákona č. 177/2018 Z. z., ktorý určuje orgány štátnej správy v oblasti EPV v Slovenskej republike, ktorými sú Ministerstvo pôdohospodárstva a rozvoja vidieka SR (MPRV SR) a Ústredný kontrolný a skúšobný ústav poľnohospodársky (ÚKSÚP). </a:t>
            </a:r>
          </a:p>
          <a:p>
            <a:pPr marL="0" indent="0">
              <a:buNone/>
            </a:pPr>
            <a:r>
              <a:rPr lang="sk-SK" sz="2800" u="sng" dirty="0"/>
              <a:t>Platné od 01.01.2022: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sz="2800" b="1" dirty="0"/>
              <a:t>Zákon č. 282/2020 Z. z. </a:t>
            </a:r>
            <a:r>
              <a:rPr lang="sk-SK" sz="2800" dirty="0"/>
              <a:t>o ekologickej poľnohospodárskej výrobe – ktorým sa ruší Zákon č. 189/2009 </a:t>
            </a:r>
            <a:r>
              <a:rPr lang="sk-SK" sz="2800" dirty="0" err="1"/>
              <a:t>Z.z</a:t>
            </a:r>
            <a:r>
              <a:rPr lang="sk-SK" sz="2800" dirty="0"/>
              <a:t>. v platnom znení. Orgány štátnej správy v oblasti EPV v Slovenskej republike, naďalej budú Ministerstvo pôdohospodárstva a rozvoja vidieka SR (MPRV SR) a Ústredný kontrolný a skúšobný ústav poľnohospodársky (ÚKSÚP)</a:t>
            </a:r>
          </a:p>
          <a:p>
            <a:endParaRPr lang="sk-SK" sz="2800" dirty="0"/>
          </a:p>
          <a:p>
            <a:pPr marL="0" indent="0">
              <a:buNone/>
            </a:pPr>
            <a:endParaRPr lang="sk-SK" sz="2800" dirty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772F-57B3-41A1-B2A3-BF19B4D55B30}" type="datetime1">
              <a:rPr lang="sk-SK" smtClean="0"/>
              <a:t>1. 11. 2021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www.uksup.sk</a:t>
            </a:r>
          </a:p>
        </p:txBody>
      </p:sp>
      <p:pic>
        <p:nvPicPr>
          <p:cNvPr id="2" name="Obrázo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8833" y="897146"/>
            <a:ext cx="1315349" cy="131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029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85800" y="970671"/>
            <a:ext cx="10820400" cy="53851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b="1" dirty="0"/>
              <a:t>Zásadné zmeny vyplývajúce zo </a:t>
            </a:r>
            <a:r>
              <a:rPr lang="sk-SK" sz="2400" b="1" dirty="0"/>
              <a:t>zákona č. 282/2020 Z. z.</a:t>
            </a:r>
            <a:r>
              <a:rPr lang="sk-SK" b="1" dirty="0"/>
              <a:t> v platnom znení:</a:t>
            </a:r>
          </a:p>
          <a:p>
            <a:r>
              <a:rPr lang="sk-SK" b="1" dirty="0"/>
              <a:t>Podmienkou registrácie v registri prevádzkovateľov</a:t>
            </a:r>
            <a:r>
              <a:rPr lang="sk-SK" dirty="0"/>
              <a:t> vedeného ÚKSÚP bude </a:t>
            </a:r>
            <a:r>
              <a:rPr lang="sk-SK" b="1" dirty="0"/>
              <a:t>odporúčanie od oprávnenej inšpekčnej organizácie na základe výsledku vykonaného vstupného preverenia</a:t>
            </a:r>
            <a:r>
              <a:rPr lang="sk-SK" dirty="0"/>
              <a:t>. To znamená, že pred podaním žiadosti o registráciu do registra prevádzkovateľov na ÚKSÚP sa žiadatelia najprv musia obrátiť na jednu z oprávnených inšpekčných organizácií, s ktorou podpíšu zmluvu o vykonaní vstupného preverenia.</a:t>
            </a:r>
          </a:p>
          <a:p>
            <a:r>
              <a:rPr lang="sk-SK" dirty="0"/>
              <a:t>Vybraná inšpekčná organizácia je povinná vykonať vstupné preverenie u žiadateľa </a:t>
            </a:r>
            <a:r>
              <a:rPr lang="sk-SK" b="1" dirty="0"/>
              <a:t>do 60 dní od uzavretia zmluvy</a:t>
            </a:r>
            <a:r>
              <a:rPr lang="sk-SK" dirty="0"/>
              <a:t> na vstupné preverenie a </a:t>
            </a:r>
            <a:r>
              <a:rPr lang="sk-SK" b="1" dirty="0"/>
              <a:t>do 15 dní od výkonu vstupného</a:t>
            </a:r>
            <a:r>
              <a:rPr lang="sk-SK" dirty="0"/>
              <a:t> </a:t>
            </a:r>
            <a:r>
              <a:rPr lang="sk-SK" b="1" dirty="0"/>
              <a:t>preverenia</a:t>
            </a:r>
            <a:r>
              <a:rPr lang="sk-SK" dirty="0"/>
              <a:t> zaslať žiadateľovi záznam zo vstupného preverenia, v ktorom bude uvedené, či odporúča alebo neodporúča registráciu žiadateľa v registri prevádzkovateľov.</a:t>
            </a:r>
          </a:p>
          <a:p>
            <a:r>
              <a:rPr lang="sk-SK" b="1" dirty="0"/>
              <a:t>Do 15 dní od prevzatia záznamu zo vstupného preverenia</a:t>
            </a:r>
            <a:r>
              <a:rPr lang="sk-SK" dirty="0"/>
              <a:t> </a:t>
            </a:r>
            <a:r>
              <a:rPr lang="sk-SK" b="1" dirty="0"/>
              <a:t>s odporúčaním</a:t>
            </a:r>
            <a:r>
              <a:rPr lang="sk-SK" dirty="0"/>
              <a:t> o registráciu do registra prevádzkovateľov od inšpekčnej organizácie, žiadateľ môže </a:t>
            </a:r>
            <a:r>
              <a:rPr lang="sk-SK" b="1" dirty="0"/>
              <a:t>požiadať ÚKSÚP o registráciu do registra prevádzkovateľov </a:t>
            </a:r>
            <a:r>
              <a:rPr lang="sk-SK" dirty="0"/>
              <a:t>na tlačivách zverejnených na web stránke ÚKSÚP, pričom neoddeliteľnou súčasťou podanej žiadosti bude záznam o vstupnom preverení spolu s odporúčaním od inšpekčnej organizácie.</a:t>
            </a:r>
          </a:p>
          <a:p>
            <a:r>
              <a:rPr lang="sk-SK" dirty="0"/>
              <a:t>Ak podaná žiadosť o registráciu do registra prevádzkovateľov obsahuje všetky potrebné náležitosti, </a:t>
            </a:r>
            <a:r>
              <a:rPr lang="sk-SK" b="1" dirty="0"/>
              <a:t>ÚKSÚP žiadateľa zaregistruje do registra prevádzkovateľov do 30 dní od prijatia úplnej žiadosti. </a:t>
            </a:r>
            <a:r>
              <a:rPr lang="sk-SK" dirty="0"/>
              <a:t>Tým sa žiadateľ stane prevádzkovateľom a bude oprávnený vykonávať zaregistrovanú ekologickú poľnohospodársku činnosť podľa platnej legislatívy odo dňa jeho registrácie.</a:t>
            </a:r>
          </a:p>
          <a:p>
            <a:endParaRPr lang="sk-SK" dirty="0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66992-FBE1-48EA-B47B-04F018BCA5DC}" type="datetime1">
              <a:rPr lang="sk-SK" smtClean="0"/>
              <a:t>1. 11. 2021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www.uksup.sk</a:t>
            </a:r>
          </a:p>
        </p:txBody>
      </p:sp>
    </p:spTree>
    <p:extLst>
      <p:ext uri="{BB962C8B-B14F-4D97-AF65-F5344CB8AC3E}">
        <p14:creationId xmlns:p14="http://schemas.microsoft.com/office/powerpoint/2010/main" val="2348054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85800" y="1083212"/>
            <a:ext cx="10820400" cy="5135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600" b="1" u="sng" dirty="0"/>
              <a:t>Registrovaní prevádzkovatelia – zmeny v registri: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sz="2400" dirty="0"/>
              <a:t>Prevádzkovatelia, ktorí sú zaregistrovaní v systéme EPV, nemusia svoje </a:t>
            </a:r>
            <a:r>
              <a:rPr lang="sk-SK" sz="2400" b="1" dirty="0"/>
              <a:t>registrované činnosti</a:t>
            </a:r>
            <a:r>
              <a:rPr lang="sk-SK" sz="2400" dirty="0"/>
              <a:t> podrobiť vstupnému prevereniu. Ich registrácia naďalej ostáva v platnosti.</a:t>
            </a:r>
          </a:p>
          <a:p>
            <a:pPr marL="0" indent="0">
              <a:buNone/>
            </a:pPr>
            <a:r>
              <a:rPr lang="sk-SK" sz="2400" b="1" dirty="0"/>
              <a:t>Vstupné preverenie podľa zákona č. 282/2020 </a:t>
            </a:r>
            <a:r>
              <a:rPr lang="sk-SK" sz="2400" b="1" dirty="0" err="1"/>
              <a:t>Z.z</a:t>
            </a:r>
            <a:r>
              <a:rPr lang="sk-SK" sz="2400" b="1" dirty="0"/>
              <a:t>. v platnom znení ale budú musieť absolvovať pred zaregistrovaním novej, doteraz neregistrovanej činnosti, prevádzky.</a:t>
            </a:r>
            <a:endParaRPr lang="sk-SK" sz="2400" dirty="0"/>
          </a:p>
          <a:p>
            <a:pPr marL="0" indent="0">
              <a:buNone/>
            </a:pPr>
            <a:endParaRPr lang="sk-SK" sz="2400" b="1" dirty="0"/>
          </a:p>
          <a:p>
            <a:pPr marL="0" indent="0">
              <a:buNone/>
            </a:pPr>
            <a:r>
              <a:rPr lang="sk-SK" sz="2400" b="1" dirty="0"/>
              <a:t>Vstupné preverenie bude potrebné pri zmene výmer </a:t>
            </a:r>
            <a:r>
              <a:rPr lang="sk-SK" sz="2400" dirty="0"/>
              <a:t>( pred výkonom zmien v registri) </a:t>
            </a:r>
            <a:r>
              <a:rPr lang="sk-SK" sz="2400" b="1" dirty="0"/>
              <a:t>pri rozšírení výmery </a:t>
            </a:r>
            <a:r>
              <a:rPr lang="sk-SK" sz="2400" dirty="0"/>
              <a:t>ak sa bude:</a:t>
            </a:r>
          </a:p>
          <a:p>
            <a:pPr lvl="1"/>
            <a:r>
              <a:rPr lang="sk-SK" sz="2400" dirty="0"/>
              <a:t>jednať o zaregistrovanie nových, doteraz neregistrovaných pôdnych dielov;</a:t>
            </a:r>
          </a:p>
          <a:p>
            <a:pPr lvl="1"/>
            <a:r>
              <a:rPr lang="sk-SK" sz="2400" dirty="0"/>
              <a:t>rozširovať už registrovaná výmera pôdneho dielu viac ako o 10%.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66992-FBE1-48EA-B47B-04F018BCA5DC}" type="datetime1">
              <a:rPr lang="sk-SK" smtClean="0"/>
              <a:t>1. 11. 2021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www.uksup.sk</a:t>
            </a:r>
          </a:p>
        </p:txBody>
      </p:sp>
    </p:spTree>
    <p:extLst>
      <p:ext uri="{BB962C8B-B14F-4D97-AF65-F5344CB8AC3E}">
        <p14:creationId xmlns:p14="http://schemas.microsoft.com/office/powerpoint/2010/main" val="2281947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85800" y="1097280"/>
            <a:ext cx="10820400" cy="51214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/>
              <a:t>Vstupné preverenie </a:t>
            </a:r>
            <a:r>
              <a:rPr lang="sk-SK" sz="2400" dirty="0"/>
              <a:t>na registrované pôdne diely</a:t>
            </a:r>
            <a:r>
              <a:rPr lang="sk-SK" sz="2400" b="1" dirty="0"/>
              <a:t> nebude nutné v prípadoch</a:t>
            </a:r>
            <a:r>
              <a:rPr lang="sk-SK" sz="2400" dirty="0"/>
              <a:t>, ak došlo:</a:t>
            </a:r>
          </a:p>
          <a:p>
            <a:r>
              <a:rPr lang="sk-SK" dirty="0"/>
              <a:t>k zmene kultúry registrovaných pôdnych dielov;</a:t>
            </a:r>
          </a:p>
          <a:p>
            <a:r>
              <a:rPr lang="sk-SK" dirty="0"/>
              <a:t>k prečíslovaniu už registrovaného pôdneho dielu;</a:t>
            </a:r>
          </a:p>
          <a:p>
            <a:r>
              <a:rPr lang="sk-SK" dirty="0"/>
              <a:t>k rozdeleniu/zlúčeniu už registrovaných pôdnych dielov;</a:t>
            </a:r>
          </a:p>
          <a:p>
            <a:r>
              <a:rPr lang="sk-SK" dirty="0"/>
              <a:t>k preberaniu registrovaných pôdnych dielov od iného prevádzkovateľa – </a:t>
            </a:r>
            <a:r>
              <a:rPr lang="sk-SK" u="sng" dirty="0"/>
              <a:t>k žiadosti je nutné priložiť zmluvu alebo dohodu o prevode pozemkov u oboch strán</a:t>
            </a:r>
            <a:r>
              <a:rPr lang="sk-SK" dirty="0"/>
              <a:t>. Pričom </a:t>
            </a:r>
            <a:r>
              <a:rPr lang="sk-SK" u="sng" dirty="0"/>
              <a:t>„odovzdávajúci prevádzkovateľ“ musí predmetné pôdne diely odhlásiť </a:t>
            </a:r>
            <a:r>
              <a:rPr lang="sk-SK" dirty="0"/>
              <a:t>(zníženie výmery) zo svojho registra a</a:t>
            </a:r>
            <a:r>
              <a:rPr lang="sk-SK" u="sng" dirty="0"/>
              <a:t> </a:t>
            </a:r>
            <a:r>
              <a:rPr lang="sk-SK" b="1" u="sng" dirty="0"/>
              <a:t>súčasne</a:t>
            </a:r>
            <a:r>
              <a:rPr lang="sk-SK" u="sng" dirty="0"/>
              <a:t> „preberajúci prevádzkovateľ“ ich musí do systému nahlásiť</a:t>
            </a:r>
            <a:r>
              <a:rPr lang="sk-SK" dirty="0"/>
              <a:t> na príslušných tlačivách. V prípade, že žiadosti nebudú obsahovať zmluvu/dohodu o prevode pozemkov, pôdne diely sa budú považovať za nové pôdne diely a ÚKSÚP si bude žiadať záznam o vykonanom vstupnom preverení preberajúcej spoločnosti.</a:t>
            </a:r>
          </a:p>
          <a:p>
            <a:pPr marL="0" indent="0">
              <a:buNone/>
            </a:pPr>
            <a:r>
              <a:rPr lang="sk-SK" sz="2400" b="1" dirty="0"/>
              <a:t>Vstupné preverenie bude potrebné aj pri registrovaní nového druhu zvierat.</a:t>
            </a:r>
            <a:endParaRPr lang="sk-SK" sz="2400" dirty="0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66992-FBE1-48EA-B47B-04F018BCA5DC}" type="datetime1">
              <a:rPr lang="sk-SK" smtClean="0"/>
              <a:t>1. 11. 2021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www.uksup.sk</a:t>
            </a:r>
          </a:p>
        </p:txBody>
      </p:sp>
    </p:spTree>
    <p:extLst>
      <p:ext uri="{BB962C8B-B14F-4D97-AF65-F5344CB8AC3E}">
        <p14:creationId xmlns:p14="http://schemas.microsoft.com/office/powerpoint/2010/main" val="1014744406"/>
      </p:ext>
    </p:extLst>
  </p:cSld>
  <p:clrMapOvr>
    <a:masterClrMapping/>
  </p:clrMapOvr>
</p:sld>
</file>

<file path=ppt/theme/theme1.xml><?xml version="1.0" encoding="utf-8"?>
<a:theme xmlns:a="http://schemas.openxmlformats.org/drawingml/2006/main" name="Výpary">
  <a:themeElements>
    <a:clrScheme name="Výpary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Výpary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ýpary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4066</TotalTime>
  <Words>1704</Words>
  <Application>Microsoft Office PowerPoint</Application>
  <PresentationFormat>Širokouhlá</PresentationFormat>
  <Paragraphs>268</Paragraphs>
  <Slides>15</Slides>
  <Notes>6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Wingdings</vt:lpstr>
      <vt:lpstr>Výpary</vt:lpstr>
      <vt:lpstr>Ústredný kontrolný a skúšobný ústav poľnohospodársky  v Bratislave    Kontrola prevádzkovateľov v EPV v súvislosti zo zmenou legislatívy    Ing. Katarína Nováková Odbor ovocinárstva a ekologickej poľnohospodárskej výroby 13.10.2021 </vt:lpstr>
      <vt:lpstr>Prezentácia programu PowerPoint</vt:lpstr>
      <vt:lpstr>Prezentácia programu PowerPoint</vt:lpstr>
      <vt:lpstr>Prezentácia programu PowerPoint</vt:lpstr>
      <vt:lpstr>Zmeny v oblasti EPV od roku 2022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Podrobný prehľad o registrácii v EPV v roku 2019 a 2020</vt:lpstr>
      <vt:lpstr>Prezentácia programu PowerPoint</vt:lpstr>
      <vt:lpstr>Oprávnené inšpekčné organizácie v Slovenskej republike </vt:lpstr>
      <vt:lpstr>Prezentácia programu PowerPoint</vt:lpstr>
      <vt:lpstr>Prezentácia programu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Ústredný  kontrolný   a  skúšobný  ústav  poľnohospodársky   v  bratislave</dc:title>
  <dc:creator>Šimšíková Miriam Ing.</dc:creator>
  <cp:lastModifiedBy>zuzana</cp:lastModifiedBy>
  <cp:revision>425</cp:revision>
  <cp:lastPrinted>2018-03-27T06:35:24Z</cp:lastPrinted>
  <dcterms:created xsi:type="dcterms:W3CDTF">2017-02-02T07:07:07Z</dcterms:created>
  <dcterms:modified xsi:type="dcterms:W3CDTF">2021-11-01T16:39:00Z</dcterms:modified>
</cp:coreProperties>
</file>