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k-S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k-SK"/>
          </a:p>
        </p:txBody>
      </p:sp>
      <p:sp>
        <p:nvSpPr>
          <p:cNvPr id="4" name="Date Placeholder 3"/>
          <p:cNvSpPr>
            <a:spLocks noGrp="1"/>
          </p:cNvSpPr>
          <p:nvPr>
            <p:ph type="dt" sz="half" idx="10"/>
          </p:nvPr>
        </p:nvSpPr>
        <p:spPr/>
        <p:txBody>
          <a:bodyPr/>
          <a:lstStyle/>
          <a:p>
            <a:fld id="{7F161179-DC3C-4450-A47A-A2D1E2897AF2}" type="datetimeFigureOut">
              <a:rPr lang="sk-SK" smtClean="0"/>
              <a:pPr/>
              <a:t>20. 12. 2020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D55EA9D5-51BF-463D-9F24-423360C7E5C7}"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7F161179-DC3C-4450-A47A-A2D1E2897AF2}" type="datetimeFigureOut">
              <a:rPr lang="sk-SK" smtClean="0"/>
              <a:pPr/>
              <a:t>20. 12. 2020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D55EA9D5-51BF-463D-9F24-423360C7E5C7}"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7F161179-DC3C-4450-A47A-A2D1E2897AF2}" type="datetimeFigureOut">
              <a:rPr lang="sk-SK" smtClean="0"/>
              <a:pPr/>
              <a:t>20. 12. 2020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D55EA9D5-51BF-463D-9F24-423360C7E5C7}"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7F161179-DC3C-4450-A47A-A2D1E2897AF2}" type="datetimeFigureOut">
              <a:rPr lang="sk-SK" smtClean="0"/>
              <a:pPr/>
              <a:t>20. 12. 2020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D55EA9D5-51BF-463D-9F24-423360C7E5C7}"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161179-DC3C-4450-A47A-A2D1E2897AF2}" type="datetimeFigureOut">
              <a:rPr lang="sk-SK" smtClean="0"/>
              <a:pPr/>
              <a:t>20. 12. 2020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D55EA9D5-51BF-463D-9F24-423360C7E5C7}"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p:txBody>
          <a:bodyPr/>
          <a:lstStyle/>
          <a:p>
            <a:fld id="{7F161179-DC3C-4450-A47A-A2D1E2897AF2}" type="datetimeFigureOut">
              <a:rPr lang="sk-SK" smtClean="0"/>
              <a:pPr/>
              <a:t>20. 12. 2020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D55EA9D5-51BF-463D-9F24-423360C7E5C7}"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p:cNvSpPr>
            <a:spLocks noGrp="1"/>
          </p:cNvSpPr>
          <p:nvPr>
            <p:ph type="dt" sz="half" idx="10"/>
          </p:nvPr>
        </p:nvSpPr>
        <p:spPr/>
        <p:txBody>
          <a:bodyPr/>
          <a:lstStyle/>
          <a:p>
            <a:fld id="{7F161179-DC3C-4450-A47A-A2D1E2897AF2}" type="datetimeFigureOut">
              <a:rPr lang="sk-SK" smtClean="0"/>
              <a:pPr/>
              <a:t>20. 12. 2020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D55EA9D5-51BF-463D-9F24-423360C7E5C7}"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Date Placeholder 2"/>
          <p:cNvSpPr>
            <a:spLocks noGrp="1"/>
          </p:cNvSpPr>
          <p:nvPr>
            <p:ph type="dt" sz="half" idx="10"/>
          </p:nvPr>
        </p:nvSpPr>
        <p:spPr/>
        <p:txBody>
          <a:bodyPr/>
          <a:lstStyle/>
          <a:p>
            <a:fld id="{7F161179-DC3C-4450-A47A-A2D1E2897AF2}" type="datetimeFigureOut">
              <a:rPr lang="sk-SK" smtClean="0"/>
              <a:pPr/>
              <a:t>20. 12. 2020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D55EA9D5-51BF-463D-9F24-423360C7E5C7}"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61179-DC3C-4450-A47A-A2D1E2897AF2}" type="datetimeFigureOut">
              <a:rPr lang="sk-SK" smtClean="0"/>
              <a:pPr/>
              <a:t>20. 12. 2020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D55EA9D5-51BF-463D-9F24-423360C7E5C7}"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161179-DC3C-4450-A47A-A2D1E2897AF2}" type="datetimeFigureOut">
              <a:rPr lang="sk-SK" smtClean="0"/>
              <a:pPr/>
              <a:t>20. 12. 2020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D55EA9D5-51BF-463D-9F24-423360C7E5C7}"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161179-DC3C-4450-A47A-A2D1E2897AF2}" type="datetimeFigureOut">
              <a:rPr lang="sk-SK" smtClean="0"/>
              <a:pPr/>
              <a:t>20. 12. 2020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D55EA9D5-51BF-463D-9F24-423360C7E5C7}"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61179-DC3C-4450-A47A-A2D1E2897AF2}" type="datetimeFigureOut">
              <a:rPr lang="sk-SK" smtClean="0"/>
              <a:pPr/>
              <a:t>20. 12. 2020</a:t>
            </a:fld>
            <a:endParaRPr lang="sk-S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EA9D5-51BF-463D-9F24-423360C7E5C7}"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apa.sk/9-prv-201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apa.sk/index.php?navID=530&amp;ofs1=10" TargetMode="External"/><Relationship Id="rId2" Type="http://schemas.openxmlformats.org/officeDocument/2006/relationships/hyperlink" Target="https://www.apa.sk/2-pausalna-platba" TargetMode="External"/><Relationship Id="rId1" Type="http://schemas.openxmlformats.org/officeDocument/2006/relationships/slideLayout" Target="../slideLayouts/slideLayout2.xml"/><Relationship Id="rId4" Type="http://schemas.openxmlformats.org/officeDocument/2006/relationships/hyperlink" Target="https://www.apa.sk/monitorovani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cotrend.sk/" TargetMode="External"/><Relationship Id="rId2" Type="http://schemas.openxmlformats.org/officeDocument/2006/relationships/hyperlink" Target="mailto:ecotrend@ecotrend.s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k-SK" dirty="0"/>
              <a:t> Výmena skúseností mladých farmárov pri podaní druhej žiadosti o platbu (Podopatrenie 6.1)</a:t>
            </a:r>
            <a:br>
              <a:rPr lang="sk-SK" dirty="0"/>
            </a:br>
            <a:r>
              <a:rPr lang="sk-SK" dirty="0"/>
              <a:t/>
            </a:r>
            <a:br>
              <a:rPr lang="sk-SK" dirty="0"/>
            </a:br>
            <a:endParaRPr lang="sk-SK" dirty="0"/>
          </a:p>
        </p:txBody>
      </p:sp>
      <p:sp>
        <p:nvSpPr>
          <p:cNvPr id="3" name="Subtitle 2"/>
          <p:cNvSpPr>
            <a:spLocks noGrp="1"/>
          </p:cNvSpPr>
          <p:nvPr>
            <p:ph type="subTitle" idx="1"/>
          </p:nvPr>
        </p:nvSpPr>
        <p:spPr>
          <a:xfrm>
            <a:off x="1371600" y="3886200"/>
            <a:ext cx="6400800" cy="2614634"/>
          </a:xfrm>
        </p:spPr>
        <p:txBody>
          <a:bodyPr/>
          <a:lstStyle/>
          <a:p>
            <a:endParaRPr lang="sk-SK" dirty="0"/>
          </a:p>
          <a:p>
            <a:endParaRPr lang="sk-SK" dirty="0"/>
          </a:p>
          <a:p>
            <a:r>
              <a:rPr lang="sk-SK" dirty="0"/>
              <a:t>webinár 10.12.2020</a:t>
            </a:r>
          </a:p>
          <a:p>
            <a:r>
              <a:rPr lang="sk-SK" dirty="0"/>
              <a:t>RA NSRV SR pre Prešovský kraj</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k-SK" sz="3600" dirty="0"/>
              <a:t>ZMLUVA O POSKYTNUTÍ NENÁVRATNÉHO FINANČNÉHO PRÍSPEVKU</a:t>
            </a:r>
          </a:p>
        </p:txBody>
      </p:sp>
      <p:sp>
        <p:nvSpPr>
          <p:cNvPr id="3" name="Content Placeholder 2"/>
          <p:cNvSpPr>
            <a:spLocks noGrp="1"/>
          </p:cNvSpPr>
          <p:nvPr>
            <p:ph idx="1"/>
          </p:nvPr>
        </p:nvSpPr>
        <p:spPr>
          <a:xfrm>
            <a:off x="457200" y="1600200"/>
            <a:ext cx="8229600" cy="4829196"/>
          </a:xfrm>
        </p:spPr>
        <p:txBody>
          <a:bodyPr>
            <a:normAutofit fontScale="70000" lnSpcReduction="20000"/>
          </a:bodyPr>
          <a:lstStyle/>
          <a:p>
            <a:endParaRPr lang="sk-SK" sz="2800" dirty="0"/>
          </a:p>
          <a:p>
            <a:r>
              <a:rPr lang="sk-SK" sz="2800" dirty="0"/>
              <a:t>ČLÁNOK 7 ŠPECIFICKÉ POVINNOSTI PRIJÍMATEĽA</a:t>
            </a:r>
          </a:p>
          <a:p>
            <a:r>
              <a:rPr lang="sk-SK" sz="2800" dirty="0"/>
              <a:t>7.13 Ak Prijímateľ uplatnil </a:t>
            </a:r>
            <a:r>
              <a:rPr lang="sk-SK" sz="2800" b="1" dirty="0"/>
              <a:t>body v rámci bodovacieho kritéria č. 6</a:t>
            </a:r>
            <a:r>
              <a:rPr lang="sk-SK" sz="2800" dirty="0"/>
              <a:t>, pracovné miesto/pracovné miesta sa zaväzuje vytvoriť počas nasledujúcich troch rokov po podpísaní Zmluvy o poskytnutí NFP. </a:t>
            </a:r>
            <a:r>
              <a:rPr lang="sk-SK" sz="2800" u="sng" dirty="0"/>
              <a:t>Vytvorenie pracovného miesta/pracovných miest sa preukazuje Poskytovateľovi pri zaslaní druhej záverečnej ŽoP zaslaním kópie pracovnej zmluvy, ktorá zakladá novovytvorený pracovno-právny vzťah a v ktorej bude pri opise druhu práce, na ktorý sa zamestnanec prijíma, označenie slovami </a:t>
            </a:r>
            <a:r>
              <a:rPr lang="sk-SK" sz="2800" b="1" u="sng" dirty="0"/>
              <a:t>„miesto PRV“</a:t>
            </a:r>
            <a:r>
              <a:rPr lang="sk-SK" sz="2800" u="sng" dirty="0"/>
              <a:t>  a uvedené číslo tejto Zmluvy o poskytnutí NFP, a dokladom preukazujúcim platenie odvodov do sociálnej poisťovne</a:t>
            </a:r>
            <a:r>
              <a:rPr lang="sk-SK" sz="2800" dirty="0"/>
              <a:t> za novoprijatého zamestnanca/zamestnancov). Následne je Prijímateľ povinný zachovanie pracovného miesta/pracovných miest preukázať na žiadosť Poskytovateľa kedykoľvek počas doby platnosti Zmluvy o poskytnutí NFP predložením dokladov, preukazujúcich platenie odvodov do sociálnej poisťovne za novoprijatého zamestnanca/zamestnancov minimálne po dobu 36 po sebe idúcich mesiacov.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k-SK" sz="3600" dirty="0"/>
              <a:t>ZMLUVA O POSKYTNUTÍ NENÁVRATNÉHO FINANČNÉHO PRÍSPEVKU</a:t>
            </a:r>
          </a:p>
        </p:txBody>
      </p:sp>
      <p:sp>
        <p:nvSpPr>
          <p:cNvPr id="3" name="Content Placeholder 2"/>
          <p:cNvSpPr>
            <a:spLocks noGrp="1"/>
          </p:cNvSpPr>
          <p:nvPr>
            <p:ph idx="1"/>
          </p:nvPr>
        </p:nvSpPr>
        <p:spPr>
          <a:xfrm>
            <a:off x="457200" y="1600200"/>
            <a:ext cx="8229600" cy="4829196"/>
          </a:xfrm>
        </p:spPr>
        <p:txBody>
          <a:bodyPr>
            <a:normAutofit fontScale="77500" lnSpcReduction="20000"/>
          </a:bodyPr>
          <a:lstStyle/>
          <a:p>
            <a:r>
              <a:rPr lang="sk-SK" sz="2800" dirty="0"/>
              <a:t>ČLÁNOK 7 ŠPECIFICKÉ POVINNOSTI PRIJÍMATEĽA</a:t>
            </a:r>
          </a:p>
          <a:p>
            <a:r>
              <a:rPr lang="sk-SK" sz="2800" dirty="0"/>
              <a:t>7.14 Ak Prijímateľ uplatnil </a:t>
            </a:r>
            <a:r>
              <a:rPr lang="sk-SK" sz="2800" b="1" dirty="0"/>
              <a:t>body v rámci bodovacieho kritéria č. 8</a:t>
            </a:r>
            <a:r>
              <a:rPr lang="sk-SK" sz="2800" dirty="0"/>
              <a:t>, musí podnikať v rámci ekologického poľnohospodárstva a zaregistrovať sa do ekologického poľnohospodárstva </a:t>
            </a:r>
            <a:r>
              <a:rPr lang="sk-SK" sz="2800" u="sng" dirty="0"/>
              <a:t>v rámci celej živočíšnej výroby a špecializovanej výroby</a:t>
            </a:r>
            <a:r>
              <a:rPr lang="sk-SK" sz="2800" dirty="0"/>
              <a:t>, z ktorej počíta predpokladaný štandardný výstup a </a:t>
            </a:r>
            <a:r>
              <a:rPr lang="sk-SK" sz="2800" u="sng" dirty="0"/>
              <a:t>to do dňa realizovania projektu a podania druhej záverečnej ŽoP. </a:t>
            </a:r>
          </a:p>
          <a:p>
            <a:r>
              <a:rPr lang="sk-SK" sz="2800" dirty="0"/>
              <a:t>7.15 Prijímateľ je povinný odovzdať úplne a pravdivo vyplnený </a:t>
            </a:r>
            <a:r>
              <a:rPr lang="sk-SK" sz="2800" b="1" dirty="0"/>
              <a:t>Informačný list Ministerstva pôdohospodárstva a rozvoja vidieka SR </a:t>
            </a:r>
            <a:r>
              <a:rPr lang="sk-SK" sz="2800" dirty="0"/>
              <a:t>(ďalej len „IL MPRV SR“) povereným organizáciám. Spracovaním IL MPRV SR sú zo strany MPRV SR zmluvne poverené obchodná spoločnosť Radela s.r.o., IČO: 35 694 530 a Slovenská poľnohospodárska a potravinárska komora, IČO: 31 826 253 prostredníctvom príslušných Regionálnych poľnohospodárskych a potravinárskych komôr. Plnenie tejto povinnosti sa môže zabezpečiť elektronickou komunikáciou (e-mailom).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k-SK" sz="3600" dirty="0"/>
              <a:t>ZMLUVA O POSKYTNUTÍ NENÁVRATNÉHO FINANČNÉHO PRÍSPEVKU</a:t>
            </a:r>
          </a:p>
        </p:txBody>
      </p:sp>
      <p:sp>
        <p:nvSpPr>
          <p:cNvPr id="3" name="Content Placeholder 2"/>
          <p:cNvSpPr>
            <a:spLocks noGrp="1"/>
          </p:cNvSpPr>
          <p:nvPr>
            <p:ph idx="1"/>
          </p:nvPr>
        </p:nvSpPr>
        <p:spPr>
          <a:xfrm>
            <a:off x="457200" y="1600200"/>
            <a:ext cx="8229600" cy="4829196"/>
          </a:xfrm>
        </p:spPr>
        <p:txBody>
          <a:bodyPr>
            <a:normAutofit fontScale="77500" lnSpcReduction="20000"/>
          </a:bodyPr>
          <a:lstStyle/>
          <a:p>
            <a:endParaRPr lang="sk-SK" sz="2800" dirty="0"/>
          </a:p>
          <a:p>
            <a:r>
              <a:rPr lang="sk-SK" sz="2800" dirty="0"/>
              <a:t>ČLÁNOK 7 ŠPECIFICKÉ POVINNOSTI PRIJÍMATEĽA</a:t>
            </a:r>
          </a:p>
          <a:p>
            <a:r>
              <a:rPr lang="sk-SK" sz="2800" dirty="0"/>
              <a:t>7.16 Prijímateľ sa zaväzuje, že najneskôr do zahájenia realizácie podnikateľského plánu podľa ods. 7.3 Zmluvy o poskytnutí NFP </a:t>
            </a:r>
            <a:r>
              <a:rPr lang="sk-SK" sz="2800" u="sng" dirty="0"/>
              <a:t>rozšíri oprávnenie na výkon poľnohospodárskej výroby o predmet činnosti, ktorý zodpovedá dosiahnutiu plánovanej (skutočnej) aj minimálnej hodnoty štandardného výstupu</a:t>
            </a:r>
            <a:r>
              <a:rPr lang="sk-SK" sz="2800" dirty="0"/>
              <a:t> na jednotlivé komodity v zmysle Tabuľky č. 3 Štandardný výstup ŽoNFP a je v súlade s oprávnenými aktivitami smerujúcimi k realizácii podnikateľského plánu. Splnenie tejto povinnosti preukazuje Prijímateľ predložením relevantného právneho dokladu osvedčujúceho oprávnenie na výkon požadovanej poľnohospodárskej výroby zahŕňajúce požadovaný predmet činnosti a súčasne s predložením písomného oznámenia adresovaného Poskytovateľovi na predpísanom tlačive (viď príloha č. 1 Príručky pre Prijímateľa) podľa ods. 7.3 Zmluvy o poskytnutí NFP. </a:t>
            </a:r>
          </a:p>
          <a:p>
            <a:pPr>
              <a:buNone/>
            </a:pPr>
            <a:endParaRPr lang="sk-SK"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2000" dirty="0"/>
              <a:t>Príloha č. 1 Zmluvy o poskytnutí NFP </a:t>
            </a:r>
            <a:br>
              <a:rPr lang="sk-SK" sz="2000" dirty="0"/>
            </a:br>
            <a:r>
              <a:rPr lang="sk-SK" sz="2000" dirty="0"/>
              <a:t>VŠEOBECNÉ ZMLUVNÉ PODMIENKY K ZMLUVE O POSKYTNUTÍ NENÁVRATNÉHO FINANČNÉHO PRÍSPEVKU</a:t>
            </a:r>
          </a:p>
        </p:txBody>
      </p:sp>
      <p:sp>
        <p:nvSpPr>
          <p:cNvPr id="3" name="Content Placeholder 2"/>
          <p:cNvSpPr>
            <a:spLocks noGrp="1"/>
          </p:cNvSpPr>
          <p:nvPr>
            <p:ph idx="1"/>
          </p:nvPr>
        </p:nvSpPr>
        <p:spPr/>
        <p:txBody>
          <a:bodyPr>
            <a:noAutofit/>
          </a:bodyPr>
          <a:lstStyle/>
          <a:p>
            <a:r>
              <a:rPr lang="sk-SK" sz="1600" dirty="0"/>
              <a:t>ČLÁNOK 6 PAUŠÁLNE PLATBY</a:t>
            </a:r>
          </a:p>
          <a:p>
            <a:r>
              <a:rPr lang="sk-SK" sz="1600" dirty="0"/>
              <a:t>2. Pri predkladaní ŽoP postupuje Prijímateľ nasledovne: </a:t>
            </a:r>
          </a:p>
          <a:p>
            <a:pPr>
              <a:buNone/>
            </a:pPr>
            <a:r>
              <a:rPr lang="sk-SK" sz="1600" dirty="0"/>
              <a:t>	1. Prijímateľ predkladá v stanovenom čase ŽoP (paušálna platba) s príslušnou dokumentáciou (v prípade, že v Zmluve je Prijímateľovi uložená povinnosť predložiť špecifické dokumenty, ktoré preukazujú splnenie požiadaviek na priznanie podpory). Neoddeliteľnou súčasťou ŽoP sú prílohy uvedené v Zozname príloh k ŽoP, ktorý je pre každé opatrenie zverejnený na webovom sídle Poskytovateľa (www.apa.sk). Prílohy vrátane účtovných dokladov predkladá Prijímateľ v čitateľnej kópii. Úradne neoverené kópie všetkých príloh ŽoP musia súhlasiť s originálmi, ktoré sú v držbe Prijímateľa a v prípade účtovných dokladov sú riadne zaznamenané účtovným zápisom v účtovníctve prijímateľa v zmysle § 10 ods. 1 zákona č. 431/2002 Z. z., čo Prijímateľ potvrdí v čestnom vyhlásení, ktoré je súčasťou ŽoP. Účtovné doklady obsahujú podpisový záznam osoby zodpovednej za kontrolu formálnej správnosti účtovných dokladov, podpisový záznam osoby zodpovednej za účtovný prípad, účtovný predpis (príp. košieľka s predkontáciou), podpisový záznam osoby zodpovednej za zaúčtovanie a dátum zaúčtovania. </a:t>
            </a:r>
            <a:r>
              <a:rPr lang="sk-SK" sz="1600" b="1" dirty="0"/>
              <a:t>Prijímateľ predkladá k druhej záverečnej ŽoP ako jej prílohu zoznam oprávnených výdavkov, realizovaných pri plnení predloženého podnikateľského plánu.</a:t>
            </a:r>
            <a:r>
              <a:rPr lang="sk-SK" sz="1600" dirty="0"/>
              <a:t> </a:t>
            </a:r>
            <a:r>
              <a:rPr lang="sk-SK" sz="1600" u="sng" dirty="0"/>
              <a:t>Pri investíciách do nehnuteľného majetku uvedie identifikáciu tohto nehnuteľného majetku (súpisné číslo stavby, druh stavby, parcelné číslo pozemku, číslo LV, katastrálne územie). Pri investíciách do hnuteľného majetku uvedie identifikáciu tohto hnuteľného majetku (druh/typ majetku,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2000" dirty="0"/>
              <a:t>Príloha č. 1 Zmluvy o poskytnutí NFP </a:t>
            </a:r>
            <a:br>
              <a:rPr lang="sk-SK" sz="2000" dirty="0"/>
            </a:br>
            <a:r>
              <a:rPr lang="sk-SK" sz="2000" dirty="0"/>
              <a:t>VŠEOBECNÉ ZMLUVNÉ PODMIENKY K ZMLUVE O POSKYTNUTÍ NENÁVRATNÉHO FINANČNÉHO PRÍSPEVKU</a:t>
            </a:r>
          </a:p>
        </p:txBody>
      </p:sp>
      <p:sp>
        <p:nvSpPr>
          <p:cNvPr id="3" name="Content Placeholder 2"/>
          <p:cNvSpPr>
            <a:spLocks noGrp="1"/>
          </p:cNvSpPr>
          <p:nvPr>
            <p:ph idx="1"/>
          </p:nvPr>
        </p:nvSpPr>
        <p:spPr/>
        <p:txBody>
          <a:bodyPr>
            <a:noAutofit/>
          </a:bodyPr>
          <a:lstStyle/>
          <a:p>
            <a:r>
              <a:rPr lang="sk-SK" sz="2000" dirty="0"/>
              <a:t>Článok 8 </a:t>
            </a:r>
          </a:p>
          <a:p>
            <a:pPr>
              <a:buNone/>
            </a:pPr>
            <a:r>
              <a:rPr lang="sk-SK" sz="2000" dirty="0"/>
              <a:t>	POVINNOSTI SPOJENÉ S MONITOROVANÍM PROJEKTU A POSKYTOVANÍM INFORMÁCIÍ</a:t>
            </a:r>
          </a:p>
          <a:p>
            <a:pPr>
              <a:buNone/>
            </a:pPr>
            <a:r>
              <a:rPr lang="sk-SK" sz="2000" dirty="0"/>
              <a:t>	2. Prijímateľ je povinný predložiť Poskytovateľovi </a:t>
            </a:r>
            <a:r>
              <a:rPr lang="sk-SK" sz="2000" b="1" dirty="0"/>
              <a:t>monitorovaciu správu </a:t>
            </a:r>
            <a:r>
              <a:rPr lang="sk-SK" sz="2000" dirty="0"/>
              <a:t>pri ukončení realizácie Aktivít Projektu (ďalej iba „MS“). </a:t>
            </a:r>
            <a:r>
              <a:rPr lang="sk-SK" sz="2000" u="sng" dirty="0"/>
              <a:t>Prijímateľ je povinný predložiť MS Projektu súčasne s druhou záverečnou ŽoP </a:t>
            </a:r>
            <a:r>
              <a:rPr lang="sk-SK" sz="2000" dirty="0"/>
              <a:t>(ŽoP spolu s MS predkladá doporučene poštou alebo osobne v podateľni Ústredia PPA v Bratislave – podľa pokynov na predloženie ŽoP do času plnej elektronizácie ŽoP a MS v elektronickej forme v čase plnej elektronizácie ŽoP a MS). Pri povinnosti predkladania priebežných MS sa za záverečnú MS bude považovať posledná PMS. Ak Prijímateľ nepodal ŽoP s označením „záverečná“, je povinný podať MS do termínu, ktorý je stanovený v čl. 3 ods. 3.1 Zmluvy o poskytnutí NFP na podanie záverečnej ŽoP.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2000" dirty="0"/>
              <a:t>Príloha č. 1 Zmluvy o poskytnutí NFP </a:t>
            </a:r>
            <a:br>
              <a:rPr lang="sk-SK" sz="2000" dirty="0"/>
            </a:br>
            <a:r>
              <a:rPr lang="sk-SK" sz="2000" dirty="0"/>
              <a:t>VŠEOBECNÉ ZMLUVNÉ PODMIENKY K ZMLUVE O POSKYTNUTÍ NENÁVRATNÉHO FINANČNÉHO PRÍSPEVKU</a:t>
            </a:r>
          </a:p>
        </p:txBody>
      </p:sp>
      <p:sp>
        <p:nvSpPr>
          <p:cNvPr id="3" name="Content Placeholder 2"/>
          <p:cNvSpPr>
            <a:spLocks noGrp="1"/>
          </p:cNvSpPr>
          <p:nvPr>
            <p:ph idx="1"/>
          </p:nvPr>
        </p:nvSpPr>
        <p:spPr/>
        <p:txBody>
          <a:bodyPr>
            <a:noAutofit/>
          </a:bodyPr>
          <a:lstStyle/>
          <a:p>
            <a:r>
              <a:rPr lang="sk-SK" sz="1800" dirty="0"/>
              <a:t>Článok 8 </a:t>
            </a:r>
          </a:p>
          <a:p>
            <a:pPr>
              <a:buNone/>
            </a:pPr>
            <a:r>
              <a:rPr lang="sk-SK" sz="1800" dirty="0"/>
              <a:t>	POVINNOSTI SPOJENÉ S MONITOROVANÍM PROJEKTU A POSKYTOVANÍM INFORMÁCIÍ</a:t>
            </a:r>
          </a:p>
          <a:p>
            <a:pPr>
              <a:buNone/>
            </a:pPr>
            <a:r>
              <a:rPr lang="sk-SK" sz="1800" dirty="0"/>
              <a:t>	3. </a:t>
            </a:r>
            <a:r>
              <a:rPr lang="sk-SK" sz="1800" u="sng" dirty="0"/>
              <a:t>MS sa predkladá na formulári MS</a:t>
            </a:r>
            <a:r>
              <a:rPr lang="sk-SK" sz="1800" dirty="0"/>
              <a:t>, pričom aktuálne formuláre MS pre jednotlivé podopatrenia sú zverejnené na webovom sídle PPA v časti PRV 2014 - 2020. MS sa predkladá v jednom originálnom vyhotovení (akceptuje sa vyplnenie MS aj perom). V MS Prijímateľ uvedie monitorovacie údaje – dosiahnuté hodnoty monitorovacích ukazovateľov, priebeh realizácie Projektu a ďalšie náležitosti, ktoré sú obsahom MS. Inštrukcie na vyplnenie jednotlivých častí MS (ak sú potrebné) sú súčasťou formulára MS. Ak Poskytovateľ zistí, že predložená MS nie je kompletná, vyzve Prijímateľa, aby v stanovenej lehote odstránil identifikované nedostatky a opravil/doplnil chýbajúce alebo nejasné časti MS. Ak Poskytovateľ zistí, že Prijímateľ nepredložil MS súčasne so záverečnou ŽoP, vyzve Prijímateľa na predloženie MS. </a:t>
            </a:r>
            <a:r>
              <a:rPr lang="sk-SK" sz="1800" u="sng" dirty="0"/>
              <a:t>Ak Prijímateľ ani na výzvu Poskytovateľa Riadne a Včas nepredloží MS/neopraví/nedoplní MS, Poskytovateľ pozastaví vyplatenie záverečnej ŽoP až do doby doručenia kompletnej MS resp. zamietne ŽoP.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2000" dirty="0"/>
              <a:t>Príloha č. 1 Zmluvy o poskytnutí NFP </a:t>
            </a:r>
            <a:br>
              <a:rPr lang="sk-SK" sz="2000" dirty="0"/>
            </a:br>
            <a:r>
              <a:rPr lang="sk-SK" sz="2000" dirty="0"/>
              <a:t>VŠEOBECNÉ ZMLUVNÉ PODMIENKY K ZMLUVE O POSKYTNUTÍ NENÁVRATNÉHO FINANČNÉHO PRÍSPEVKU</a:t>
            </a:r>
          </a:p>
        </p:txBody>
      </p:sp>
      <p:sp>
        <p:nvSpPr>
          <p:cNvPr id="3" name="Content Placeholder 2"/>
          <p:cNvSpPr>
            <a:spLocks noGrp="1"/>
          </p:cNvSpPr>
          <p:nvPr>
            <p:ph idx="1"/>
          </p:nvPr>
        </p:nvSpPr>
        <p:spPr/>
        <p:txBody>
          <a:bodyPr>
            <a:noAutofit/>
          </a:bodyPr>
          <a:lstStyle/>
          <a:p>
            <a:r>
              <a:rPr lang="sk-SK" dirty="0"/>
              <a:t>Článok 8 </a:t>
            </a:r>
          </a:p>
          <a:p>
            <a:pPr>
              <a:buNone/>
            </a:pPr>
            <a:r>
              <a:rPr lang="sk-SK" dirty="0"/>
              <a:t>	POVINNOSTI SPOJENÉ S MONITOROVANÍM PROJEKTU A POSKYTOVANÍM INFORMÁCIÍ</a:t>
            </a:r>
          </a:p>
          <a:p>
            <a:pPr>
              <a:buNone/>
            </a:pPr>
            <a:r>
              <a:rPr lang="sk-SK" dirty="0"/>
              <a:t>	5. Prijímateľ je povinný podať Poskytovateľovi </a:t>
            </a:r>
            <a:r>
              <a:rPr lang="sk-SK" b="1" dirty="0"/>
              <a:t>Oznámenie k Udržateľnosti projektu </a:t>
            </a:r>
            <a:r>
              <a:rPr lang="sk-SK" dirty="0"/>
              <a:t>na predpísanom formulári (viď príloha č. 8 Príručky pre prijímateľa NFP z PRV), </a:t>
            </a:r>
            <a:r>
              <a:rPr lang="sk-SK" u="sng" dirty="0"/>
              <a:t>prvý mesiac posledného roka Udržateľnosti projektu.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Tak sme sa prekopali cez zmluvu</a:t>
            </a:r>
            <a:endParaRPr lang="sk-SK" dirty="0"/>
          </a:p>
        </p:txBody>
      </p:sp>
      <p:pic>
        <p:nvPicPr>
          <p:cNvPr id="1026" name="Picture 2" descr="C:\Users\andrej\Desktop\MF1.jpg"/>
          <p:cNvPicPr>
            <a:picLocks noGrp="1" noChangeAspect="1" noChangeArrowheads="1"/>
          </p:cNvPicPr>
          <p:nvPr>
            <p:ph idx="1"/>
          </p:nvPr>
        </p:nvPicPr>
        <p:blipFill>
          <a:blip r:embed="rId2" cstate="print"/>
          <a:srcRect/>
          <a:stretch>
            <a:fillRect/>
          </a:stretch>
        </p:blipFill>
        <p:spPr bwMode="auto">
          <a:xfrm>
            <a:off x="928662" y="1142984"/>
            <a:ext cx="7429551" cy="557216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smtClean="0"/>
              <a:t>a</a:t>
            </a:r>
            <a:r>
              <a:rPr lang="sk-SK" dirty="0" smtClean="0"/>
              <a:t> s</a:t>
            </a:r>
            <a:r>
              <a:rPr lang="sk-SK" dirty="0" smtClean="0"/>
              <a:t> úsmevom </a:t>
            </a:r>
            <a:r>
              <a:rPr lang="sk-SK" smtClean="0"/>
              <a:t>ideme skladať </a:t>
            </a:r>
            <a:r>
              <a:rPr lang="sk-SK" dirty="0" smtClean="0"/>
              <a:t>žiadosť.</a:t>
            </a:r>
            <a:endParaRPr lang="sk-SK" dirty="0"/>
          </a:p>
        </p:txBody>
      </p:sp>
      <p:pic>
        <p:nvPicPr>
          <p:cNvPr id="2050" name="Picture 2" descr="C:\Users\andrej\Desktop\ekotábor 2017 38.jpg"/>
          <p:cNvPicPr>
            <a:picLocks noGrp="1" noChangeAspect="1" noChangeArrowheads="1"/>
          </p:cNvPicPr>
          <p:nvPr>
            <p:ph idx="1"/>
          </p:nvPr>
        </p:nvPicPr>
        <p:blipFill>
          <a:blip r:embed="rId2"/>
          <a:srcRect/>
          <a:stretch>
            <a:fillRect/>
          </a:stretch>
        </p:blipFill>
        <p:spPr bwMode="auto">
          <a:xfrm>
            <a:off x="784385" y="1357298"/>
            <a:ext cx="7873589" cy="521497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a:t>Postup pri podaní 2.žiadosti o platbu</a:t>
            </a:r>
          </a:p>
        </p:txBody>
      </p:sp>
      <p:sp>
        <p:nvSpPr>
          <p:cNvPr id="3" name="Content Placeholder 2"/>
          <p:cNvSpPr>
            <a:spLocks noGrp="1"/>
          </p:cNvSpPr>
          <p:nvPr>
            <p:ph idx="1"/>
          </p:nvPr>
        </p:nvSpPr>
        <p:spPr/>
        <p:txBody>
          <a:bodyPr/>
          <a:lstStyle/>
          <a:p>
            <a:pPr>
              <a:buNone/>
            </a:pPr>
            <a:endParaRPr lang="sk-SK" dirty="0"/>
          </a:p>
          <a:p>
            <a:pPr>
              <a:buNone/>
            </a:pPr>
            <a:r>
              <a:rPr lang="sk-SK" dirty="0"/>
              <a:t>1/ žiadosť : </a:t>
            </a:r>
            <a:r>
              <a:rPr lang="sk-SK" dirty="0">
                <a:hlinkClick r:id="rId2"/>
              </a:rPr>
              <a:t>https://www.apa.sk/9-prv-2015</a:t>
            </a:r>
            <a:endParaRPr lang="sk-SK" dirty="0"/>
          </a:p>
          <a:p>
            <a:pPr>
              <a:buNone/>
            </a:pPr>
            <a:endParaRPr lang="sk-SK" dirty="0"/>
          </a:p>
          <a:p>
            <a:pPr>
              <a:buNone/>
            </a:pPr>
            <a:endParaRPr lang="sk-SK" dirty="0"/>
          </a:p>
          <a:p>
            <a:pPr>
              <a:buNone/>
            </a:pPr>
            <a:r>
              <a:rPr lang="sk-SK" dirty="0"/>
              <a:t>2/ príloha č.2 k ŽoP - ZOZNAM POVINNÝCH PRÍLOH K ŽIADOSTI O PLATBU </a:t>
            </a:r>
            <a:r>
              <a:rPr lang="sk-SK" cap="all" dirty="0"/>
              <a:t>vrátane dôležitých upozornení pre prijímateľa </a:t>
            </a:r>
          </a:p>
          <a:p>
            <a:pPr>
              <a:buNone/>
            </a:pPr>
            <a:endParaRPr lang="sk-SK" cap="all" dirty="0"/>
          </a:p>
          <a:p>
            <a:pPr>
              <a:buNone/>
            </a:pPr>
            <a:endParaRPr lang="sk-SK" dirty="0"/>
          </a:p>
          <a:p>
            <a:pPr>
              <a:buNone/>
            </a:pPr>
            <a:endParaRPr lang="sk-SK" dirty="0"/>
          </a:p>
          <a:p>
            <a:endParaRPr lang="sk-SK"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sk-SK"/>
          </a:p>
        </p:txBody>
      </p:sp>
      <p:sp>
        <p:nvSpPr>
          <p:cNvPr id="3" name="Subtitle 2"/>
          <p:cNvSpPr>
            <a:spLocks noGrp="1"/>
          </p:cNvSpPr>
          <p:nvPr>
            <p:ph type="subTitle" idx="1"/>
          </p:nvPr>
        </p:nvSpPr>
        <p:spPr/>
        <p:txBody>
          <a:bodyPr/>
          <a:lstStyle/>
          <a:p>
            <a:endParaRPr lang="sk-SK"/>
          </a:p>
        </p:txBody>
      </p:sp>
      <p:pic>
        <p:nvPicPr>
          <p:cNvPr id="1026" name="Picture 2" descr="C:\Users\andrej\Desktop\MF2.JPG"/>
          <p:cNvPicPr>
            <a:picLocks noChangeAspect="1" noChangeArrowheads="1"/>
          </p:cNvPicPr>
          <p:nvPr/>
        </p:nvPicPr>
        <p:blipFill>
          <a:blip r:embed="rId2" cstate="print"/>
          <a:srcRect/>
          <a:stretch>
            <a:fillRect/>
          </a:stretch>
        </p:blipFill>
        <p:spPr bwMode="auto">
          <a:xfrm>
            <a:off x="0" y="0"/>
            <a:ext cx="9429816" cy="707236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a:t>Postup pri podaní 2.žiadosti o platbu</a:t>
            </a:r>
          </a:p>
        </p:txBody>
      </p:sp>
      <p:sp>
        <p:nvSpPr>
          <p:cNvPr id="3" name="Content Placeholder 2"/>
          <p:cNvSpPr>
            <a:spLocks noGrp="1"/>
          </p:cNvSpPr>
          <p:nvPr>
            <p:ph idx="1"/>
          </p:nvPr>
        </p:nvSpPr>
        <p:spPr>
          <a:xfrm>
            <a:off x="457200" y="1600200"/>
            <a:ext cx="8229600" cy="5043510"/>
          </a:xfrm>
        </p:spPr>
        <p:txBody>
          <a:bodyPr>
            <a:normAutofit fontScale="25000" lnSpcReduction="20000"/>
          </a:bodyPr>
          <a:lstStyle/>
          <a:p>
            <a:pPr>
              <a:buNone/>
            </a:pPr>
            <a:r>
              <a:rPr lang="sk-SK" sz="6400" dirty="0">
                <a:latin typeface="Times New Roman" panose="02020603050405020304" pitchFamily="18" charset="0"/>
                <a:cs typeface="Times New Roman" panose="02020603050405020304" pitchFamily="18" charset="0"/>
              </a:rPr>
              <a:t>2/ príloha č.2 k </a:t>
            </a:r>
            <a:r>
              <a:rPr lang="sk-SK" sz="6400" dirty="0" err="1">
                <a:latin typeface="Times New Roman" panose="02020603050405020304" pitchFamily="18" charset="0"/>
                <a:cs typeface="Times New Roman" panose="02020603050405020304" pitchFamily="18" charset="0"/>
              </a:rPr>
              <a:t>ŽoP</a:t>
            </a:r>
            <a:endParaRPr lang="sk-SK" sz="6400" dirty="0">
              <a:latin typeface="Times New Roman" panose="02020603050405020304" pitchFamily="18" charset="0"/>
              <a:cs typeface="Times New Roman" panose="02020603050405020304" pitchFamily="18" charset="0"/>
            </a:endParaRPr>
          </a:p>
          <a:p>
            <a:pPr lvl="0">
              <a:buFontTx/>
              <a:buChar char="-"/>
            </a:pPr>
            <a:r>
              <a:rPr lang="sk-SK" sz="6400" dirty="0">
                <a:latin typeface="Times New Roman" panose="02020603050405020304" pitchFamily="18" charset="0"/>
                <a:cs typeface="Times New Roman" panose="02020603050405020304" pitchFamily="18" charset="0"/>
              </a:rPr>
              <a:t>príloha č. 1 k </a:t>
            </a:r>
            <a:r>
              <a:rPr lang="sk-SK" sz="6400" dirty="0" err="1">
                <a:latin typeface="Times New Roman" panose="02020603050405020304" pitchFamily="18" charset="0"/>
                <a:cs typeface="Times New Roman" panose="02020603050405020304" pitchFamily="18" charset="0"/>
              </a:rPr>
              <a:t>ŽoP</a:t>
            </a:r>
            <a:r>
              <a:rPr lang="sk-SK" sz="6400" dirty="0">
                <a:latin typeface="Times New Roman" panose="02020603050405020304" pitchFamily="18" charset="0"/>
                <a:cs typeface="Times New Roman" panose="02020603050405020304" pitchFamily="18" charset="0"/>
              </a:rPr>
              <a:t>–  „Výpočet paušálnej platby“ </a:t>
            </a:r>
            <a:r>
              <a:rPr lang="sk-SK" sz="6400" dirty="0">
                <a:latin typeface="Times New Roman" panose="02020603050405020304" pitchFamily="18" charset="0"/>
                <a:cs typeface="Times New Roman" panose="02020603050405020304" pitchFamily="18" charset="0"/>
                <a:hlinkClick r:id="rId2"/>
              </a:rPr>
              <a:t>https://www.apa.sk/2-pausalna-platba</a:t>
            </a:r>
            <a:endParaRPr lang="sk-SK" sz="6400" dirty="0">
              <a:latin typeface="Times New Roman" panose="02020603050405020304" pitchFamily="18" charset="0"/>
              <a:cs typeface="Times New Roman" panose="02020603050405020304" pitchFamily="18" charset="0"/>
            </a:endParaRPr>
          </a:p>
          <a:p>
            <a:pPr lvl="0">
              <a:buFontTx/>
              <a:buChar char="-"/>
            </a:pPr>
            <a:r>
              <a:rPr lang="sk-SK" sz="6400" dirty="0">
                <a:latin typeface="Times New Roman" panose="02020603050405020304" pitchFamily="18" charset="0"/>
                <a:cs typeface="Times New Roman" panose="02020603050405020304" pitchFamily="18" charset="0"/>
              </a:rPr>
              <a:t>príloha č. 2 k </a:t>
            </a:r>
            <a:r>
              <a:rPr lang="sk-SK" sz="6400" dirty="0" err="1">
                <a:latin typeface="Times New Roman" panose="02020603050405020304" pitchFamily="18" charset="0"/>
                <a:cs typeface="Times New Roman" panose="02020603050405020304" pitchFamily="18" charset="0"/>
              </a:rPr>
              <a:t>ŽoP</a:t>
            </a:r>
            <a:r>
              <a:rPr lang="sk-SK" sz="6400" dirty="0">
                <a:latin typeface="Times New Roman" panose="02020603050405020304" pitchFamily="18" charset="0"/>
                <a:cs typeface="Times New Roman" panose="02020603050405020304" pitchFamily="18" charset="0"/>
              </a:rPr>
              <a:t> – „Zoznam povinných príloh k žiadosti o platbu“</a:t>
            </a:r>
          </a:p>
          <a:p>
            <a:pPr lvl="0">
              <a:buFontTx/>
              <a:buChar char="-"/>
            </a:pPr>
            <a:r>
              <a:rPr lang="sk-SK" sz="6400" dirty="0">
                <a:latin typeface="Times New Roman" panose="02020603050405020304" pitchFamily="18" charset="0"/>
                <a:cs typeface="Times New Roman" panose="02020603050405020304" pitchFamily="18" charset="0"/>
              </a:rPr>
              <a:t> „Odpočet podnikateľského plánu“ ( + SHR trvá, štandardný výstup 2 x, sociálna poisťovňa/zamestnanec, zmluva s EKO inšpekčnou organizáciou)</a:t>
            </a:r>
          </a:p>
          <a:p>
            <a:pPr lvl="0">
              <a:buNone/>
            </a:pPr>
            <a:r>
              <a:rPr lang="sk-SK" sz="6400" dirty="0">
                <a:latin typeface="Times New Roman" panose="02020603050405020304" pitchFamily="18" charset="0"/>
                <a:cs typeface="Times New Roman" panose="02020603050405020304" pitchFamily="18" charset="0"/>
                <a:hlinkClick r:id="rId3"/>
              </a:rPr>
              <a:t>https://www.apa.sk/index.php?navID=530&amp;ofs1=10</a:t>
            </a:r>
            <a:endParaRPr lang="sk-SK" sz="6400" dirty="0">
              <a:latin typeface="Times New Roman" panose="02020603050405020304" pitchFamily="18" charset="0"/>
              <a:cs typeface="Times New Roman" panose="02020603050405020304" pitchFamily="18" charset="0"/>
            </a:endParaRPr>
          </a:p>
          <a:p>
            <a:pPr lvl="0">
              <a:buFontTx/>
              <a:buChar char="-"/>
            </a:pPr>
            <a:r>
              <a:rPr lang="sk-SK" sz="6400" dirty="0">
                <a:latin typeface="Times New Roman" panose="02020603050405020304" pitchFamily="18" charset="0"/>
                <a:cs typeface="Times New Roman" panose="02020603050405020304" pitchFamily="18" charset="0"/>
              </a:rPr>
              <a:t>potvrdenie o registrácii do Národnej siete rozvoja vidieka</a:t>
            </a:r>
          </a:p>
          <a:p>
            <a:pPr lvl="0">
              <a:buFontTx/>
              <a:buChar char="-"/>
            </a:pPr>
            <a:r>
              <a:rPr lang="sk-SK" sz="6400" dirty="0">
                <a:latin typeface="Times New Roman" panose="02020603050405020304" pitchFamily="18" charset="0"/>
                <a:cs typeface="Times New Roman" panose="02020603050405020304" pitchFamily="18" charset="0"/>
              </a:rPr>
              <a:t>daňové priznanie za rok predchádzajúci 2. paušálnej </a:t>
            </a:r>
            <a:r>
              <a:rPr lang="sk-SK" sz="6400" dirty="0" err="1">
                <a:latin typeface="Times New Roman" panose="02020603050405020304" pitchFamily="18" charset="0"/>
                <a:cs typeface="Times New Roman" panose="02020603050405020304" pitchFamily="18" charset="0"/>
              </a:rPr>
              <a:t>ŽoP</a:t>
            </a:r>
            <a:endParaRPr lang="sk-SK" sz="6400" dirty="0">
              <a:latin typeface="Times New Roman" panose="02020603050405020304" pitchFamily="18" charset="0"/>
              <a:cs typeface="Times New Roman" panose="02020603050405020304" pitchFamily="18" charset="0"/>
            </a:endParaRPr>
          </a:p>
          <a:p>
            <a:pPr lvl="0">
              <a:buFontTx/>
              <a:buChar char="-"/>
            </a:pPr>
            <a:r>
              <a:rPr lang="sk-SK" sz="6400" dirty="0">
                <a:latin typeface="Times New Roman" panose="02020603050405020304" pitchFamily="18" charset="0"/>
                <a:cs typeface="Times New Roman" panose="02020603050405020304" pitchFamily="18" charset="0"/>
              </a:rPr>
              <a:t>preukázanie absolvovania akreditovaného vzdelávacieho kurzu</a:t>
            </a:r>
          </a:p>
          <a:p>
            <a:pPr>
              <a:buFontTx/>
              <a:buChar char="-"/>
            </a:pPr>
            <a:r>
              <a:rPr lang="sk-SK" sz="6400" dirty="0">
                <a:latin typeface="Times New Roman" panose="02020603050405020304" pitchFamily="18" charset="0"/>
                <a:cs typeface="Times New Roman" panose="02020603050405020304" pitchFamily="18" charset="0"/>
              </a:rPr>
              <a:t>potvrdenie obce, že registrácia v evidencii SHR trvá</a:t>
            </a:r>
          </a:p>
          <a:p>
            <a:pPr>
              <a:buFontTx/>
              <a:buChar char="-"/>
            </a:pPr>
            <a:r>
              <a:rPr lang="sk-SK" sz="6400" dirty="0">
                <a:latin typeface="Times New Roman" panose="02020603050405020304" pitchFamily="18" charset="0"/>
                <a:cs typeface="Times New Roman" panose="02020603050405020304" pitchFamily="18" charset="0"/>
              </a:rPr>
              <a:t>preukázať  dodržanie príslušného percenta štandardného výstupu ( 2x )</a:t>
            </a:r>
          </a:p>
          <a:p>
            <a:pPr lvl="0">
              <a:buFontTx/>
              <a:buChar char="-"/>
            </a:pPr>
            <a:r>
              <a:rPr lang="sk-SK" sz="6400" dirty="0">
                <a:latin typeface="Times New Roman" panose="02020603050405020304" pitchFamily="18" charset="0"/>
                <a:cs typeface="Times New Roman" panose="02020603050405020304" pitchFamily="18" charset="0"/>
              </a:rPr>
              <a:t>fotokópia pracovnej zmluvy + doklad preukazujúci platenie odvodov do sociálnej poisťovne </a:t>
            </a:r>
          </a:p>
          <a:p>
            <a:pPr lvl="0">
              <a:buFontTx/>
              <a:buChar char="-"/>
            </a:pPr>
            <a:r>
              <a:rPr lang="sk-SK" sz="6400" dirty="0">
                <a:latin typeface="Times New Roman" panose="02020603050405020304" pitchFamily="18" charset="0"/>
                <a:cs typeface="Times New Roman" panose="02020603050405020304" pitchFamily="18" charset="0"/>
              </a:rPr>
              <a:t>registrácia do ekologického poľnohospodárstva </a:t>
            </a:r>
          </a:p>
          <a:p>
            <a:pPr lvl="0">
              <a:buFontTx/>
              <a:buChar char="-"/>
            </a:pPr>
            <a:r>
              <a:rPr lang="sk-SK" sz="6400" dirty="0">
                <a:latin typeface="Times New Roman" panose="02020603050405020304" pitchFamily="18" charset="0"/>
                <a:cs typeface="Times New Roman" panose="02020603050405020304" pitchFamily="18" charset="0"/>
              </a:rPr>
              <a:t>preukázanie odovzdania vyplneného Informačného listu MPRV SR</a:t>
            </a:r>
          </a:p>
          <a:p>
            <a:pPr lvl="0">
              <a:buFontTx/>
              <a:buChar char="-"/>
            </a:pPr>
            <a:r>
              <a:rPr lang="sk-SK" sz="6400" dirty="0">
                <a:latin typeface="Times New Roman" panose="02020603050405020304" pitchFamily="18" charset="0"/>
                <a:cs typeface="Times New Roman" panose="02020603050405020304" pitchFamily="18" charset="0"/>
              </a:rPr>
              <a:t>zoznam oprávnených  výdavkov</a:t>
            </a:r>
          </a:p>
          <a:p>
            <a:pPr lvl="0">
              <a:buFontTx/>
              <a:buChar char="-"/>
            </a:pPr>
            <a:r>
              <a:rPr lang="sk-SK" sz="6400" dirty="0">
                <a:latin typeface="Times New Roman" panose="02020603050405020304" pitchFamily="18" charset="0"/>
                <a:cs typeface="Times New Roman" panose="02020603050405020304" pitchFamily="18" charset="0"/>
              </a:rPr>
              <a:t>elektronická fotodokumentácia predmetu projektu </a:t>
            </a:r>
          </a:p>
          <a:p>
            <a:pPr lvl="0">
              <a:buFontTx/>
              <a:buChar char="-"/>
            </a:pPr>
            <a:r>
              <a:rPr lang="sk-SK" sz="6400" dirty="0">
                <a:latin typeface="Times New Roman" panose="02020603050405020304" pitchFamily="18" charset="0"/>
                <a:cs typeface="Times New Roman" panose="02020603050405020304" pitchFamily="18" charset="0"/>
              </a:rPr>
              <a:t>ďalšie doklady vyplývajúce zo Zmluvy o NFP  ( GSAA pôda, výpis z CEHZ, žiadosť o priame platby ) </a:t>
            </a:r>
            <a:endParaRPr lang="sk-SK" sz="6400" dirty="0" smtClean="0">
              <a:latin typeface="Times New Roman" panose="02020603050405020304" pitchFamily="18" charset="0"/>
              <a:cs typeface="Times New Roman" panose="02020603050405020304" pitchFamily="18" charset="0"/>
            </a:endParaRPr>
          </a:p>
          <a:p>
            <a:pPr lvl="0">
              <a:buNone/>
            </a:pPr>
            <a:endParaRPr lang="sk-SK" sz="6400" dirty="0" smtClean="0">
              <a:latin typeface="Times New Roman" panose="02020603050405020304" pitchFamily="18" charset="0"/>
              <a:cs typeface="Times New Roman" panose="02020603050405020304" pitchFamily="18" charset="0"/>
            </a:endParaRPr>
          </a:p>
          <a:p>
            <a:pPr lvl="0">
              <a:buNone/>
            </a:pPr>
            <a:r>
              <a:rPr lang="sk-SK" sz="6400" dirty="0" smtClean="0">
                <a:latin typeface="Times New Roman" panose="02020603050405020304" pitchFamily="18" charset="0"/>
                <a:cs typeface="Times New Roman" panose="02020603050405020304" pitchFamily="18" charset="0"/>
              </a:rPr>
              <a:t>MONITOROVACIA SPRÁVA -  </a:t>
            </a:r>
            <a:r>
              <a:rPr lang="sk-SK" sz="6400" dirty="0" smtClean="0">
                <a:latin typeface="Times New Roman" panose="02020603050405020304" pitchFamily="18" charset="0"/>
                <a:cs typeface="Times New Roman" panose="02020603050405020304" pitchFamily="18" charset="0"/>
                <a:hlinkClick r:id="rId4"/>
              </a:rPr>
              <a:t>https://www.apa.sk/monitorovanie</a:t>
            </a:r>
            <a:endParaRPr lang="sk-SK" sz="6400" dirty="0" smtClean="0">
              <a:latin typeface="Times New Roman" panose="02020603050405020304" pitchFamily="18" charset="0"/>
              <a:cs typeface="Times New Roman" panose="02020603050405020304" pitchFamily="18" charset="0"/>
            </a:endParaRPr>
          </a:p>
          <a:p>
            <a:pPr lvl="0">
              <a:buFontTx/>
              <a:buChar char="-"/>
            </a:pPr>
            <a:endParaRPr lang="sk-SK" sz="6400" dirty="0">
              <a:latin typeface="Times New Roman" panose="02020603050405020304" pitchFamily="18" charset="0"/>
              <a:cs typeface="Times New Roman" panose="02020603050405020304" pitchFamily="18" charset="0"/>
            </a:endParaRPr>
          </a:p>
          <a:p>
            <a:pPr lvl="0">
              <a:buNone/>
            </a:pPr>
            <a:r>
              <a:rPr lang="sk-SK" sz="6400" dirty="0">
                <a:latin typeface="Times New Roman" panose="02020603050405020304" pitchFamily="18" charset="0"/>
                <a:cs typeface="Times New Roman" panose="02020603050405020304" pitchFamily="18" charset="0"/>
              </a:rPr>
              <a:t> </a:t>
            </a:r>
          </a:p>
          <a:p>
            <a:pPr>
              <a:buNone/>
            </a:pPr>
            <a:endParaRPr lang="sk-SK" cap="all" dirty="0"/>
          </a:p>
          <a:p>
            <a:pPr>
              <a:buNone/>
            </a:pPr>
            <a:endParaRPr lang="sk-SK" dirty="0"/>
          </a:p>
          <a:p>
            <a:pPr>
              <a:buNone/>
            </a:pPr>
            <a:endParaRPr lang="sk-SK" dirty="0"/>
          </a:p>
          <a:p>
            <a:endParaRPr lang="sk-SK"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smtClean="0"/>
              <a:t/>
            </a:r>
            <a:br>
              <a:rPr lang="sk-SK" dirty="0" smtClean="0"/>
            </a:br>
            <a:r>
              <a:rPr lang="sk-SK" sz="4000" dirty="0" smtClean="0"/>
              <a:t>Teraz je už napísať žiadosť  „</a:t>
            </a:r>
            <a:r>
              <a:rPr lang="sk-SK" sz="4000" dirty="0" err="1" smtClean="0"/>
              <a:t>brnkačka</a:t>
            </a:r>
            <a:r>
              <a:rPr lang="sk-SK" sz="4000" dirty="0" smtClean="0"/>
              <a:t>“ </a:t>
            </a:r>
            <a:r>
              <a:rPr lang="sk-SK" sz="4000" smtClean="0"/>
              <a:t>! </a:t>
            </a:r>
            <a:endParaRPr lang="sk-SK" sz="4000" dirty="0"/>
          </a:p>
        </p:txBody>
      </p:sp>
      <p:pic>
        <p:nvPicPr>
          <p:cNvPr id="3074" name="Picture 2" descr="C:\Users\andrej\Desktop\ekotábor 2017 36.jpg"/>
          <p:cNvPicPr>
            <a:picLocks noGrp="1" noChangeAspect="1" noChangeArrowheads="1"/>
          </p:cNvPicPr>
          <p:nvPr>
            <p:ph idx="1"/>
          </p:nvPr>
        </p:nvPicPr>
        <p:blipFill>
          <a:blip r:embed="rId2"/>
          <a:srcRect/>
          <a:stretch>
            <a:fillRect/>
          </a:stretch>
        </p:blipFill>
        <p:spPr bwMode="auto">
          <a:xfrm>
            <a:off x="1214414" y="1571612"/>
            <a:ext cx="7388720" cy="489382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Ďakujem za pozornosť</a:t>
            </a:r>
          </a:p>
        </p:txBody>
      </p:sp>
      <p:sp>
        <p:nvSpPr>
          <p:cNvPr id="3" name="Content Placeholder 2"/>
          <p:cNvSpPr>
            <a:spLocks noGrp="1"/>
          </p:cNvSpPr>
          <p:nvPr>
            <p:ph idx="1"/>
          </p:nvPr>
        </p:nvSpPr>
        <p:spPr/>
        <p:txBody>
          <a:bodyPr>
            <a:normAutofit lnSpcReduction="10000"/>
          </a:bodyPr>
          <a:lstStyle/>
          <a:p>
            <a:r>
              <a:rPr lang="sk-SK" dirty="0"/>
              <a:t>Zuzana Homolová</a:t>
            </a:r>
          </a:p>
          <a:p>
            <a:r>
              <a:rPr lang="sk-SK" dirty="0"/>
              <a:t>Ekotrend Slovakia – zväz ekologického poľnohospodárstva</a:t>
            </a:r>
          </a:p>
          <a:p>
            <a:r>
              <a:rPr lang="sk-SK" dirty="0"/>
              <a:t>M.Hlaváčka 21</a:t>
            </a:r>
          </a:p>
          <a:p>
            <a:r>
              <a:rPr lang="sk-SK" dirty="0"/>
              <a:t>054 01 Levoča</a:t>
            </a:r>
          </a:p>
          <a:p>
            <a:r>
              <a:rPr lang="sk-SK" dirty="0">
                <a:hlinkClick r:id="rId2"/>
              </a:rPr>
              <a:t>ecotrend@ecotrend.sk</a:t>
            </a:r>
            <a:endParaRPr lang="sk-SK" dirty="0"/>
          </a:p>
          <a:p>
            <a:r>
              <a:rPr lang="sk-SK" dirty="0">
                <a:hlinkClick r:id="rId3"/>
              </a:rPr>
              <a:t>www.ecotrend.sk</a:t>
            </a:r>
            <a:endParaRPr lang="sk-SK" dirty="0"/>
          </a:p>
          <a:p>
            <a:r>
              <a:rPr lang="sk-SK" dirty="0"/>
              <a:t>www.predajzdvora.sk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Výzva 9/PRV/2015</a:t>
            </a:r>
          </a:p>
        </p:txBody>
      </p:sp>
      <p:sp>
        <p:nvSpPr>
          <p:cNvPr id="3" name="Content Placeholder 2"/>
          <p:cNvSpPr>
            <a:spLocks noGrp="1"/>
          </p:cNvSpPr>
          <p:nvPr>
            <p:ph idx="1"/>
          </p:nvPr>
        </p:nvSpPr>
        <p:spPr/>
        <p:txBody>
          <a:bodyPr>
            <a:normAutofit fontScale="70000" lnSpcReduction="20000"/>
          </a:bodyPr>
          <a:lstStyle/>
          <a:p>
            <a:endParaRPr lang="sk-SK" dirty="0"/>
          </a:p>
          <a:p>
            <a:r>
              <a:rPr lang="sk-SK" dirty="0"/>
              <a:t>Program rozvoja vidieka SR 2014 – 2020 </a:t>
            </a:r>
          </a:p>
          <a:p>
            <a:r>
              <a:rPr lang="sk-SK" dirty="0"/>
              <a:t>Spolufinancovaný Európskym poľnohospodárskym fondom pre rozvoj vidieka (EPFRV) </a:t>
            </a:r>
          </a:p>
          <a:p>
            <a:r>
              <a:rPr lang="sk-SK" dirty="0"/>
              <a:t>Opatrenie č./názov : </a:t>
            </a:r>
          </a:p>
          <a:p>
            <a:pPr>
              <a:buNone/>
            </a:pPr>
            <a:r>
              <a:rPr lang="sk-SK" dirty="0"/>
              <a:t>	</a:t>
            </a:r>
            <a:r>
              <a:rPr lang="sk-SK" b="1" dirty="0"/>
              <a:t>6 Rozvoj poľnohospodárskych podnikov a podnikateľskej činnosti </a:t>
            </a:r>
          </a:p>
          <a:p>
            <a:r>
              <a:rPr lang="sk-SK" dirty="0"/>
              <a:t>Podopatrenie č./názov : </a:t>
            </a:r>
            <a:r>
              <a:rPr lang="sk-SK" b="1" dirty="0"/>
              <a:t>6.1 Pomoc na začatie podnikateľskej činnosti pre mladých poľnohospodárov </a:t>
            </a:r>
            <a:r>
              <a:rPr lang="sk-SK" dirty="0"/>
              <a:t> </a:t>
            </a:r>
          </a:p>
          <a:p>
            <a:r>
              <a:rPr lang="sk-SK" dirty="0"/>
              <a:t>Oblasť zamerania (fokusová oblasť – prioritná) : 2B </a:t>
            </a:r>
          </a:p>
          <a:p>
            <a:r>
              <a:rPr lang="sk-SK" dirty="0"/>
              <a:t>Oblasť zamerania (fokusová oblasť – sekundárna) : 6A </a:t>
            </a:r>
          </a:p>
          <a:p>
            <a:r>
              <a:rPr lang="sk-SK" dirty="0"/>
              <a:t>Predmet aktivít projektu : Aktivity smerujúce k realizácii projektu </a:t>
            </a:r>
          </a:p>
          <a:p>
            <a:r>
              <a:rPr lang="sk-SK" dirty="0"/>
              <a:t>Cieľ projektu : Cieľ projektu je uvedený v časti. B5 ŽoNFP </a:t>
            </a:r>
          </a:p>
          <a:p>
            <a:r>
              <a:rPr lang="sk-SK" dirty="0"/>
              <a:t>Použitý systém financovania : Paušálna platba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k-SK" sz="3600" dirty="0"/>
              <a:t>ZMLUVA O POSKYTNUTÍ NENÁVRATNÉHO FINANČNÉHO PRÍSPEVKU</a:t>
            </a:r>
          </a:p>
        </p:txBody>
      </p:sp>
      <p:sp>
        <p:nvSpPr>
          <p:cNvPr id="3" name="Content Placeholder 2"/>
          <p:cNvSpPr>
            <a:spLocks noGrp="1"/>
          </p:cNvSpPr>
          <p:nvPr>
            <p:ph idx="1"/>
          </p:nvPr>
        </p:nvSpPr>
        <p:spPr>
          <a:xfrm>
            <a:off x="457200" y="1600200"/>
            <a:ext cx="8229600" cy="4829196"/>
          </a:xfrm>
        </p:spPr>
        <p:txBody>
          <a:bodyPr>
            <a:normAutofit fontScale="92500" lnSpcReduction="10000"/>
          </a:bodyPr>
          <a:lstStyle/>
          <a:p>
            <a:r>
              <a:rPr lang="sk-SK" dirty="0"/>
              <a:t>ČLÁNOK 3 - TERMÍN REALIZÁCIE PROJEKTU </a:t>
            </a:r>
          </a:p>
          <a:p>
            <a:r>
              <a:rPr lang="sk-SK" dirty="0"/>
              <a:t>3.2 </a:t>
            </a:r>
            <a:r>
              <a:rPr lang="sk-SK" b="1" dirty="0"/>
              <a:t>Prijímateľ sa zaväzuje podať druhú a záverečnú ŽoP</a:t>
            </a:r>
            <a:r>
              <a:rPr lang="sk-SK" dirty="0"/>
              <a:t> vo výške 30% z celkovej paušálnej platby NFP až po splnení cieľa podnikateľského plánu a dosiahnutí minimálneho štandardného výstupu a neprekročení maximálneho štandardného výstupu vo výške 50 000€ najskôr </a:t>
            </a:r>
            <a:r>
              <a:rPr lang="sk-SK" b="1" dirty="0"/>
              <a:t>do 2 rokov od začiatku realizácie podnikateľského plánu a </a:t>
            </a:r>
            <a:r>
              <a:rPr lang="sk-SK" b="1" u="sng" dirty="0"/>
              <a:t>najneskôr do 5 rokov </a:t>
            </a:r>
            <a:r>
              <a:rPr lang="sk-SK" b="1" dirty="0"/>
              <a:t>odo dňa nadobudnutia účinnosti Zmluvy o poskytnutí NFP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k-SK" sz="3600" dirty="0"/>
              <a:t>ZMLUVA O POSKYTNUTÍ NENÁVRATNÉHO FINANČNÉHO PRÍSPEVKU</a:t>
            </a:r>
          </a:p>
        </p:txBody>
      </p:sp>
      <p:sp>
        <p:nvSpPr>
          <p:cNvPr id="3" name="Content Placeholder 2"/>
          <p:cNvSpPr>
            <a:spLocks noGrp="1"/>
          </p:cNvSpPr>
          <p:nvPr>
            <p:ph idx="1"/>
          </p:nvPr>
        </p:nvSpPr>
        <p:spPr>
          <a:xfrm>
            <a:off x="457200" y="1600200"/>
            <a:ext cx="8229600" cy="4829196"/>
          </a:xfrm>
        </p:spPr>
        <p:txBody>
          <a:bodyPr>
            <a:normAutofit/>
          </a:bodyPr>
          <a:lstStyle/>
          <a:p>
            <a:endParaRPr lang="sk-SK" dirty="0"/>
          </a:p>
          <a:p>
            <a:endParaRPr lang="sk-SK" dirty="0"/>
          </a:p>
          <a:p>
            <a:r>
              <a:rPr lang="sk-SK" dirty="0"/>
              <a:t>ČLÁNOK 6 PLATBY PRIJÍMATEĽOVI </a:t>
            </a:r>
          </a:p>
          <a:p>
            <a:r>
              <a:rPr lang="sk-SK" dirty="0"/>
              <a:t>6.1 Prijímateľ je oprávnený a zároveň povinný na základe Zmluvy o poskytnutí NFP predložiť na Projekt prvú a druhú záverečnú ŽoP v súlade s čl. 3 ods. 3.1 a 3.2.</a:t>
            </a:r>
            <a:endParaRPr lang="sk-SK"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k-SK" sz="3600" dirty="0"/>
              <a:t>ZMLUVA O POSKYTNUTÍ NENÁVRATNÉHO FINANČNÉHO PRÍSPEVKU</a:t>
            </a:r>
          </a:p>
        </p:txBody>
      </p:sp>
      <p:sp>
        <p:nvSpPr>
          <p:cNvPr id="3" name="Content Placeholder 2"/>
          <p:cNvSpPr>
            <a:spLocks noGrp="1"/>
          </p:cNvSpPr>
          <p:nvPr>
            <p:ph idx="1"/>
          </p:nvPr>
        </p:nvSpPr>
        <p:spPr>
          <a:xfrm>
            <a:off x="457200" y="1600200"/>
            <a:ext cx="8229600" cy="4829196"/>
          </a:xfrm>
        </p:spPr>
        <p:txBody>
          <a:bodyPr>
            <a:normAutofit fontScale="70000" lnSpcReduction="20000"/>
          </a:bodyPr>
          <a:lstStyle/>
          <a:p>
            <a:r>
              <a:rPr lang="sk-SK" dirty="0"/>
              <a:t>6.3 </a:t>
            </a:r>
            <a:r>
              <a:rPr lang="sk-SK" b="1" dirty="0"/>
              <a:t>Neoddeliteľnou súčasťou ŽoP sú prílohy uvedené v zozname príloh k ŽoP</a:t>
            </a:r>
            <a:r>
              <a:rPr lang="sk-SK" dirty="0"/>
              <a:t>, ktorý je pre každé opatrenie zverejnený na webovom sídle Poskytovateľa (www.apa.sk) </a:t>
            </a:r>
            <a:r>
              <a:rPr lang="sk-SK" b="1" dirty="0"/>
              <a:t>ako aj prílohy, ktoré ako neoddeliteľnú súčasť ŽoP navyše oproti zoznamu príloh k ŽoP definuje Zmluva o poskytnutí NFP.</a:t>
            </a:r>
            <a:r>
              <a:rPr lang="sk-SK" dirty="0"/>
              <a:t> Prílohy vrátane účtovných dokladov predkladá Prijímateľ v čitateľnej kópii ak nie je inak povedané v zozname príloh k ŽoP. Úradne neosvedčené kópie všetkých príloh ŽoP musia súhlasiť s originálmi, ktoré sú v držbe Prijímateľa a v prípade účtovných dokladov sú riadne zaznamenané účtovným zápisom v účtovníctve Prijímateľa v zmysle § 10 ods. 1 zákona č. 431/2002 Z.z. v znení neskorších predpisov, čo Prijímateľ potvrdí v čestnom vyhlásení, ktoré je súčasťou ŽoP. </a:t>
            </a:r>
            <a:r>
              <a:rPr lang="sk-SK" b="1" dirty="0"/>
              <a:t>Originály a fotokópie účtovných dokladov sú na viditeľnom mieste (napr. pravý horný roh prvej strany dokladu) označené : „Financované z prostriedkov EPFRV 2014 – 2020“.</a:t>
            </a:r>
            <a:r>
              <a:rPr lang="sk-SK" dirty="0"/>
              <a:t> Výšku finančných prostriedkov z verejných zdrojov, o ktoré prijímateľ žiada v ŽoP, zaokrúhli nadol na najbližší eurocent.</a:t>
            </a:r>
          </a:p>
          <a:p>
            <a:endParaRPr lang="sk-SK"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k-SK" sz="3600" dirty="0"/>
              <a:t>ZMLUVA O POSKYTNUTÍ NENÁVRATNÉHO FINANČNÉHO PRÍSPEVKU</a:t>
            </a:r>
          </a:p>
        </p:txBody>
      </p:sp>
      <p:sp>
        <p:nvSpPr>
          <p:cNvPr id="3" name="Content Placeholder 2"/>
          <p:cNvSpPr>
            <a:spLocks noGrp="1"/>
          </p:cNvSpPr>
          <p:nvPr>
            <p:ph idx="1"/>
          </p:nvPr>
        </p:nvSpPr>
        <p:spPr>
          <a:xfrm>
            <a:off x="457200" y="1600200"/>
            <a:ext cx="8229600" cy="4829196"/>
          </a:xfrm>
        </p:spPr>
        <p:txBody>
          <a:bodyPr>
            <a:normAutofit fontScale="92500" lnSpcReduction="10000"/>
          </a:bodyPr>
          <a:lstStyle/>
          <a:p>
            <a:r>
              <a:rPr lang="sk-SK" dirty="0"/>
              <a:t>6.9 Prijímateľ sa zaväzuje predložiť k druhej záverečnej ŽoP elektronickú fotodokumentáciu predmetu aktivít Projektu podľa vlastného uváženia, ktorá pozostáva z minimálne </a:t>
            </a:r>
            <a:r>
              <a:rPr lang="sk-SK" b="1" dirty="0"/>
              <a:t>troch fotografií predmetu Projektu a súčasne z minimálne troch fotografií preukazujúcich plnenie informačných a propagačných povinností uvedených v čl. 9 VZP.</a:t>
            </a:r>
            <a:r>
              <a:rPr lang="sk-SK" dirty="0"/>
              <a:t> Prijímateľ vyslovuje súhlas s využitím fotodokumentácie na propagáciu PRV Poskytovateľom, riadiacim orgánom, Národnou sieťou pre rozvoj vidieka.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k-SK" sz="3600" dirty="0"/>
              <a:t>ZMLUVA O POSKYTNUTÍ NENÁVRATNÉHO FINANČNÉHO PRÍSPEVKU</a:t>
            </a:r>
          </a:p>
        </p:txBody>
      </p:sp>
      <p:sp>
        <p:nvSpPr>
          <p:cNvPr id="3" name="Content Placeholder 2"/>
          <p:cNvSpPr>
            <a:spLocks noGrp="1"/>
          </p:cNvSpPr>
          <p:nvPr>
            <p:ph idx="1"/>
          </p:nvPr>
        </p:nvSpPr>
        <p:spPr>
          <a:xfrm>
            <a:off x="457200" y="1600200"/>
            <a:ext cx="8229600" cy="4829196"/>
          </a:xfrm>
        </p:spPr>
        <p:txBody>
          <a:bodyPr>
            <a:normAutofit fontScale="70000" lnSpcReduction="20000"/>
          </a:bodyPr>
          <a:lstStyle/>
          <a:p>
            <a:r>
              <a:rPr lang="sk-SK" sz="2800" dirty="0"/>
              <a:t>ČLÁNOK 7 ŠPECIFICKÉ POVINNOSTI PRIJÍMATEĽA</a:t>
            </a:r>
          </a:p>
          <a:p>
            <a:r>
              <a:rPr lang="sk-SK" sz="2800" dirty="0"/>
              <a:t>7.5 Pred vyplatením druhej splátky NFP je Prijímateľ povinný preukázať správnu realizáciu predloženého podnikateľského plánu a to vypracovaním </a:t>
            </a:r>
            <a:r>
              <a:rPr lang="sk-SK" sz="2800" b="1" dirty="0"/>
              <a:t>Odpočtu podnikateľského plánu v zmysle prílohy č. 3.6 Výzvy </a:t>
            </a:r>
            <a:r>
              <a:rPr lang="sk-SK" sz="2800" dirty="0"/>
              <a:t>- výpočtom skutočne dosiahnutého štandardného výstupu po zrealizovaní podnikateľského plánu. </a:t>
            </a:r>
            <a:r>
              <a:rPr lang="sk-SK" sz="2800" u="sng" dirty="0"/>
              <a:t>Odpočet je možné v danom roku vypracovať vždy až po termíne podávania žiadosti pre priame platby Poskytovateľovi v danom roku.</a:t>
            </a:r>
            <a:r>
              <a:rPr lang="sk-SK" sz="2800" dirty="0"/>
              <a:t> Splnenie podnikateľského plánu zároveň žiadateľ preukáže: </a:t>
            </a:r>
          </a:p>
          <a:p>
            <a:pPr>
              <a:buNone/>
            </a:pPr>
            <a:r>
              <a:rPr lang="sk-SK" sz="2800" dirty="0"/>
              <a:t>	- </a:t>
            </a:r>
            <a:r>
              <a:rPr lang="sk-SK" sz="2800" u="sng" dirty="0"/>
              <a:t>v prípade špeciálnej rastlinnej výroby</a:t>
            </a:r>
            <a:r>
              <a:rPr lang="sk-SK" sz="2800" dirty="0"/>
              <a:t> žiadosťou o priamu podporu min. na 100 % pôdy uvedenej v podnikateľskom pláne na sekciu priamych podpôr Poskytovateľa (v prípade ovocného sadu a vinohradu musí byť predtým s touto pôdou registrovaný v registri sadov vedenom </a:t>
            </a:r>
          </a:p>
          <a:p>
            <a:pPr>
              <a:buNone/>
            </a:pPr>
            <a:r>
              <a:rPr lang="sk-SK" sz="2800" dirty="0"/>
              <a:t>	na ÚKSUP-e), </a:t>
            </a:r>
          </a:p>
          <a:p>
            <a:pPr>
              <a:buNone/>
            </a:pPr>
            <a:r>
              <a:rPr lang="sk-SK" sz="2800" dirty="0"/>
              <a:t>	- </a:t>
            </a:r>
            <a:r>
              <a:rPr lang="sk-SK" sz="2800" u="sng" dirty="0"/>
              <a:t>v prípade živočíšnej výroby </a:t>
            </a:r>
            <a:r>
              <a:rPr lang="sk-SK" sz="2800" dirty="0"/>
              <a:t>registráciou min. 100 % zvierat uvedených v podnikateľskom pláne v CEHZ. Vyplatenie druhej splátky NFP je podmienené registráciou do Národnej siete rozvoja vidieka SR. Proces registrácie projektov bude prebiehať online na webovom sídle www.nsrv.sk, kde budú zverejnené i podrobné podmienky registrácie.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k-SK" sz="3600" dirty="0"/>
              <a:t>ZMLUVA O POSKYTNUTÍ NENÁVRATNÉHO FINANČNÉHO PRÍSPEVKU</a:t>
            </a:r>
          </a:p>
        </p:txBody>
      </p:sp>
      <p:sp>
        <p:nvSpPr>
          <p:cNvPr id="3" name="Content Placeholder 2"/>
          <p:cNvSpPr>
            <a:spLocks noGrp="1"/>
          </p:cNvSpPr>
          <p:nvPr>
            <p:ph idx="1"/>
          </p:nvPr>
        </p:nvSpPr>
        <p:spPr>
          <a:xfrm>
            <a:off x="457200" y="1600200"/>
            <a:ext cx="8229600" cy="4829196"/>
          </a:xfrm>
        </p:spPr>
        <p:txBody>
          <a:bodyPr>
            <a:normAutofit fontScale="92500" lnSpcReduction="20000"/>
          </a:bodyPr>
          <a:lstStyle/>
          <a:p>
            <a:r>
              <a:rPr lang="sk-SK" sz="2800" dirty="0"/>
              <a:t>ČLÁNOK 7 ŠPECIFICKÉ POVINNOSTI PRIJÍMATEĽA</a:t>
            </a:r>
          </a:p>
          <a:p>
            <a:r>
              <a:rPr lang="sk-SK" sz="2800" dirty="0"/>
              <a:t>7.11 Ak Prijímateľ uplatnil </a:t>
            </a:r>
            <a:r>
              <a:rPr lang="sk-SK" sz="2800" b="1" dirty="0"/>
              <a:t>body v rámci bodovacieho kritéria č. 3</a:t>
            </a:r>
            <a:r>
              <a:rPr lang="sk-SK" sz="2800" dirty="0"/>
              <a:t>, zaväzuje sa pri druhej záverečnej ŽoP preukázať minimálne 60% štandardného výstupu v živočíšnej výrobe resp. minimálne 60% štandardného výstupu v pestovaní ovocia a zeleniny v skleníkoch alebo fóliovníkoch, v sadoch alebo plantážach, alebo ich kombináciu, ak si uplatnil body za to, že dosiahne 60% v súčte za obe kategórie. </a:t>
            </a:r>
          </a:p>
          <a:p>
            <a:r>
              <a:rPr lang="sk-SK" sz="2800" dirty="0"/>
              <a:t>7.12 Ak Prijímateľ uplatnil </a:t>
            </a:r>
            <a:r>
              <a:rPr lang="sk-SK" sz="2800" b="1" dirty="0"/>
              <a:t>body v rámci bodovacieho kritéria č. 4</a:t>
            </a:r>
            <a:r>
              <a:rPr lang="sk-SK" sz="2800" dirty="0"/>
              <a:t>, zaväzuje sa pri druhej záverečnej ŽoP preukázať dosiahnutie štandardného výstupu viac ako              25 000 Eur.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1131</Words>
  <Application>Microsoft Office PowerPoint</Application>
  <PresentationFormat>On-screen Show (4:3)</PresentationFormat>
  <Paragraphs>109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Výmena skúseností mladých farmárov pri podaní druhej žiadosti o platbu (Podopatrenie 6.1)  </vt:lpstr>
      <vt:lpstr>Slide 2</vt:lpstr>
      <vt:lpstr>Výzva 9/PRV/2015</vt:lpstr>
      <vt:lpstr>ZMLUVA O POSKYTNUTÍ NENÁVRATNÉHO FINANČNÉHO PRÍSPEVKU</vt:lpstr>
      <vt:lpstr>ZMLUVA O POSKYTNUTÍ NENÁVRATNÉHO FINANČNÉHO PRÍSPEVKU</vt:lpstr>
      <vt:lpstr>ZMLUVA O POSKYTNUTÍ NENÁVRATNÉHO FINANČNÉHO PRÍSPEVKU</vt:lpstr>
      <vt:lpstr>ZMLUVA O POSKYTNUTÍ NENÁVRATNÉHO FINANČNÉHO PRÍSPEVKU</vt:lpstr>
      <vt:lpstr>ZMLUVA O POSKYTNUTÍ NENÁVRATNÉHO FINANČNÉHO PRÍSPEVKU</vt:lpstr>
      <vt:lpstr>ZMLUVA O POSKYTNUTÍ NENÁVRATNÉHO FINANČNÉHO PRÍSPEVKU</vt:lpstr>
      <vt:lpstr>ZMLUVA O POSKYTNUTÍ NENÁVRATNÉHO FINANČNÉHO PRÍSPEVKU</vt:lpstr>
      <vt:lpstr>ZMLUVA O POSKYTNUTÍ NENÁVRATNÉHO FINANČNÉHO PRÍSPEVKU</vt:lpstr>
      <vt:lpstr>ZMLUVA O POSKYTNUTÍ NENÁVRATNÉHO FINANČNÉHO PRÍSPEVKU</vt:lpstr>
      <vt:lpstr>Príloha č. 1 Zmluvy o poskytnutí NFP  VŠEOBECNÉ ZMLUVNÉ PODMIENKY K ZMLUVE O POSKYTNUTÍ NENÁVRATNÉHO FINANČNÉHO PRÍSPEVKU</vt:lpstr>
      <vt:lpstr>Príloha č. 1 Zmluvy o poskytnutí NFP  VŠEOBECNÉ ZMLUVNÉ PODMIENKY K ZMLUVE O POSKYTNUTÍ NENÁVRATNÉHO FINANČNÉHO PRÍSPEVKU</vt:lpstr>
      <vt:lpstr>Príloha č. 1 Zmluvy o poskytnutí NFP  VŠEOBECNÉ ZMLUVNÉ PODMIENKY K ZMLUVE O POSKYTNUTÍ NENÁVRATNÉHO FINANČNÉHO PRÍSPEVKU</vt:lpstr>
      <vt:lpstr>Príloha č. 1 Zmluvy o poskytnutí NFP  VŠEOBECNÉ ZMLUVNÉ PODMIENKY K ZMLUVE O POSKYTNUTÍ NENÁVRATNÉHO FINANČNÉHO PRÍSPEVKU</vt:lpstr>
      <vt:lpstr>Tak sme sa prekopali cez zmluvu</vt:lpstr>
      <vt:lpstr>a s úsmevom ideme skladať žiadosť.</vt:lpstr>
      <vt:lpstr>Postup pri podaní 2.žiadosti o platbu</vt:lpstr>
      <vt:lpstr>Postup pri podaní 2.žiadosti o platbu</vt:lpstr>
      <vt:lpstr> Teraz je už napísať žiadosť  „brnkačka“ ! </vt:lpstr>
      <vt:lpstr>Ďakujem za pozornosť</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andrej</dc:creator>
  <cp:lastModifiedBy>andrej</cp:lastModifiedBy>
  <cp:revision>33</cp:revision>
  <dcterms:created xsi:type="dcterms:W3CDTF">2020-12-08T21:52:05Z</dcterms:created>
  <dcterms:modified xsi:type="dcterms:W3CDTF">2020-12-20T18:17:16Z</dcterms:modified>
</cp:coreProperties>
</file>