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82" r:id="rId2"/>
  </p:sldMasterIdLst>
  <p:notesMasterIdLst>
    <p:notesMasterId r:id="rId65"/>
  </p:notesMasterIdLst>
  <p:handoutMasterIdLst>
    <p:handoutMasterId r:id="rId66"/>
  </p:handoutMasterIdLst>
  <p:sldIdLst>
    <p:sldId id="259" r:id="rId3"/>
    <p:sldId id="261" r:id="rId4"/>
    <p:sldId id="262" r:id="rId5"/>
    <p:sldId id="322" r:id="rId6"/>
    <p:sldId id="263" r:id="rId7"/>
    <p:sldId id="271" r:id="rId8"/>
    <p:sldId id="338" r:id="rId9"/>
    <p:sldId id="335" r:id="rId10"/>
    <p:sldId id="339" r:id="rId11"/>
    <p:sldId id="288" r:id="rId12"/>
    <p:sldId id="303" r:id="rId13"/>
    <p:sldId id="257" r:id="rId14"/>
    <p:sldId id="327" r:id="rId15"/>
    <p:sldId id="334" r:id="rId16"/>
    <p:sldId id="304" r:id="rId17"/>
    <p:sldId id="349" r:id="rId18"/>
    <p:sldId id="332" r:id="rId19"/>
    <p:sldId id="350" r:id="rId20"/>
    <p:sldId id="337" r:id="rId21"/>
    <p:sldId id="540" r:id="rId22"/>
    <p:sldId id="537" r:id="rId23"/>
    <p:sldId id="284" r:id="rId24"/>
    <p:sldId id="536" r:id="rId25"/>
    <p:sldId id="541" r:id="rId26"/>
    <p:sldId id="538" r:id="rId27"/>
    <p:sldId id="543" r:id="rId28"/>
    <p:sldId id="264" r:id="rId29"/>
    <p:sldId id="285" r:id="rId30"/>
    <p:sldId id="546" r:id="rId31"/>
    <p:sldId id="547" r:id="rId32"/>
    <p:sldId id="542" r:id="rId33"/>
    <p:sldId id="544" r:id="rId34"/>
    <p:sldId id="333" r:id="rId35"/>
    <p:sldId id="360" r:id="rId36"/>
    <p:sldId id="361" r:id="rId37"/>
    <p:sldId id="548" r:id="rId38"/>
    <p:sldId id="712" r:id="rId39"/>
    <p:sldId id="697" r:id="rId40"/>
    <p:sldId id="693" r:id="rId41"/>
    <p:sldId id="692" r:id="rId42"/>
    <p:sldId id="695" r:id="rId43"/>
    <p:sldId id="694" r:id="rId44"/>
    <p:sldId id="701" r:id="rId45"/>
    <p:sldId id="686" r:id="rId46"/>
    <p:sldId id="709" r:id="rId47"/>
    <p:sldId id="714" r:id="rId48"/>
    <p:sldId id="715" r:id="rId49"/>
    <p:sldId id="716" r:id="rId50"/>
    <p:sldId id="705" r:id="rId51"/>
    <p:sldId id="703" r:id="rId52"/>
    <p:sldId id="704" r:id="rId53"/>
    <p:sldId id="702" r:id="rId54"/>
    <p:sldId id="684" r:id="rId55"/>
    <p:sldId id="688" r:id="rId56"/>
    <p:sldId id="682" r:id="rId57"/>
    <p:sldId id="696" r:id="rId58"/>
    <p:sldId id="652" r:id="rId59"/>
    <p:sldId id="660" r:id="rId60"/>
    <p:sldId id="710" r:id="rId61"/>
    <p:sldId id="278" r:id="rId62"/>
    <p:sldId id="268" r:id="rId63"/>
    <p:sldId id="283" r:id="rId64"/>
  </p:sldIdLst>
  <p:sldSz cx="12192000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07" autoAdjust="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\Users\User\Documents\bio%20anyagok%20%20leir&#225;sa%20INFOropc&#233;dul&#225;nak\Plan%20Tonik%20HU\soilTonic\V&#253;sledky%202016%20Tolna%20-%20n&#243;gr&#225;d%20Soltonic%20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7579779079527085"/>
          <c:y val="2.6315373075511784E-2"/>
        </c:manualLayout>
      </c:layout>
      <c:overlay val="0"/>
      <c:txPr>
        <a:bodyPr/>
        <a:lstStyle/>
        <a:p>
          <a:pPr>
            <a:defRPr lang="hu-HU"/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8.5014637953469668E-2"/>
          <c:y val="2.6560631599093113E-2"/>
          <c:w val="0.84488407750329109"/>
          <c:h val="0.840757897814222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'Ergebnisse Ertrag 2018'!$W$49</c:f>
              <c:strCache>
                <c:ptCount val="1"/>
                <c:pt idx="0">
                  <c:v>früh</c:v>
                </c:pt>
              </c:strCache>
            </c:strRef>
          </c:tx>
          <c:invertIfNegative val="0"/>
          <c:dPt>
            <c:idx val="10"/>
            <c:invertIfNegative val="0"/>
            <c:bubble3D val="0"/>
            <c:spPr>
              <a:solidFill>
                <a:srgbClr val="ACCBF9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0-6F65-4CC7-A4EE-13DF852FEB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hu-HU"/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'Ergebnisse Ertrag 2018'!$U$50:$V$60</c:f>
              <c:strCache>
                <c:ptCount val="11"/>
                <c:pt idx="0">
                  <c:v>Kontrolle</c:v>
                </c:pt>
                <c:pt idx="1">
                  <c:v>Nematoden Stamm 2 (2 Mrd.)</c:v>
                </c:pt>
                <c:pt idx="2">
                  <c:v>Nematoden Stamm 2 (1 Mrd.)</c:v>
                </c:pt>
                <c:pt idx="3">
                  <c:v>Belem  0,8 MG 12  kg/ha</c:v>
                </c:pt>
                <c:pt idx="4">
                  <c:v>16 kg/ha Diastar Maxi</c:v>
                </c:pt>
                <c:pt idx="5">
                  <c:v>Poncho pro</c:v>
                </c:pt>
                <c:pt idx="6">
                  <c:v>Soiltonic 20 kg/ha</c:v>
                </c:pt>
                <c:pt idx="7">
                  <c:v>Soiltonic 4 l/ha</c:v>
                </c:pt>
                <c:pt idx="8">
                  <c:v>Force 1,5 WG 10 kg/ha</c:v>
                </c:pt>
                <c:pt idx="9">
                  <c:v>Pilzgerste Metarhizium 100 kg/ha</c:v>
                </c:pt>
                <c:pt idx="10">
                  <c:v>Mittelwert</c:v>
                </c:pt>
              </c:strCache>
            </c:strRef>
          </c:cat>
          <c:val>
            <c:numRef>
              <c:f>'Ergebnisse Ertrag 2018'!$W$50:$W$60</c:f>
              <c:numCache>
                <c:formatCode>0.00</c:formatCode>
                <c:ptCount val="11"/>
                <c:pt idx="0">
                  <c:v>14.759042631986052</c:v>
                </c:pt>
                <c:pt idx="1">
                  <c:v>14.425589786795706</c:v>
                </c:pt>
                <c:pt idx="2">
                  <c:v>14.235065057711205</c:v>
                </c:pt>
                <c:pt idx="3">
                  <c:v>14.21486728295759</c:v>
                </c:pt>
                <c:pt idx="4">
                  <c:v>15.54354303245205</c:v>
                </c:pt>
                <c:pt idx="5">
                  <c:v>14.475519704509905</c:v>
                </c:pt>
                <c:pt idx="6">
                  <c:v>14.755122718777303</c:v>
                </c:pt>
                <c:pt idx="7">
                  <c:v>15.725852360324405</c:v>
                </c:pt>
                <c:pt idx="8">
                  <c:v>15.72332318951308</c:v>
                </c:pt>
                <c:pt idx="9">
                  <c:v>14.983810232688406</c:v>
                </c:pt>
                <c:pt idx="10">
                  <c:v>14.884173599771568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65-4CC7-A4EE-13DF852FEB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5091800"/>
        <c:axId val="455090232"/>
      </c:barChart>
      <c:catAx>
        <c:axId val="455091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hu-HU"/>
            </a:pPr>
            <a:endParaRPr lang="sk-SK"/>
          </a:p>
        </c:txPr>
        <c:crossAx val="455090232"/>
        <c:crosses val="autoZero"/>
        <c:auto val="1"/>
        <c:lblAlgn val="ctr"/>
        <c:lblOffset val="100"/>
        <c:noMultiLvlLbl val="0"/>
      </c:catAx>
      <c:valAx>
        <c:axId val="455090232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hu-HU" sz="1200"/>
                </a:pPr>
                <a:r>
                  <a:rPr lang="en-US" sz="1200"/>
                  <a:t>Ertrag in Tonnen je ha bei 14 % Wassergehalt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lang="hu-HU"/>
            </a:pPr>
            <a:endParaRPr lang="sk-SK"/>
          </a:p>
        </c:txPr>
        <c:crossAx val="4550918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k-SK" sz="2800" dirty="0">
                <a:solidFill>
                  <a:sysClr val="windowText" lastClr="000000"/>
                </a:solidFill>
              </a:rPr>
              <a:t>Priemer výskytu </a:t>
            </a:r>
            <a:r>
              <a:rPr lang="sk-SK" sz="2800" dirty="0" err="1">
                <a:solidFill>
                  <a:sysClr val="windowText" lastClr="000000"/>
                </a:solidFill>
              </a:rPr>
              <a:t>kukuričiara</a:t>
            </a:r>
            <a:r>
              <a:rPr lang="sk-SK" sz="2800" dirty="0">
                <a:solidFill>
                  <a:sysClr val="windowText" lastClr="000000"/>
                </a:solidFill>
              </a:rPr>
              <a:t> koreňového po 4 opakovaniach 2016 </a:t>
            </a:r>
            <a:r>
              <a:rPr lang="sk-SK" sz="2800" dirty="0" err="1">
                <a:solidFill>
                  <a:sysClr val="windowText" lastClr="000000"/>
                </a:solidFill>
              </a:rPr>
              <a:t>Tolna</a:t>
            </a:r>
            <a:endParaRPr lang="sk-SK" sz="2800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1.3006092588381346E-2"/>
          <c:y val="0"/>
        </c:manualLayout>
      </c:layout>
      <c:overlay val="0"/>
      <c:spPr>
        <a:solidFill>
          <a:srgbClr val="FFFF0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Hárok1!$B$3:$B$6</c:f>
              <c:strCache>
                <c:ptCount val="4"/>
                <c:pt idx="0">
                  <c:v>kontrol</c:v>
                </c:pt>
                <c:pt idx="1">
                  <c:v>Fors 1,5 G 15 kg/ha</c:v>
                </c:pt>
                <c:pt idx="2">
                  <c:v>SoilTonic 12,6 kg/ha</c:v>
                </c:pt>
                <c:pt idx="3">
                  <c:v>SoilTonic 15,2 kg/ha</c:v>
                </c:pt>
              </c:strCache>
            </c:strRef>
          </c:cat>
          <c:val>
            <c:numRef>
              <c:f>Hárok1!$C$3:$C$6</c:f>
              <c:numCache>
                <c:formatCode>General</c:formatCode>
                <c:ptCount val="4"/>
                <c:pt idx="0">
                  <c:v>61</c:v>
                </c:pt>
                <c:pt idx="1">
                  <c:v>19.5</c:v>
                </c:pt>
                <c:pt idx="2">
                  <c:v>20.37</c:v>
                </c:pt>
                <c:pt idx="3">
                  <c:v>13.87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6F-43AB-98AA-6338B2162E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35703544"/>
        <c:axId val="335703152"/>
        <c:axId val="0"/>
      </c:bar3DChart>
      <c:catAx>
        <c:axId val="335703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35703152"/>
        <c:crosses val="autoZero"/>
        <c:auto val="1"/>
        <c:lblAlgn val="ctr"/>
        <c:lblOffset val="100"/>
        <c:noMultiLvlLbl val="0"/>
      </c:catAx>
      <c:valAx>
        <c:axId val="335703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35703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8-14T14:54:53.462" idx="1">
    <p:pos x="7890" y="773"/>
    <p:text>Kein Bild</p:text>
    <p:extLst>
      <p:ext uri="{C676402C-5697-4E1C-873F-D02D1690AC5C}">
        <p15:threadingInfo xmlns:p15="http://schemas.microsoft.com/office/powerpoint/2012/main" timeZoneBias="-120"/>
      </p:ext>
    </p:extLst>
  </p:cm>
  <p:cm authorId="2" dt="2019-08-14T14:55:32.543" idx="2">
    <p:pos x="7890" y="909"/>
    <p:text>doch bild aber WV weg</p:text>
    <p:extLst>
      <p:ext uri="{C676402C-5697-4E1C-873F-D02D1690AC5C}">
        <p15:threadingInfo xmlns:p15="http://schemas.microsoft.com/office/powerpoint/2012/main" timeZoneBias="-120">
          <p15:parentCm authorId="2" idx="1"/>
        </p15:threadingInfo>
      </p:ext>
    </p:extLst>
  </p:cm>
  <p:cm authorId="2" dt="2019-08-14T14:55:00.113" idx="3">
    <p:pos x="8026" y="909"/>
    <p:text>schriftszug grösser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F0327AB-9D92-468A-A784-927F0751C51D}" type="datetime1">
              <a:rPr lang="sk-SK" smtClean="0"/>
              <a:t>5. 11. 2019</a:t>
            </a:fld>
            <a:endParaRPr lang="sk-SK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é číslo snímky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EDCEB-E5AB-4CB4-A5CB-B81AF805F4B5}" type="datetime1">
              <a:rPr lang="sk-SK" smtClean="0"/>
              <a:pPr/>
              <a:t>5. 11. 2019</a:t>
            </a:fld>
            <a:endParaRPr lang="sk-SK" dirty="0"/>
          </a:p>
        </p:txBody>
      </p:sp>
      <p:sp>
        <p:nvSpPr>
          <p:cNvPr id="4" name="Zástupný symbol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 dirty="0"/>
          </a:p>
        </p:txBody>
      </p:sp>
      <p:sp>
        <p:nvSpPr>
          <p:cNvPr id="5" name="Zástupný objekt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 dirty="0"/>
              <a:t>Upraviť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6" name="Zástupný objektb 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Elektron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43488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196122-9EE9-4F80-A4E3-AF95271F54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E982E46-7A62-4CC2-9EF1-5EC5622DFEE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2342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a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é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é číslo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sk-SK" smtClean="0"/>
              <a:t>20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08749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a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é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é číslo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sk-SK" smtClean="0"/>
              <a:t>24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98078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k-SK" smtClean="0"/>
              <a:t>27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30839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a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é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é číslo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sk-SK" smtClean="0"/>
              <a:t>31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45349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ESR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esetén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abszorpció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sk-SK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Elektron"/>
              </a:rPr>
              <a:t>elektronspinek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magspinek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rezonanciájának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következménye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3F65B-876E-E04D-8AC6-76FA5D0CF3DC}" type="slidenum">
              <a:rPr lang="sk-SK" smtClean="0"/>
              <a:t>50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5645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0CCBA-D0E3-423F-8FB7-768C2895F003}" type="slidenum">
              <a:rPr lang="de-CH" smtClean="0"/>
              <a:t>58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9995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k-SK" smtClean="0"/>
              <a:t>60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18929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k-SK" smtClean="0"/>
              <a:t>61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4193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k-SK" smtClean="0"/>
              <a:t>62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78403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k-SK" smtClean="0"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5682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k-SK" smtClean="0"/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25225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5C4A6DAE-D368-4510-A514-7E4631D6FA5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970E520-CF66-4399-B79C-0C6FB5B72FD1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9AC641-773F-4F37-9E71-F7CA85368F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3B97B6-1DEC-4F7F-A3F4-C95FF8C08B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2635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k-SK" smtClean="0"/>
              <a:t>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70022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k-SK" smtClean="0"/>
              <a:t>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09074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BC35A85-7A64-4E8C-8F40-089165A8F8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3263E03-01DA-4DDD-B0C6-750198BDA64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7147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B4288-7091-4C93-A611-3040D1A3D5D5}" type="slidenum">
              <a:rPr kumimoji="0" lang="de-CH" altLang="sk-S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CH" alt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87155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CCFCF-E466-48D6-AD90-8EEF30817684}" type="slidenum">
              <a:rPr kumimoji="0" lang="de-CH" altLang="sk-S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CH" alt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10563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á sním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ástupný symbol obrázka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Sem vložte alebo presuňte obrázok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936000"/>
          </a:xfrm>
          <a:solidFill>
            <a:schemeClr val="tx1">
              <a:alpha val="90000"/>
            </a:schemeClr>
          </a:solidFill>
        </p:spPr>
        <p:txBody>
          <a:bodyPr lIns="216000" tIns="144000" rIns="216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/>
              <a:t>Kliknutím upravte štýl predlohy podnadpisu</a:t>
            </a:r>
            <a:endParaRPr lang="sk-SK" noProof="0" dirty="0"/>
          </a:p>
        </p:txBody>
      </p:sp>
      <p:cxnSp>
        <p:nvCxnSpPr>
          <p:cNvPr id="5" name="Priama spojnica 4" descr="Deliaca čiara úvodnej snímky&#10;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symbol obrázka 5">
            <a:extLst>
              <a:ext uri="{FF2B5EF4-FFF2-40B4-BE49-F238E27FC236}">
                <a16:creationId xmlns:a16="http://schemas.microsoft.com/office/drawing/2014/main" id="{C41AA1B3-8A3B-4B1B-A759-E2D7641772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k-SK" noProof="0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89044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x obrázkové odrážky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ál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4" name="Ovál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42" name="Obdĺžnik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0" name="Zástupný symbol obrázka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noProof="0" dirty="0"/>
              <a:t>Sem vložte alebo presuňte obrázok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sk-SK" noProof="0" dirty="0"/>
              <a:t>Popis odrážky</a:t>
            </a:r>
          </a:p>
        </p:txBody>
      </p:sp>
      <p:sp>
        <p:nvSpPr>
          <p:cNvPr id="13" name="Zástupný symbol textu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sk-SK" noProof="0" dirty="0"/>
              <a:t>Popis odrážky</a:t>
            </a:r>
          </a:p>
        </p:txBody>
      </p:sp>
      <p:sp>
        <p:nvSpPr>
          <p:cNvPr id="6" name="Zástupný symbol textu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Odrážka 1</a:t>
            </a:r>
          </a:p>
        </p:txBody>
      </p:sp>
      <p:sp>
        <p:nvSpPr>
          <p:cNvPr id="10" name="Zástupný symbol textu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Odrážka 2</a:t>
            </a:r>
          </a:p>
        </p:txBody>
      </p:sp>
      <p:sp>
        <p:nvSpPr>
          <p:cNvPr id="12" name="Zástupný symbol textu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Odrážka 3</a:t>
            </a:r>
          </a:p>
        </p:txBody>
      </p:sp>
      <p:sp>
        <p:nvSpPr>
          <p:cNvPr id="21" name="Zástupný symbol textu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sk-SK" noProof="0" dirty="0"/>
              <a:t>Popis odrážky</a:t>
            </a:r>
          </a:p>
        </p:txBody>
      </p:sp>
      <p:sp>
        <p:nvSpPr>
          <p:cNvPr id="51" name="Osemuholník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52" name="Ová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>
              <a:solidFill>
                <a:schemeClr val="accent1"/>
              </a:solidFill>
            </a:endParaRPr>
          </a:p>
        </p:txBody>
      </p:sp>
      <p:sp>
        <p:nvSpPr>
          <p:cNvPr id="53" name="Ová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54" name="Ová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>
              <a:solidFill>
                <a:schemeClr val="accent1"/>
              </a:solidFill>
            </a:endParaRPr>
          </a:p>
        </p:txBody>
      </p:sp>
      <p:sp>
        <p:nvSpPr>
          <p:cNvPr id="55" name="Zástupný symbol čísla snímky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Voľný tvar: Tvar 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 dirty="0"/>
            </a:p>
          </p:txBody>
        </p:sp>
        <p:sp>
          <p:nvSpPr>
            <p:cNvPr id="27" name="Voľný tvar: Tvar 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 dirty="0"/>
            </a:p>
          </p:txBody>
        </p:sp>
        <p:sp>
          <p:nvSpPr>
            <p:cNvPr id="28" name="Voľný tvar: Tvar 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 dirty="0"/>
            </a:p>
          </p:txBody>
        </p:sp>
        <p:sp>
          <p:nvSpPr>
            <p:cNvPr id="29" name="Voľný tvar: Tvar 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 dirty="0"/>
            </a:p>
          </p:txBody>
        </p:sp>
        <p:sp>
          <p:nvSpPr>
            <p:cNvPr id="30" name="Voľný tvar: Tvar 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 dirty="0"/>
            </a:p>
          </p:txBody>
        </p:sp>
        <p:sp>
          <p:nvSpPr>
            <p:cNvPr id="31" name="Voľný tvar: Tvar 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 dirty="0"/>
            </a:p>
          </p:txBody>
        </p:sp>
        <p:sp>
          <p:nvSpPr>
            <p:cNvPr id="32" name="Voľný tvar: Tvar 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 dirty="0"/>
            </a:p>
          </p:txBody>
        </p:sp>
      </p:grpSp>
      <p:sp>
        <p:nvSpPr>
          <p:cNvPr id="38" name="Zástupný symbol obrázka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900000" cy="691688"/>
          </a:xfr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39" name="Zástupný symbol obrázka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900000" cy="691688"/>
          </a:xfr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40" name="Zástupný symbol obrázka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3" y="1706545"/>
            <a:ext cx="900000" cy="691688"/>
          </a:xfrm>
        </p:spPr>
        <p:txBody>
          <a:bodyPr rtlCol="0"/>
          <a:lstStyle>
            <a:lvl1pPr marL="0" indent="0">
              <a:buNone/>
              <a:defRPr sz="1800"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91179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álny produ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Voľný tvar: Tvar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5" name="Voľný tvar: Tvar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6" name="Voľný tvar: Tvar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7" name="Voľný tvar: Tvar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8" name="Voľný tvar: Tvar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9" name="Voľný tvar: Tvar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0" name="Voľný tvar: Tvar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1" name="Voľný tvar: Tvar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2" name="Voľný tvar: Tvar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3" name="Voľný tvar: Tvar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4" name="Voľný tvar: Tvar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5" name="Voľný tvar: Tvar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6" name="Voľný tvar: Tvar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7" name="Voľný tvar: Tvar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Zaoblený obdĺžnik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k-SK" noProof="0" dirty="0"/>
            </a:p>
          </p:txBody>
        </p:sp>
        <p:sp>
          <p:nvSpPr>
            <p:cNvPr id="45" name="Zaoblený obdĺžnik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 dirty="0"/>
            </a:p>
          </p:txBody>
        </p:sp>
        <p:sp>
          <p:nvSpPr>
            <p:cNvPr id="46" name="Obdĺžnik: Zaoblené rohy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 dirty="0"/>
            </a:p>
          </p:txBody>
        </p:sp>
        <p:sp>
          <p:nvSpPr>
            <p:cNvPr id="47" name="Zaoblený obdĺžnik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 dirty="0"/>
            </a:p>
          </p:txBody>
        </p:sp>
        <p:sp>
          <p:nvSpPr>
            <p:cNvPr id="48" name="Zaoblený obdĺžnik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k-SK" noProof="0" dirty="0"/>
            </a:p>
          </p:txBody>
        </p:sp>
        <p:sp>
          <p:nvSpPr>
            <p:cNvPr id="49" name="Ová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k-SK" noProof="0" dirty="0"/>
            </a:p>
          </p:txBody>
        </p:sp>
        <p:sp>
          <p:nvSpPr>
            <p:cNvPr id="50" name="Ová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k-SK" noProof="0" dirty="0"/>
            </a:p>
          </p:txBody>
        </p:sp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k-SK" noProof="0" dirty="0"/>
            </a:p>
          </p:txBody>
        </p:sp>
      </p:grp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 dirty="0"/>
              <a:t>Sem možno pridať zvýraznený text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8" name="Zástupné číslo snímky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5" name="Zástupný symbol obrázka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noProof="0" dirty="0"/>
              <a:t>Sem vložte alebo presuňte obrázok</a:t>
            </a:r>
          </a:p>
        </p:txBody>
      </p:sp>
      <p:sp>
        <p:nvSpPr>
          <p:cNvPr id="9" name="Zástupný symbol textu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ové odrážky s 3 stĺpc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ál 17">
            <a:extLst>
              <a:ext uri="{FF2B5EF4-FFF2-40B4-BE49-F238E27FC236}">
                <a16:creationId xmlns:a16="http://schemas.microsoft.com/office/drawing/2014/main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829415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2398763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8" name="Zástupné číslo snímky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52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Popis odrážky</a:t>
            </a:r>
          </a:p>
        </p:txBody>
      </p:sp>
      <p:sp>
        <p:nvSpPr>
          <p:cNvPr id="13" name="Zástupný symbol textu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Popis odrážky</a:t>
            </a:r>
          </a:p>
        </p:txBody>
      </p:sp>
      <p:sp>
        <p:nvSpPr>
          <p:cNvPr id="15" name="Zástupný symbol textu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634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Popis odrážky</a:t>
            </a:r>
          </a:p>
        </p:txBody>
      </p:sp>
      <p:sp>
        <p:nvSpPr>
          <p:cNvPr id="10" name="Zástupný symbol textu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145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Odrážka 2</a:t>
            </a:r>
          </a:p>
        </p:txBody>
      </p:sp>
      <p:sp>
        <p:nvSpPr>
          <p:cNvPr id="12" name="Zástupný symbol textu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Odrážka 3</a:t>
            </a:r>
          </a:p>
        </p:txBody>
      </p:sp>
      <p:sp>
        <p:nvSpPr>
          <p:cNvPr id="16" name="Zástupný symbol textu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9635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Odrážka 4</a:t>
            </a:r>
          </a:p>
        </p:txBody>
      </p:sp>
      <p:sp>
        <p:nvSpPr>
          <p:cNvPr id="9" name="Zástupný symbol textu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Vedľajšia hlavička</a:t>
            </a:r>
          </a:p>
        </p:txBody>
      </p:sp>
      <p:sp>
        <p:nvSpPr>
          <p:cNvPr id="20" name="Zástupný symbol obrázka 3">
            <a:extLst>
              <a:ext uri="{FF2B5EF4-FFF2-40B4-BE49-F238E27FC236}">
                <a16:creationId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24707" y="2358091"/>
            <a:ext cx="900000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21" name="Zástupný symbol obrázka 3">
            <a:extLst>
              <a:ext uri="{FF2B5EF4-FFF2-40B4-BE49-F238E27FC236}">
                <a16:creationId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72401" y="2358091"/>
            <a:ext cx="900000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22" name="Zástupný symbol obrázka 3">
            <a:extLst>
              <a:ext uri="{FF2B5EF4-FFF2-40B4-BE49-F238E27FC236}">
                <a16:creationId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621492" y="2358090"/>
            <a:ext cx="900000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072002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ľké čísla – možnosť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ástupný symbol textu 3">
            <a:extLst>
              <a:ext uri="{FF2B5EF4-FFF2-40B4-BE49-F238E27FC236}">
                <a16:creationId xmlns:a16="http://schemas.microsoft.com/office/drawing/2014/main" id="{E6E9DC6E-6F00-46BA-B990-095D92A358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79984"/>
            <a:ext cx="4348065" cy="434806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Hlavička sekcie</a:t>
            </a:r>
          </a:p>
        </p:txBody>
      </p:sp>
      <p:sp>
        <p:nvSpPr>
          <p:cNvPr id="27" name="Zástupný symbol textu 9">
            <a:extLst>
              <a:ext uri="{FF2B5EF4-FFF2-40B4-BE49-F238E27FC236}">
                <a16:creationId xmlns:a16="http://schemas.microsoft.com/office/drawing/2014/main" id="{76D2E128-93A5-440C-A234-55AC27F90F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54721"/>
            <a:ext cx="3998591" cy="399859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sk-SK" noProof="0" dirty="0"/>
              <a:t>Hlavička sekcie</a:t>
            </a:r>
          </a:p>
        </p:txBody>
      </p:sp>
      <p:sp>
        <p:nvSpPr>
          <p:cNvPr id="28" name="Zástupný symbol textu 9">
            <a:extLst>
              <a:ext uri="{FF2B5EF4-FFF2-40B4-BE49-F238E27FC236}">
                <a16:creationId xmlns:a16="http://schemas.microsoft.com/office/drawing/2014/main" id="{315814FC-F14E-4ECD-A97E-869936E55D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193897"/>
            <a:ext cx="3120238" cy="312023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sk-SK" noProof="0" dirty="0"/>
              <a:t>Hlavička sekcie</a:t>
            </a:r>
          </a:p>
        </p:txBody>
      </p:sp>
      <p:sp>
        <p:nvSpPr>
          <p:cNvPr id="48" name="Voľný tvar: Tvar 47">
            <a:extLst>
              <a:ext uri="{FF2B5EF4-FFF2-40B4-BE49-F238E27FC236}">
                <a16:creationId xmlns:a16="http://schemas.microsoft.com/office/drawing/2014/main" id="{A8E117AC-4076-4663-96EA-12A984AAA63A}"/>
              </a:ext>
            </a:extLst>
          </p:cNvPr>
          <p:cNvSpPr/>
          <p:nvPr userDrawn="1"/>
        </p:nvSpPr>
        <p:spPr>
          <a:xfrm>
            <a:off x="4740115" y="2772299"/>
            <a:ext cx="494967" cy="1963434"/>
          </a:xfrm>
          <a:custGeom>
            <a:avLst/>
            <a:gdLst>
              <a:gd name="connsiteX0" fmla="*/ 258706 w 494967"/>
              <a:gd name="connsiteY0" fmla="*/ 0 h 1963434"/>
              <a:gd name="connsiteX1" fmla="*/ 324121 w 494967"/>
              <a:gd name="connsiteY1" fmla="*/ 135794 h 1963434"/>
              <a:gd name="connsiteX2" fmla="*/ 494967 w 494967"/>
              <a:gd name="connsiteY2" fmla="*/ 982025 h 1963434"/>
              <a:gd name="connsiteX3" fmla="*/ 324121 w 494967"/>
              <a:gd name="connsiteY3" fmla="*/ 1828257 h 1963434"/>
              <a:gd name="connsiteX4" fmla="*/ 259003 w 494967"/>
              <a:gd name="connsiteY4" fmla="*/ 1963434 h 1963434"/>
              <a:gd name="connsiteX5" fmla="*/ 241238 w 494967"/>
              <a:gd name="connsiteY5" fmla="*/ 1934192 h 1963434"/>
              <a:gd name="connsiteX6" fmla="*/ 0 w 494967"/>
              <a:gd name="connsiteY6" fmla="*/ 981472 h 1963434"/>
              <a:gd name="connsiteX7" fmla="*/ 241238 w 494967"/>
              <a:gd name="connsiteY7" fmla="*/ 28753 h 196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967" h="1963434">
                <a:moveTo>
                  <a:pt x="258706" y="0"/>
                </a:moveTo>
                <a:lnTo>
                  <a:pt x="324121" y="135794"/>
                </a:lnTo>
                <a:cubicBezTo>
                  <a:pt x="434133" y="395891"/>
                  <a:pt x="494967" y="681854"/>
                  <a:pt x="494967" y="982025"/>
                </a:cubicBezTo>
                <a:cubicBezTo>
                  <a:pt x="494967" y="1282196"/>
                  <a:pt x="434133" y="1568159"/>
                  <a:pt x="324121" y="1828257"/>
                </a:cubicBezTo>
                <a:lnTo>
                  <a:pt x="259003" y="1963434"/>
                </a:lnTo>
                <a:lnTo>
                  <a:pt x="241238" y="1934192"/>
                </a:lnTo>
                <a:cubicBezTo>
                  <a:pt x="87390" y="1650983"/>
                  <a:pt x="0" y="1326433"/>
                  <a:pt x="0" y="981472"/>
                </a:cubicBezTo>
                <a:cubicBezTo>
                  <a:pt x="0" y="636511"/>
                  <a:pt x="87390" y="311961"/>
                  <a:pt x="241238" y="28753"/>
                </a:cubicBez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47" name="Voľný tvar: Tvar 46">
            <a:extLst>
              <a:ext uri="{FF2B5EF4-FFF2-40B4-BE49-F238E27FC236}">
                <a16:creationId xmlns:a16="http://schemas.microsoft.com/office/drawing/2014/main" id="{33BA9298-2BC7-49EF-BEB7-E71095424207}"/>
              </a:ext>
            </a:extLst>
          </p:cNvPr>
          <p:cNvSpPr/>
          <p:nvPr userDrawn="1"/>
        </p:nvSpPr>
        <p:spPr>
          <a:xfrm>
            <a:off x="8245937" y="2863999"/>
            <a:ext cx="491664" cy="1780035"/>
          </a:xfrm>
          <a:custGeom>
            <a:avLst/>
            <a:gdLst>
              <a:gd name="connsiteX0" fmla="*/ 279162 w 491664"/>
              <a:gd name="connsiteY0" fmla="*/ 0 h 1780035"/>
              <a:gd name="connsiteX1" fmla="*/ 334593 w 491664"/>
              <a:gd name="connsiteY1" fmla="*/ 115068 h 1780035"/>
              <a:gd name="connsiteX2" fmla="*/ 491664 w 491664"/>
              <a:gd name="connsiteY2" fmla="*/ 893069 h 1780035"/>
              <a:gd name="connsiteX3" fmla="*/ 334593 w 491664"/>
              <a:gd name="connsiteY3" fmla="*/ 1671070 h 1780035"/>
              <a:gd name="connsiteX4" fmla="*/ 282102 w 491664"/>
              <a:gd name="connsiteY4" fmla="*/ 1780035 h 1780035"/>
              <a:gd name="connsiteX5" fmla="*/ 265807 w 491664"/>
              <a:gd name="connsiteY5" fmla="*/ 1758245 h 1780035"/>
              <a:gd name="connsiteX6" fmla="*/ 0 w 491664"/>
              <a:gd name="connsiteY6" fmla="*/ 888052 h 1780035"/>
              <a:gd name="connsiteX7" fmla="*/ 265807 w 491664"/>
              <a:gd name="connsiteY7" fmla="*/ 17859 h 178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664" h="1780035">
                <a:moveTo>
                  <a:pt x="279162" y="0"/>
                </a:moveTo>
                <a:lnTo>
                  <a:pt x="334593" y="115068"/>
                </a:lnTo>
                <a:cubicBezTo>
                  <a:pt x="435735" y="354195"/>
                  <a:pt x="491664" y="617100"/>
                  <a:pt x="491664" y="893069"/>
                </a:cubicBezTo>
                <a:cubicBezTo>
                  <a:pt x="491664" y="1169038"/>
                  <a:pt x="435735" y="1431944"/>
                  <a:pt x="334593" y="1671070"/>
                </a:cubicBezTo>
                <a:lnTo>
                  <a:pt x="282102" y="1780035"/>
                </a:lnTo>
                <a:lnTo>
                  <a:pt x="265807" y="1758245"/>
                </a:lnTo>
                <a:cubicBezTo>
                  <a:pt x="97991" y="1509844"/>
                  <a:pt x="0" y="1210391"/>
                  <a:pt x="0" y="888052"/>
                </a:cubicBezTo>
                <a:cubicBezTo>
                  <a:pt x="0" y="565713"/>
                  <a:pt x="97991" y="266261"/>
                  <a:pt x="265807" y="17859"/>
                </a:cubicBezTo>
                <a:close/>
              </a:path>
            </a:pathLst>
          </a:custGeom>
          <a:pattFill prst="dkUpDiag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6" name="Voľný tvar: Tvar 15">
            <a:extLst>
              <a:ext uri="{FF2B5EF4-FFF2-40B4-BE49-F238E27FC236}">
                <a16:creationId xmlns:a16="http://schemas.microsoft.com/office/drawing/2014/main" id="{D850331C-9383-4367-8C09-8FBE227C98B4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7" name="Voľný tvar: Tvar 16">
            <a:extLst>
              <a:ext uri="{FF2B5EF4-FFF2-40B4-BE49-F238E27FC236}">
                <a16:creationId xmlns:a16="http://schemas.microsoft.com/office/drawing/2014/main" id="{D5AADDFA-0151-46BA-B788-3C5B8FC5B5FD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0" name="Voľný tvar: Tvar 19">
            <a:extLst>
              <a:ext uri="{FF2B5EF4-FFF2-40B4-BE49-F238E27FC236}">
                <a16:creationId xmlns:a16="http://schemas.microsoft.com/office/drawing/2014/main" id="{CC98EDD7-AC10-482C-9B0F-9EE170C1F8C4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2" name="Voľný tvar: Tvar 21">
            <a:extLst>
              <a:ext uri="{FF2B5EF4-FFF2-40B4-BE49-F238E27FC236}">
                <a16:creationId xmlns:a16="http://schemas.microsoft.com/office/drawing/2014/main" id="{46C6BDBB-2B70-456D-86FB-0A63D587A509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3" name="Voľný tvar: Tvar 22">
            <a:extLst>
              <a:ext uri="{FF2B5EF4-FFF2-40B4-BE49-F238E27FC236}">
                <a16:creationId xmlns:a16="http://schemas.microsoft.com/office/drawing/2014/main" id="{DD294FD8-6E9C-409A-81F3-C1E9BE998524}"/>
              </a:ext>
            </a:extLst>
          </p:cNvPr>
          <p:cNvSpPr/>
          <p:nvPr userDrawn="1"/>
        </p:nvSpPr>
        <p:spPr>
          <a:xfrm rot="13336516">
            <a:off x="137666" y="5349121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sk-SK" noProof="0" dirty="0"/>
          </a:p>
        </p:txBody>
      </p:sp>
      <p:sp>
        <p:nvSpPr>
          <p:cNvPr id="24" name="Voľný tvar: Tvar 23">
            <a:extLst>
              <a:ext uri="{FF2B5EF4-FFF2-40B4-BE49-F238E27FC236}">
                <a16:creationId xmlns:a16="http://schemas.microsoft.com/office/drawing/2014/main" id="{E9CE551E-3C50-4DFC-B1F0-E75C36EB546C}"/>
              </a:ext>
            </a:extLst>
          </p:cNvPr>
          <p:cNvSpPr/>
          <p:nvPr userDrawn="1"/>
        </p:nvSpPr>
        <p:spPr>
          <a:xfrm rot="5738060">
            <a:off x="100722" y="596209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5" name="Voľný tvar: Tvar 24">
            <a:extLst>
              <a:ext uri="{FF2B5EF4-FFF2-40B4-BE49-F238E27FC236}">
                <a16:creationId xmlns:a16="http://schemas.microsoft.com/office/drawing/2014/main" id="{1A30495D-C647-4038-8E7F-16125414CE5D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8" name="Zástupný symbol päty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9" name="Zástupný objekt čísla snímky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29" name="Voľný tvar: Tvar 28">
            <a:extLst>
              <a:ext uri="{FF2B5EF4-FFF2-40B4-BE49-F238E27FC236}">
                <a16:creationId xmlns:a16="http://schemas.microsoft.com/office/drawing/2014/main" id="{487EAD8B-C2A9-4ED7-BA79-62CE2E5D80F9}"/>
              </a:ext>
            </a:extLst>
          </p:cNvPr>
          <p:cNvSpPr/>
          <p:nvPr userDrawn="1"/>
        </p:nvSpPr>
        <p:spPr>
          <a:xfrm rot="3693105">
            <a:off x="270909" y="5041123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1" name="Zástupný symbol textu 18">
            <a:extLst>
              <a:ext uri="{FF2B5EF4-FFF2-40B4-BE49-F238E27FC236}">
                <a16:creationId xmlns:a16="http://schemas.microsoft.com/office/drawing/2014/main" id="{C614E990-EC62-437B-ADF0-038FF35A26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4343" y="2505766"/>
            <a:ext cx="3374987" cy="885825"/>
          </a:xfrm>
        </p:spPr>
        <p:txBody>
          <a:bodyPr rtlCol="0" anchor="ctr"/>
          <a:lstStyle>
            <a:lvl1pPr marL="0" indent="0" algn="ctr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sk-SK" noProof="0" dirty="0"/>
              <a:t>1</a:t>
            </a:r>
          </a:p>
        </p:txBody>
      </p:sp>
      <p:sp>
        <p:nvSpPr>
          <p:cNvPr id="32" name="Zástupný symbol textu 20">
            <a:extLst>
              <a:ext uri="{FF2B5EF4-FFF2-40B4-BE49-F238E27FC236}">
                <a16:creationId xmlns:a16="http://schemas.microsoft.com/office/drawing/2014/main" id="{A6926E00-3D05-4600-B7E9-74F56D038A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2968" y="2505766"/>
            <a:ext cx="3025513" cy="885825"/>
          </a:xfrm>
        </p:spPr>
        <p:txBody>
          <a:bodyPr rtlCol="0" anchor="ctr"/>
          <a:lstStyle>
            <a:lvl1pPr marL="0" indent="0" algn="ctr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sk-SK" noProof="0" dirty="0"/>
              <a:t>2</a:t>
            </a:r>
          </a:p>
        </p:txBody>
      </p:sp>
      <p:sp>
        <p:nvSpPr>
          <p:cNvPr id="33" name="Zástupný symbol textu 32">
            <a:extLst>
              <a:ext uri="{FF2B5EF4-FFF2-40B4-BE49-F238E27FC236}">
                <a16:creationId xmlns:a16="http://schemas.microsoft.com/office/drawing/2014/main" id="{56EA1CAB-F73E-42AE-AC55-B00392B492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37600" y="2490630"/>
            <a:ext cx="2090738" cy="900962"/>
          </a:xfrm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8000" b="1" i="0" dirty="0">
                <a:latin typeface="+mj-lt"/>
              </a:defRPr>
            </a:lvl1pPr>
          </a:lstStyle>
          <a:p>
            <a:pPr marL="266700" lvl="0" indent="-266700" algn="ctr" rtl="0"/>
            <a:r>
              <a:rPr lang="sk-SK" noProof="0" dirty="0"/>
              <a:t>3</a:t>
            </a:r>
          </a:p>
        </p:txBody>
      </p:sp>
      <p:sp>
        <p:nvSpPr>
          <p:cNvPr id="35" name="Zástupný symbol textu 34">
            <a:extLst>
              <a:ext uri="{FF2B5EF4-FFF2-40B4-BE49-F238E27FC236}">
                <a16:creationId xmlns:a16="http://schemas.microsoft.com/office/drawing/2014/main" id="{34357700-1BDF-40C0-BFE9-5F837ADED4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20138" y="4015478"/>
            <a:ext cx="2489200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Popis sekcie</a:t>
            </a:r>
          </a:p>
        </p:txBody>
      </p:sp>
      <p:sp>
        <p:nvSpPr>
          <p:cNvPr id="37" name="Zástupný symbol textu 36">
            <a:extLst>
              <a:ext uri="{FF2B5EF4-FFF2-40B4-BE49-F238E27FC236}">
                <a16:creationId xmlns:a16="http://schemas.microsoft.com/office/drawing/2014/main" id="{A3F3E97F-9A21-4431-909B-D1E580B19F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81124" y="4015478"/>
            <a:ext cx="2489200" cy="1011238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sk-SK" noProof="0" dirty="0"/>
              <a:t>Popis sekcie</a:t>
            </a:r>
          </a:p>
        </p:txBody>
      </p:sp>
      <p:sp>
        <p:nvSpPr>
          <p:cNvPr id="39" name="Zástupný symbol textu 38">
            <a:extLst>
              <a:ext uri="{FF2B5EF4-FFF2-40B4-BE49-F238E27FC236}">
                <a16:creationId xmlns:a16="http://schemas.microsoft.com/office/drawing/2014/main" id="{2445CEA3-6928-4E8E-8E52-B7043F3580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37600" y="4015478"/>
            <a:ext cx="2090738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sk-SK" noProof="0" dirty="0"/>
              <a:t>Popis sekcie</a:t>
            </a:r>
          </a:p>
        </p:txBody>
      </p:sp>
    </p:spTree>
    <p:extLst>
      <p:ext uri="{BB962C8B-B14F-4D97-AF65-F5344CB8AC3E}">
        <p14:creationId xmlns:p14="http://schemas.microsoft.com/office/powerpoint/2010/main" val="2159792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objekt textu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4" name="Zástupný objekt obsahu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0" name="Zástupný symbol päty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11" name="Zástupný objekt čísla snímky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8" name="Zástupný symbol textu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2" name="Zástupný symbol textu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estor na tr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ľný tvar: Tvar 12">
            <a:extLst>
              <a:ext uri="{FF2B5EF4-FFF2-40B4-BE49-F238E27FC236}">
                <a16:creationId xmlns:a16="http://schemas.microsoft.com/office/drawing/2014/main" id="{070BDE6F-3ADC-465D-A1D5-2E3FEE5E3685}"/>
              </a:ext>
            </a:extLst>
          </p:cNvPr>
          <p:cNvSpPr/>
          <p:nvPr userDrawn="1"/>
        </p:nvSpPr>
        <p:spPr>
          <a:xfrm rot="4308689">
            <a:off x="9605830" y="-345925"/>
            <a:ext cx="2706415" cy="2832124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6" name="Zástupný symbol päty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7" name="Zástupný objekt čísla snímky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cxnSp>
        <p:nvCxnSpPr>
          <p:cNvPr id="14" name="Priama spojnica 13">
            <a:extLst>
              <a:ext uri="{FF2B5EF4-FFF2-40B4-BE49-F238E27FC236}">
                <a16:creationId xmlns:a16="http://schemas.microsoft.com/office/drawing/2014/main" id="{B3B7A27A-7EBF-4E8D-A115-E66CB9FAB63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19756"/>
            <a:ext cx="0" cy="43698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riama spojnica 14">
            <a:extLst>
              <a:ext uri="{FF2B5EF4-FFF2-40B4-BE49-F238E27FC236}">
                <a16:creationId xmlns:a16="http://schemas.microsoft.com/office/drawing/2014/main" id="{1BFFAC39-59BE-48F2-AD63-62BEFC00B1D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504678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ástupný symbol textu 5">
            <a:extLst>
              <a:ext uri="{FF2B5EF4-FFF2-40B4-BE49-F238E27FC236}">
                <a16:creationId xmlns:a16="http://schemas.microsoft.com/office/drawing/2014/main" id="{FA965502-3EB0-4B3F-B1BD-4A4FCF7FFB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Nadpis kvadrantu</a:t>
            </a:r>
          </a:p>
        </p:txBody>
      </p:sp>
      <p:sp>
        <p:nvSpPr>
          <p:cNvPr id="20" name="Zástupný symbol textu 5">
            <a:extLst>
              <a:ext uri="{FF2B5EF4-FFF2-40B4-BE49-F238E27FC236}">
                <a16:creationId xmlns:a16="http://schemas.microsoft.com/office/drawing/2014/main" id="{C18A1C3D-3A6C-4F03-9E67-CC675C5FE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585757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Nadpis kvadrantu</a:t>
            </a:r>
          </a:p>
        </p:txBody>
      </p:sp>
      <p:sp>
        <p:nvSpPr>
          <p:cNvPr id="21" name="Zástupný symbol textu 5">
            <a:extLst>
              <a:ext uri="{FF2B5EF4-FFF2-40B4-BE49-F238E27FC236}">
                <a16:creationId xmlns:a16="http://schemas.microsoft.com/office/drawing/2014/main" id="{469CF172-1F46-411E-B0E1-B0220CFB3D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18782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Nadpis kvadrantu</a:t>
            </a:r>
          </a:p>
        </p:txBody>
      </p:sp>
      <p:sp>
        <p:nvSpPr>
          <p:cNvPr id="22" name="Zástupný symbol textu 5">
            <a:extLst>
              <a:ext uri="{FF2B5EF4-FFF2-40B4-BE49-F238E27FC236}">
                <a16:creationId xmlns:a16="http://schemas.microsoft.com/office/drawing/2014/main" id="{BD9E85DB-9B95-40F2-9F0B-3D21BC9DCD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18782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Nadpis kvadrantu</a:t>
            </a:r>
          </a:p>
        </p:txBody>
      </p:sp>
    </p:spTree>
    <p:extLst>
      <p:ext uri="{BB962C8B-B14F-4D97-AF65-F5344CB8AC3E}">
        <p14:creationId xmlns:p14="http://schemas.microsoft.com/office/powerpoint/2010/main" val="1044470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ĺpce v rámček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8" name="Zástupné číslo snímky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1" name="Zástupný symbol textu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9" name="Zástupný symbol textu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Vedľajšia hlavička</a:t>
            </a:r>
          </a:p>
        </p:txBody>
      </p:sp>
      <p:sp>
        <p:nvSpPr>
          <p:cNvPr id="6" name="Zástupný symbol textu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sk-SK" noProof="0" dirty="0"/>
              <a:t>Nadpis sekcie 1</a:t>
            </a:r>
          </a:p>
        </p:txBody>
      </p:sp>
      <p:sp>
        <p:nvSpPr>
          <p:cNvPr id="12" name="Zástupný symbol textu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sk-SK" noProof="0" dirty="0"/>
              <a:t>Nadpis sekcie 2</a:t>
            </a:r>
          </a:p>
        </p:txBody>
      </p:sp>
      <p:sp>
        <p:nvSpPr>
          <p:cNvPr id="14" name="Zástupný symbol textu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sk-SK" noProof="0" dirty="0"/>
              <a:t>Nadpis sekcie 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asová 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6" name="Zástupný objekt päty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7" name="Zástupný objekt čísla snímky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13" name="Zástupný symbol textu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Vedľajšia hlavička</a:t>
            </a:r>
          </a:p>
        </p:txBody>
      </p:sp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symbol textu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Rok</a:t>
            </a:r>
          </a:p>
        </p:txBody>
      </p:sp>
      <p:sp>
        <p:nvSpPr>
          <p:cNvPr id="17" name="Zástupný symbol textu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21" name="Zástupný symbol textu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22" name="Zástupný symbol textu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25" name="Zástupný symbol textu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26" name="Zástupný symbol textu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Rok</a:t>
            </a:r>
          </a:p>
        </p:txBody>
      </p:sp>
      <p:sp>
        <p:nvSpPr>
          <p:cNvPr id="28" name="Zástupný symbol textu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0" name="Zástupný symbol textu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1" name="Zástupný symbol textu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2" name="Zástupný symbol textu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3" name="Zástupný symbol textu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4" name="Zástupný symbol textu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5" name="Zástupný symbol textu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6" name="Zástupný symbol textu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7" name="Zástupný symbol textu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8" name="Zástupný symbol textu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9" name="Zástupný symbol textu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0" name="Zástupný symbol textu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1" name="Zástupný symbol textu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2" name="Zástupný symbol textu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3" name="Zástupný symbol textu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4" name="Zástupný symbol textu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5" name="Zástupný symbol textu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6" name="Zástupný symbol textu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7" name="Zástupný symbol textu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8" name="Zástupný symbol textu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9" name="Zástupný symbol textu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Nadpis položky</a:t>
            </a:r>
          </a:p>
        </p:txBody>
      </p:sp>
      <p:sp>
        <p:nvSpPr>
          <p:cNvPr id="50" name="Zástupný symbol textu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Mesiac, rok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m so 6 člen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8" name="Zástupné číslo snímky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Nadpis</a:t>
            </a:r>
          </a:p>
        </p:txBody>
      </p:sp>
      <p:sp>
        <p:nvSpPr>
          <p:cNvPr id="13" name="Zástupný symbol textu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Nadpis</a:t>
            </a:r>
          </a:p>
        </p:txBody>
      </p:sp>
      <p:sp>
        <p:nvSpPr>
          <p:cNvPr id="15" name="Zástupný symbol textu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Nadpis</a:t>
            </a:r>
          </a:p>
        </p:txBody>
      </p:sp>
      <p:sp>
        <p:nvSpPr>
          <p:cNvPr id="17" name="Zástupný symbol textu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Nadpis</a:t>
            </a:r>
          </a:p>
        </p:txBody>
      </p:sp>
      <p:sp>
        <p:nvSpPr>
          <p:cNvPr id="6" name="Zástupný symbol textu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Celé meno</a:t>
            </a:r>
          </a:p>
        </p:txBody>
      </p:sp>
      <p:sp>
        <p:nvSpPr>
          <p:cNvPr id="10" name="Zástupný symbol textu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Celé meno</a:t>
            </a:r>
          </a:p>
        </p:txBody>
      </p:sp>
      <p:sp>
        <p:nvSpPr>
          <p:cNvPr id="12" name="Zástupný symbol textu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Celé meno</a:t>
            </a:r>
          </a:p>
        </p:txBody>
      </p:sp>
      <p:sp>
        <p:nvSpPr>
          <p:cNvPr id="16" name="Zástupný symbol textu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Celé meno</a:t>
            </a:r>
          </a:p>
        </p:txBody>
      </p:sp>
      <p:sp>
        <p:nvSpPr>
          <p:cNvPr id="19" name="Zástupný symbol textu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Celé meno</a:t>
            </a:r>
          </a:p>
        </p:txBody>
      </p:sp>
      <p:sp>
        <p:nvSpPr>
          <p:cNvPr id="21" name="Zástupný symbol textu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Nadpis</a:t>
            </a:r>
          </a:p>
        </p:txBody>
      </p:sp>
      <p:sp>
        <p:nvSpPr>
          <p:cNvPr id="23" name="Zástupný symbol obrázka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24" name="Zástupný symbol obrázka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25" name="Zástupný symbol obrázka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26" name="Zástupný symbol obrázka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27" name="Zástupný symbol obrázka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20" name="Zástupný symbol obrázka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4" name="Zástupný symbol textu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sk-SK" noProof="0" dirty="0"/>
              <a:t>Celé meno</a:t>
            </a:r>
          </a:p>
        </p:txBody>
      </p:sp>
      <p:sp>
        <p:nvSpPr>
          <p:cNvPr id="11" name="Zástupný symbol textu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sk-SK" noProof="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a nadpis a pod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Voľný tvar: Tvar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7" name="Voľný tvar: Tvar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6" name="Zástupný objekt päty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7" name="Zástupný objekt čísla snímky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14" name="Voľný tvar: Tvar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9" name="Voľný tvar: Tvar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8" name="Voľný tvar: Tvar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0" name="Voľný tvar: Tvar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4" name="Voľný tvar: Tvar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3" name="Voľný tvar: Tvar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3" name="Zástupný symbol textu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Vedľajšia hlavička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á sním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2" name="Zástupný symbol obrázka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Sem vložte alebo presuňte obrázok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sk-SK" noProof="0" dirty="0"/>
              <a:t>Kliknite sem a upravte </a:t>
            </a:r>
            <a:br>
              <a:rPr lang="sk-SK" noProof="0" dirty="0"/>
            </a:br>
            <a:r>
              <a:rPr lang="sk-SK" noProof="0" dirty="0"/>
              <a:t>Štýl predlohy nadpisov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/>
              <a:t>Kliknutím upravte štýl predlohy podnadpisu</a:t>
            </a:r>
            <a:endParaRPr lang="sk-SK" noProof="0" dirty="0"/>
          </a:p>
        </p:txBody>
      </p: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6" name="Textové pole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sk-SK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ľný tvar: Tvar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4" name="Voľný tvar: Tvar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6" name="Zástupný objekt päty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7" name="Zástupný objekt čísla snímky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24" name="Voľný tvar: Tvar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2" name="Voľný tvar: Tvar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5" name="Voľný tvar: Tvar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6" name="Voľný tvar: Tvar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0" name="Voľný tvar: Tvar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a nadpis bez grafického prv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6" name="Zástupný objekt päty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7" name="Zástupný objekt čísla snímky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Ďakuje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ástupný symbol obrázka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Sem vložte alebo presuňte obrázok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sk-SK" noProof="0" dirty="0"/>
              <a:t>Ďakujeme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/>
              <a:t>Kliknutím upravte štýl predlohy podnadpisu</a:t>
            </a:r>
            <a:endParaRPr lang="sk-SK" noProof="0" dirty="0"/>
          </a:p>
        </p:txBody>
      </p:sp>
      <p:cxnSp>
        <p:nvCxnSpPr>
          <p:cNvPr id="5" name="Priama spojnica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symbol textu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k-SK" noProof="0" dirty="0"/>
              <a:t>Kontaktné číslo</a:t>
            </a:r>
          </a:p>
        </p:txBody>
      </p:sp>
      <p:sp>
        <p:nvSpPr>
          <p:cNvPr id="9" name="Zástupný symbol textu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k-SK" noProof="0" dirty="0"/>
              <a:t>Popisovač pre e-mail alebo sociálne siete</a:t>
            </a:r>
          </a:p>
        </p:txBody>
      </p:sp>
      <p:sp>
        <p:nvSpPr>
          <p:cNvPr id="8" name="Zástupný symbol obrázka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k-SK" noProof="0" dirty="0"/>
              <a:t>Logo</a:t>
            </a:r>
          </a:p>
        </p:txBody>
      </p:sp>
      <p:sp>
        <p:nvSpPr>
          <p:cNvPr id="10" name="Zástupný symbol textu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k-SK" noProof="0" dirty="0"/>
              <a:t>Adresa webovej lokality</a:t>
            </a:r>
          </a:p>
        </p:txBody>
      </p:sp>
    </p:spTree>
    <p:extLst>
      <p:ext uri="{BB962C8B-B14F-4D97-AF65-F5344CB8AC3E}">
        <p14:creationId xmlns:p14="http://schemas.microsoft.com/office/powerpoint/2010/main" val="1302155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291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1412875"/>
            <a:ext cx="11137900" cy="46799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Nur Text</a:t>
            </a:r>
          </a:p>
        </p:txBody>
      </p:sp>
      <p:sp>
        <p:nvSpPr>
          <p:cNvPr id="5" name="Line 13"/>
          <p:cNvSpPr>
            <a:spLocks noChangeShapeType="1"/>
          </p:cNvSpPr>
          <p:nvPr userDrawn="1"/>
        </p:nvSpPr>
        <p:spPr bwMode="auto">
          <a:xfrm>
            <a:off x="573620" y="6356350"/>
            <a:ext cx="821068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sz="1800"/>
          </a:p>
        </p:txBody>
      </p:sp>
    </p:spTree>
    <p:extLst>
      <p:ext uri="{BB962C8B-B14F-4D97-AF65-F5344CB8AC3E}">
        <p14:creationId xmlns:p14="http://schemas.microsoft.com/office/powerpoint/2010/main" val="3575239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C734-4235-2349-BBAC-10C8A5099CFF}" type="datetimeFigureOut">
              <a:rPr lang="de-DE" smtClean="0"/>
              <a:t>05.11.2019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AED2E-0AF1-1749-A40F-7A704D2D3F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199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5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862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C734-4235-2349-BBAC-10C8A5099CFF}" type="datetimeFigureOut">
              <a:rPr lang="de-DE" smtClean="0"/>
              <a:t>05.11.2019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AED2E-0AF1-1749-A40F-7A704D2D3F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211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C734-4235-2349-BBAC-10C8A5099CFF}" type="datetimeFigureOut">
              <a:rPr lang="de-DE" smtClean="0"/>
              <a:t>05.11.2019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AED2E-0AF1-1749-A40F-7A704D2D3F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7777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C734-4235-2349-BBAC-10C8A5099CFF}" type="datetimeFigureOut">
              <a:rPr lang="de-DE" smtClean="0"/>
              <a:t>05.11.2019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AED2E-0AF1-1749-A40F-7A704D2D3F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65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ľký obrázok a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sk-SK" noProof="0" dirty="0"/>
              <a:t>Kliknite sem a upravte </a:t>
            </a:r>
            <a:br>
              <a:rPr lang="sk-SK" noProof="0" dirty="0"/>
            </a:br>
            <a:r>
              <a:rPr lang="sk-SK" noProof="0" dirty="0"/>
              <a:t>Štýl predlohy nadpisov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/>
              <a:t>Kliknutím upravte štýl predlohy podnadpisu</a:t>
            </a:r>
            <a:endParaRPr lang="sk-SK" noProof="0" dirty="0"/>
          </a:p>
        </p:txBody>
      </p: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6" name="Textové pole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sk-SK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Zástupný symbol obrázka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Sem vložte alebo presuňte obrázok</a:t>
            </a:r>
          </a:p>
        </p:txBody>
      </p:sp>
      <p:sp>
        <p:nvSpPr>
          <p:cNvPr id="16" name="Zástupný symbol obsahu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oducts_b_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216682" y="437552"/>
            <a:ext cx="7285458" cy="57590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de-DE" sz="40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gitalSansEFOP-MediumIta" charset="0"/>
                <a:ea typeface="DigitalSansEFOP-MediumIta" charset="0"/>
                <a:cs typeface="DigitalSansEFOP-MediumIt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Titel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E059BA41-60A6-4358-84C9-02DDF3CEC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815" y="342444"/>
            <a:ext cx="799742" cy="763200"/>
          </a:xfrm>
          <a:prstGeom prst="rect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984B955D-1BB8-474F-9F1A-65B527373C43}"/>
              </a:ext>
            </a:extLst>
          </p:cNvPr>
          <p:cNvSpPr/>
          <p:nvPr userDrawn="1"/>
        </p:nvSpPr>
        <p:spPr>
          <a:xfrm>
            <a:off x="9009089" y="543590"/>
            <a:ext cx="1902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>
                <a:solidFill>
                  <a:schemeClr val="bg1">
                    <a:lumMod val="85000"/>
                  </a:schemeClr>
                </a:solidFill>
                <a:latin typeface="DigitalSansEFOP-MediumIta" charset="0"/>
                <a:ea typeface="DigitalSansEFOP-MediumIta" charset="0"/>
                <a:cs typeface="DigitalSansEFOP-MediumIta" charset="0"/>
              </a:rPr>
              <a:t>Our products</a:t>
            </a:r>
            <a:endParaRPr lang="en-US" b="1" dirty="0">
              <a:solidFill>
                <a:schemeClr val="bg1">
                  <a:lumMod val="85000"/>
                </a:schemeClr>
              </a:solidFill>
              <a:effectLst/>
              <a:latin typeface="DigitalSansEFOP-MediumIta" charset="0"/>
              <a:ea typeface="DigitalSansEFOP-MediumIta" charset="0"/>
              <a:cs typeface="DigitalSansEFOP-MediumIta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4086161B-1F08-4C51-A45A-5C728EEAA9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912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14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6913E-C2F7-4D89-8213-4C7BFD47D86E}" type="datetimeFigureOut">
              <a:rPr lang="hu-HU" smtClean="0"/>
              <a:pPr/>
              <a:t>2019.11.05.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1529-2BBC-4033-BDC5-7AFF6599EB8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8479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6913E-C2F7-4D89-8213-4C7BFD47D86E}" type="datetimeFigureOut">
              <a:rPr lang="hu-HU" smtClean="0"/>
              <a:pPr/>
              <a:t>2019.11.05.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1529-2BBC-4033-BDC5-7AFF6599EB8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21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6913E-C2F7-4D89-8213-4C7BFD47D86E}" type="datetimeFigureOut">
              <a:rPr lang="hu-HU" smtClean="0"/>
              <a:pPr/>
              <a:t>2019.11.05.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1529-2BBC-4033-BDC5-7AFF6599EB8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6925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6913E-C2F7-4D89-8213-4C7BFD47D86E}" type="datetimeFigureOut">
              <a:rPr lang="hu-HU" smtClean="0"/>
              <a:pPr/>
              <a:t>2019.11.05.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1529-2BBC-4033-BDC5-7AFF6599EB8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3589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6913E-C2F7-4D89-8213-4C7BFD47D86E}" type="datetimeFigureOut">
              <a:rPr lang="hu-HU" smtClean="0"/>
              <a:pPr/>
              <a:t>2019.11.05.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1529-2BBC-4033-BDC5-7AFF6599EB8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6480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6913E-C2F7-4D89-8213-4C7BFD47D86E}" type="datetimeFigureOut">
              <a:rPr lang="hu-HU" smtClean="0"/>
              <a:pPr/>
              <a:t>2019.11.05.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1529-2BBC-4033-BDC5-7AFF6599EB8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2717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6913E-C2F7-4D89-8213-4C7BFD47D86E}" type="datetimeFigureOut">
              <a:rPr lang="hu-HU" smtClean="0"/>
              <a:pPr/>
              <a:t>2019.11.05.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1529-2BBC-4033-BDC5-7AFF6599EB8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35214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6913E-C2F7-4D89-8213-4C7BFD47D86E}" type="datetimeFigureOut">
              <a:rPr lang="hu-HU" smtClean="0"/>
              <a:pPr/>
              <a:t>2019.11.05.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1529-2BBC-4033-BDC5-7AFF6599EB8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5568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6913E-C2F7-4D89-8213-4C7BFD47D86E}" type="datetimeFigureOut">
              <a:rPr lang="hu-HU" smtClean="0"/>
              <a:pPr/>
              <a:t>2019.11.05.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1529-2BBC-4033-BDC5-7AFF6599EB8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683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 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8" name="Zástupné číslo snímky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24" name="Voľný tvar: Tvar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5" name="Voľný tvar: Tvar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6" name="Voľný tvar: Tvar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7" name="Voľný tvar: Tvar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8" name="Voľný tvar: Tvar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9" name="Voľný tvar: Tvar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0" name="Voľný tvar: Tvar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1" name="Voľný tvar: Tvar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2" name="Voľný tvar: Tvar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3" name="Voľný tvar: Tvar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4" name="Voľný tvar: Tvar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5" name="Voľný tvar: Tvar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6" name="Voľný tvar: Tvar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7" name="Voľný tvar: Tvar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6913E-C2F7-4D89-8213-4C7BFD47D86E}" type="datetimeFigureOut">
              <a:rPr lang="hu-HU" smtClean="0"/>
              <a:pPr/>
              <a:t>2019.11.05.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1529-2BBC-4033-BDC5-7AFF6599EB8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2362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6913E-C2F7-4D89-8213-4C7BFD47D86E}" type="datetimeFigureOut">
              <a:rPr lang="hu-HU" smtClean="0"/>
              <a:pPr/>
              <a:t>2019.11.05.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1529-2BBC-4033-BDC5-7AFF6599EB8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49289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E2ED702-F6D4-41B9-8DD5-F86F67ADCF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15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tĺpce v rámček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8" name="Zástupné číslo snímky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1" name="Zástupný symbol textu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9" name="Zástupný symbol textu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Vedľajšia hlavička</a:t>
            </a:r>
          </a:p>
        </p:txBody>
      </p:sp>
      <p:sp>
        <p:nvSpPr>
          <p:cNvPr id="6" name="Zástupný symbol textu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sk-SK" noProof="0" dirty="0"/>
              <a:t>Nadpis sekcie 1</a:t>
            </a:r>
          </a:p>
        </p:txBody>
      </p:sp>
      <p:sp>
        <p:nvSpPr>
          <p:cNvPr id="12" name="Zástupný symbol textu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sk-SK" noProof="0" dirty="0"/>
              <a:t>Nadpis sekcie 2</a:t>
            </a:r>
          </a:p>
        </p:txBody>
      </p:sp>
      <p:sp>
        <p:nvSpPr>
          <p:cNvPr id="14" name="Zástupný symbol textu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sk-SK" noProof="0" dirty="0"/>
              <a:t>Nadpis sekcie 3</a:t>
            </a:r>
          </a:p>
        </p:txBody>
      </p:sp>
    </p:spTree>
    <p:extLst>
      <p:ext uri="{BB962C8B-B14F-4D97-AF65-F5344CB8AC3E}">
        <p14:creationId xmlns:p14="http://schemas.microsoft.com/office/powerpoint/2010/main" val="9668394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Úvodná sním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2" name="Zástupný symbol obrázka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Sem vložte alebo presuňte obrázok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sk-SK" noProof="0" dirty="0"/>
              <a:t>Kliknite sem a upravte </a:t>
            </a:r>
            <a:br>
              <a:rPr lang="sk-SK" noProof="0" dirty="0"/>
            </a:br>
            <a:r>
              <a:rPr lang="sk-SK" noProof="0" dirty="0"/>
              <a:t>Štýl predlohy nadpisov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/>
              <a:t>Kliknutím upravte štýl predlohy podnadpisu</a:t>
            </a:r>
            <a:endParaRPr lang="sk-SK" noProof="0" dirty="0"/>
          </a:p>
        </p:txBody>
      </p: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6" name="Textové pole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sk-SK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925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objekt obsah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8" name="Zástupný symbol päty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9" name="Zástupný objekt čísla snímky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6" name="Zástupný symbol textu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ĺ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objekt obsah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8" name="Zástupné číslo snímky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1" name="Zástupný symbol textu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ĺpc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8" name="Zástupné číslo snímky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3" name="Zástupný symbol textu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5" name="Zástupný symbol textu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7" name="Zástupný symbol textu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ové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ál 27">
            <a:extLst>
              <a:ext uri="{FF2B5EF4-FFF2-40B4-BE49-F238E27FC236}">
                <a16:creationId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8" name="Zástupné číslo snímky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Popis odrážky</a:t>
            </a:r>
          </a:p>
        </p:txBody>
      </p:sp>
      <p:sp>
        <p:nvSpPr>
          <p:cNvPr id="13" name="Zástupný symbol textu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Popis odrážky</a:t>
            </a:r>
          </a:p>
        </p:txBody>
      </p:sp>
      <p:sp>
        <p:nvSpPr>
          <p:cNvPr id="15" name="Zástupný symbol textu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Popis odrážky</a:t>
            </a:r>
          </a:p>
        </p:txBody>
      </p:sp>
      <p:sp>
        <p:nvSpPr>
          <p:cNvPr id="17" name="Zástupný symbol textu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Popis odrážky</a:t>
            </a:r>
          </a:p>
        </p:txBody>
      </p:sp>
      <p:sp>
        <p:nvSpPr>
          <p:cNvPr id="6" name="Zástupný symbol textu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Odrážka 1</a:t>
            </a:r>
          </a:p>
        </p:txBody>
      </p:sp>
      <p:sp>
        <p:nvSpPr>
          <p:cNvPr id="10" name="Zástupný symbol textu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Odrážka 2</a:t>
            </a:r>
          </a:p>
        </p:txBody>
      </p:sp>
      <p:sp>
        <p:nvSpPr>
          <p:cNvPr id="12" name="Zástupný symbol textu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Odrážka 3</a:t>
            </a:r>
          </a:p>
        </p:txBody>
      </p:sp>
      <p:sp>
        <p:nvSpPr>
          <p:cNvPr id="16" name="Zástupný symbol textu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Odrážka 4</a:t>
            </a:r>
          </a:p>
        </p:txBody>
      </p:sp>
      <p:sp>
        <p:nvSpPr>
          <p:cNvPr id="19" name="Zástupný symbol textu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Odrážka 5</a:t>
            </a:r>
          </a:p>
        </p:txBody>
      </p:sp>
      <p:sp>
        <p:nvSpPr>
          <p:cNvPr id="21" name="Zástupný symbol textu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Popis odrážky</a:t>
            </a:r>
          </a:p>
        </p:txBody>
      </p:sp>
      <p:sp>
        <p:nvSpPr>
          <p:cNvPr id="4" name="Zástupný symbol obrázka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900000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32" name="Zástupný symbol obrázka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900000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33" name="Zástupný symbol obrázka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7" y="2358091"/>
            <a:ext cx="900000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34" name="Zástupný symbol obrázka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967620" y="2358091"/>
            <a:ext cx="900000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35" name="Zástupný symbol obrázka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61341" y="2358091"/>
            <a:ext cx="900929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03084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obrázkové odrážky vľ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ál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7" name="Zástupný symbol obrázka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900000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28" name="Zástupný symbol obrázka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900000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29" name="Zástupný symbol obrázka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900000" cy="8540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42" name="Obdĺžnik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41" name="Zástupný symbol obrázka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noProof="0" dirty="0"/>
              <a:t>Sem vložte alebo presuňte obrázok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Popis odrážky</a:t>
            </a:r>
          </a:p>
        </p:txBody>
      </p:sp>
      <p:sp>
        <p:nvSpPr>
          <p:cNvPr id="13" name="Zástupný symbol textu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Popis odrážky</a:t>
            </a:r>
          </a:p>
        </p:txBody>
      </p:sp>
      <p:sp>
        <p:nvSpPr>
          <p:cNvPr id="6" name="Zástupný symbol textu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Odrážka 1</a:t>
            </a:r>
          </a:p>
        </p:txBody>
      </p:sp>
      <p:sp>
        <p:nvSpPr>
          <p:cNvPr id="10" name="Zástupný symbol textu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Odrážka 2</a:t>
            </a:r>
          </a:p>
        </p:txBody>
      </p:sp>
      <p:sp>
        <p:nvSpPr>
          <p:cNvPr id="12" name="Zástupný symbol textu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Odrážka 3</a:t>
            </a:r>
          </a:p>
        </p:txBody>
      </p:sp>
      <p:sp>
        <p:nvSpPr>
          <p:cNvPr id="21" name="Zástupný symbol textu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Popis odrážky</a:t>
            </a:r>
          </a:p>
        </p:txBody>
      </p:sp>
      <p:sp>
        <p:nvSpPr>
          <p:cNvPr id="51" name="Osemuholník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52" name="Ová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>
              <a:solidFill>
                <a:schemeClr val="accent1"/>
              </a:solidFill>
            </a:endParaRPr>
          </a:p>
        </p:txBody>
      </p:sp>
      <p:sp>
        <p:nvSpPr>
          <p:cNvPr id="53" name="Ová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54" name="Ová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>
              <a:solidFill>
                <a:schemeClr val="accent1"/>
              </a:solidFill>
            </a:endParaRPr>
          </a:p>
        </p:txBody>
      </p:sp>
      <p:sp>
        <p:nvSpPr>
          <p:cNvPr id="55" name="Zástupný symbol čísla snímky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22966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semuholník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" name="Zástupný symbol nadpisu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sk-SK" noProof="0" dirty="0"/>
              <a:t>Kliknite sem a upravte štýl predlohy nadpisov</a:t>
            </a:r>
          </a:p>
        </p:txBody>
      </p:sp>
      <p:sp>
        <p:nvSpPr>
          <p:cNvPr id="3" name="Zástupný objekt textu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sk-SK" noProof="0" dirty="0"/>
              <a:t>Upraviť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5" name="Zástupný symbol päty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>
              <a:solidFill>
                <a:schemeClr val="accent1"/>
              </a:solidFill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1" name="Textové pole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sk-SK" sz="1200" noProof="0" dirty="0">
                <a:solidFill>
                  <a:schemeClr val="tx2"/>
                </a:solidFill>
                <a:latin typeface="+mj-lt"/>
              </a:rPr>
              <a:t>Vaše logo alebo názov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>
              <a:solidFill>
                <a:schemeClr val="accent1"/>
              </a:solidFill>
            </a:endParaRPr>
          </a:p>
        </p:txBody>
      </p:sp>
      <p:sp>
        <p:nvSpPr>
          <p:cNvPr id="18" name="Obdĺžnik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53" r:id="rId14"/>
    <p:sldLayoutId id="2147483672" r:id="rId15"/>
    <p:sldLayoutId id="2147483673" r:id="rId16"/>
    <p:sldLayoutId id="2147483674" r:id="rId17"/>
    <p:sldLayoutId id="2147483677" r:id="rId18"/>
    <p:sldLayoutId id="2147483654" r:id="rId19"/>
    <p:sldLayoutId id="2147483660" r:id="rId20"/>
    <p:sldLayoutId id="2147483661" r:id="rId21"/>
    <p:sldLayoutId id="2147483681" r:id="rId22"/>
    <p:sldLayoutId id="2147483697" r:id="rId23"/>
    <p:sldLayoutId id="2147483700" r:id="rId24"/>
    <p:sldLayoutId id="2147483701" r:id="rId25"/>
    <p:sldLayoutId id="2147483703" r:id="rId26"/>
    <p:sldLayoutId id="2147483704" r:id="rId27"/>
    <p:sldLayoutId id="2147483705" r:id="rId28"/>
    <p:sldLayoutId id="2147483706" r:id="rId29"/>
    <p:sldLayoutId id="2147483707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6913E-C2F7-4D89-8213-4C7BFD47D86E}" type="datetimeFigureOut">
              <a:rPr lang="hu-HU" smtClean="0"/>
              <a:pPr/>
              <a:t>2019.11.05.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51529-2BBC-4033-BDC5-7AFF6599EB8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987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5" r:id="rId12"/>
    <p:sldLayoutId id="2147483696" r:id="rId13"/>
    <p:sldLayoutId id="214748369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1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2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5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jpe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4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jp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15.png"/><Relationship Id="rId7" Type="http://schemas.openxmlformats.org/officeDocument/2006/relationships/image" Target="../media/image8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jpeg"/><Relationship Id="rId11" Type="http://schemas.openxmlformats.org/officeDocument/2006/relationships/comments" Target="../comments/comment1.xml"/><Relationship Id="rId5" Type="http://schemas.openxmlformats.org/officeDocument/2006/relationships/image" Target="../media/image99.png"/><Relationship Id="rId10" Type="http://schemas.openxmlformats.org/officeDocument/2006/relationships/image" Target="../media/image4.jpg"/><Relationship Id="rId4" Type="http://schemas.openxmlformats.org/officeDocument/2006/relationships/image" Target="../media/image98.png"/><Relationship Id="rId9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jp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0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10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0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2.emf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104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9.jpeg"/><Relationship Id="rId5" Type="http://schemas.openxmlformats.org/officeDocument/2006/relationships/image" Target="../media/image16.jpeg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00.png"/><Relationship Id="rId7" Type="http://schemas.openxmlformats.org/officeDocument/2006/relationships/image" Target="../media/image91.jpe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1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00.png"/><Relationship Id="rId7" Type="http://schemas.openxmlformats.org/officeDocument/2006/relationships/image" Target="../media/image91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1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6.jpeg"/><Relationship Id="rId7" Type="http://schemas.openxmlformats.org/officeDocument/2006/relationships/image" Target="../media/image4.jp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9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16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111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9.jpeg"/><Relationship Id="rId5" Type="http://schemas.openxmlformats.org/officeDocument/2006/relationships/image" Target="../media/image16.jpeg"/><Relationship Id="rId10" Type="http://schemas.openxmlformats.org/officeDocument/2006/relationships/image" Target="../media/image100.png"/><Relationship Id="rId4" Type="http://schemas.openxmlformats.org/officeDocument/2006/relationships/image" Target="../media/image112.png"/><Relationship Id="rId9" Type="http://schemas.openxmlformats.org/officeDocument/2006/relationships/image" Target="../media/image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0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4.jpg"/><Relationship Id="rId3" Type="http://schemas.openxmlformats.org/officeDocument/2006/relationships/image" Target="../media/image115.png"/><Relationship Id="rId7" Type="http://schemas.openxmlformats.org/officeDocument/2006/relationships/image" Target="../media/image119.svg"/><Relationship Id="rId12" Type="http://schemas.openxmlformats.org/officeDocument/2006/relationships/image" Target="../media/image12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8.png"/><Relationship Id="rId11" Type="http://schemas.openxmlformats.org/officeDocument/2006/relationships/image" Target="../media/image122.png"/><Relationship Id="rId5" Type="http://schemas.openxmlformats.org/officeDocument/2006/relationships/image" Target="../media/image117.svg"/><Relationship Id="rId10" Type="http://schemas.openxmlformats.org/officeDocument/2006/relationships/hyperlink" Target="http://www.fabrikcam.com/" TargetMode="External"/><Relationship Id="rId4" Type="http://schemas.openxmlformats.org/officeDocument/2006/relationships/image" Target="../media/image116.png"/><Relationship Id="rId9" Type="http://schemas.openxmlformats.org/officeDocument/2006/relationships/image" Target="../media/image1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Zástupný symbol obrázka 43" descr="Detailný záber kvetu&#10;&#10;Popis vytvorený s vysokou spoľahlivosťou">
            <a:extLst>
              <a:ext uri="{FF2B5EF4-FFF2-40B4-BE49-F238E27FC236}">
                <a16:creationId xmlns:a16="http://schemas.microsoft.com/office/drawing/2014/main" id="{1583F255-AF13-4756-96C9-236AB3183B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>
            <a:fillRect/>
          </a:stretch>
        </p:blipFill>
        <p:spPr>
          <a:xfrm>
            <a:off x="86714" y="86714"/>
            <a:ext cx="12018572" cy="6684572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607" y="2234884"/>
            <a:ext cx="7202786" cy="1449788"/>
          </a:xfrm>
        </p:spPr>
        <p:txBody>
          <a:bodyPr rtlCol="0"/>
          <a:lstStyle/>
          <a:p>
            <a:pPr rtl="0"/>
            <a:r>
              <a:rPr lang="sk-SK" dirty="0"/>
              <a:t>Ochrana </a:t>
            </a:r>
            <a:br>
              <a:rPr lang="sk-SK" dirty="0"/>
            </a:br>
            <a:r>
              <a:rPr lang="sk-SK" dirty="0"/>
              <a:t>BEZ rezíduí</a:t>
            </a:r>
          </a:p>
        </p:txBody>
      </p:sp>
      <p:cxnSp>
        <p:nvCxnSpPr>
          <p:cNvPr id="15" name="Priama spojnica 14" descr="Deliaca čiara">
            <a:extLst>
              <a:ext uri="{FF2B5EF4-FFF2-40B4-BE49-F238E27FC236}">
                <a16:creationId xmlns:a16="http://schemas.microsoft.com/office/drawing/2014/main" id="{E99227BA-E7FE-418C-A9C9-21C49E9DF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7113" y="2407072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dnadpis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sk-SK" dirty="0"/>
              <a:t>Na aké prípravky zmeniť rezistentné a zakázané chemické látky v poľnej výrobe</a:t>
            </a:r>
          </a:p>
        </p:txBody>
      </p:sp>
      <p:grpSp>
        <p:nvGrpSpPr>
          <p:cNvPr id="34" name="Skupina 33" title="geometrický tvar">
            <a:extLst>
              <a:ext uri="{FF2B5EF4-FFF2-40B4-BE49-F238E27FC236}">
                <a16:creationId xmlns:a16="http://schemas.microsoft.com/office/drawing/2014/main" id="{F83DDF3D-91CE-40FB-BC3D-FFB1B5D89E47}"/>
              </a:ext>
            </a:extLst>
          </p:cNvPr>
          <p:cNvGrpSpPr/>
          <p:nvPr/>
        </p:nvGrpSpPr>
        <p:grpSpPr>
          <a:xfrm rot="14400000">
            <a:off x="2652367" y="2055974"/>
            <a:ext cx="1166491" cy="1379850"/>
            <a:chOff x="2451164" y="891257"/>
            <a:chExt cx="2066510" cy="2444489"/>
          </a:xfrm>
        </p:grpSpPr>
        <p:sp>
          <p:nvSpPr>
            <p:cNvPr id="47" name="Voľný tvar: Tvar 46">
              <a:extLst>
                <a:ext uri="{FF2B5EF4-FFF2-40B4-BE49-F238E27FC236}">
                  <a16:creationId xmlns:a16="http://schemas.microsoft.com/office/drawing/2014/main" id="{B6D0B8EE-8E06-4051-87BF-62C153F3FBBB}"/>
                </a:ext>
              </a:extLst>
            </p:cNvPr>
            <p:cNvSpPr/>
            <p:nvPr/>
          </p:nvSpPr>
          <p:spPr>
            <a:xfrm rot="4308689">
              <a:off x="2494071" y="848350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12" name="Voľný tvar: Tvar 11">
              <a:extLst>
                <a:ext uri="{FF2B5EF4-FFF2-40B4-BE49-F238E27FC236}">
                  <a16:creationId xmlns:a16="http://schemas.microsoft.com/office/drawing/2014/main" id="{298CE312-D679-4677-A70A-DD8680158C70}"/>
                </a:ext>
              </a:extLst>
            </p:cNvPr>
            <p:cNvSpPr/>
            <p:nvPr/>
          </p:nvSpPr>
          <p:spPr>
            <a:xfrm rot="17100000">
              <a:off x="2845997" y="2637537"/>
              <a:ext cx="749854" cy="646563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</p:grpSp>
      <p:pic>
        <p:nvPicPr>
          <p:cNvPr id="5" name="Zástupný objekt pre obrázok 4">
            <a:extLst>
              <a:ext uri="{FF2B5EF4-FFF2-40B4-BE49-F238E27FC236}">
                <a16:creationId xmlns:a16="http://schemas.microsoft.com/office/drawing/2014/main" id="{DF8B0DB0-45EB-48F8-9F63-A7C2F7E8BF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3747" b="37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6287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C3A2DD-BFB9-4D8B-944F-816EC3A3E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609600"/>
            <a:ext cx="11658600" cy="1356360"/>
          </a:xfrm>
        </p:spPr>
        <p:txBody>
          <a:bodyPr>
            <a:normAutofit fontScale="90000"/>
          </a:bodyPr>
          <a:lstStyle/>
          <a:p>
            <a:r>
              <a:rPr lang="sk-SK" i="1" dirty="0"/>
              <a:t>Keď sa </a:t>
            </a:r>
            <a:r>
              <a:rPr lang="hu-HU" b="1" dirty="0" err="1">
                <a:latin typeface="Bodoni MT Condensed" panose="02070606080606020203" pitchFamily="18" charset="0"/>
              </a:rPr>
              <a:t>Tri</a:t>
            </a:r>
            <a:r>
              <a:rPr lang="hu-HU" sz="6000" b="1" dirty="0" err="1">
                <a:latin typeface="Bodoni MT Condensed" panose="02070606080606020203" pitchFamily="18" charset="0"/>
              </a:rPr>
              <a:t>f</a:t>
            </a:r>
            <a:r>
              <a:rPr lang="hu-HU" b="1" dirty="0" err="1">
                <a:latin typeface="Bodoni MT Condensed" panose="02070606080606020203" pitchFamily="18" charset="0"/>
              </a:rPr>
              <a:t>ender</a:t>
            </a:r>
            <a:r>
              <a:rPr lang="sk-SK" i="1" dirty="0"/>
              <a:t> stretne s </a:t>
            </a:r>
            <a:r>
              <a:rPr lang="sk-SK" i="1" dirty="0" err="1"/>
              <a:t>fuzáriummom</a:t>
            </a:r>
            <a:r>
              <a:rPr lang="sk-SK" i="1" dirty="0"/>
              <a:t>, zničí ho.</a:t>
            </a:r>
            <a:br>
              <a:rPr lang="sk-SK" dirty="0"/>
            </a:br>
            <a:endParaRPr lang="sk-SK" dirty="0"/>
          </a:p>
        </p:txBody>
      </p:sp>
      <p:pic>
        <p:nvPicPr>
          <p:cNvPr id="4" name="Obrázok3">
            <a:extLst>
              <a:ext uri="{FF2B5EF4-FFF2-40B4-BE49-F238E27FC236}">
                <a16:creationId xmlns:a16="http://schemas.microsoft.com/office/drawing/2014/main" id="{98B039B4-7DAE-4F76-A2A5-A470DDA71FA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581400" y="1504951"/>
            <a:ext cx="5086349" cy="478155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CB9E76D4-51E8-4934-AD80-36C2B97EF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177" y="6171565"/>
            <a:ext cx="11684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209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17A2CF2D-6564-4D8A-8329-EF9F6294B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24" y="5534055"/>
            <a:ext cx="2192239" cy="1242269"/>
          </a:xfrm>
          <a:prstGeom prst="rect">
            <a:avLst/>
          </a:prstGeom>
        </p:spPr>
      </p:pic>
      <p:sp>
        <p:nvSpPr>
          <p:cNvPr id="407555" name="Rectangle 3"/>
          <p:cNvSpPr>
            <a:spLocks noChangeArrowheads="1"/>
          </p:cNvSpPr>
          <p:nvPr/>
        </p:nvSpPr>
        <p:spPr bwMode="auto">
          <a:xfrm>
            <a:off x="152401" y="-181238"/>
            <a:ext cx="120396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sk-SK" altLang="sk-SK" sz="3600" b="1" dirty="0" err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Fusarium</a:t>
            </a:r>
            <a:r>
              <a:rPr lang="sk-SK" altLang="sk-SK" sz="36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    </a:t>
            </a:r>
            <a:r>
              <a:rPr lang="hu-HU" sz="4400" b="1" dirty="0" err="1">
                <a:latin typeface="Bodoni MT Condensed" panose="02070606080606020203" pitchFamily="18" charset="0"/>
              </a:rPr>
              <a:t>Tri</a:t>
            </a:r>
            <a:r>
              <a:rPr lang="hu-HU" sz="5400" b="1" dirty="0" err="1">
                <a:latin typeface="Bodoni MT Condensed" panose="02070606080606020203" pitchFamily="18" charset="0"/>
              </a:rPr>
              <a:t>f</a:t>
            </a:r>
            <a:r>
              <a:rPr lang="hu-HU" sz="4400" b="1" dirty="0" err="1">
                <a:latin typeface="Bodoni MT Condensed" panose="02070606080606020203" pitchFamily="18" charset="0"/>
              </a:rPr>
              <a:t>ender</a:t>
            </a:r>
            <a:r>
              <a:rPr lang="sk-SK" altLang="sk-SK" sz="36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ošetrené </a:t>
            </a:r>
          </a:p>
          <a:p>
            <a:r>
              <a:rPr lang="sk-SK" altLang="sk-SK" sz="36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boli </a:t>
            </a:r>
            <a:r>
              <a:rPr lang="sk-SK" altLang="sk-SK" sz="36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2</a:t>
            </a:r>
            <a:r>
              <a:rPr lang="sk-SK" altLang="sk-SK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sk-SK" altLang="sk-SK" sz="36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kus</a:t>
            </a:r>
            <a:r>
              <a:rPr lang="sk-SK" altLang="sk-SK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/m</a:t>
            </a:r>
            <a:r>
              <a:rPr lang="sk-SK" altLang="sk-SK" sz="3600" baseline="30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2</a:t>
            </a:r>
            <a:r>
              <a:rPr lang="sk-SK" altLang="sk-SK" sz="36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 kým na kontrole bolo </a:t>
            </a:r>
            <a:r>
              <a:rPr lang="sk-SK" altLang="sk-SK" sz="36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15</a:t>
            </a:r>
            <a:r>
              <a:rPr lang="sk-SK" altLang="sk-SK" sz="36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kus/</a:t>
            </a:r>
            <a:r>
              <a:rPr lang="sk-SK" altLang="sk-SK" sz="3600" dirty="0">
                <a:solidFill>
                  <a:prstClr val="black"/>
                </a:solidFill>
                <a:cs typeface="Arial" panose="020B0604020202020204" pitchFamily="34" charset="0"/>
              </a:rPr>
              <a:t> m</a:t>
            </a:r>
            <a:r>
              <a:rPr lang="sk-SK" altLang="sk-SK" sz="3600" baseline="30000" dirty="0">
                <a:solidFill>
                  <a:prstClr val="black"/>
                </a:solidFill>
                <a:cs typeface="Arial" panose="020B0604020202020204" pitchFamily="34" charset="0"/>
              </a:rPr>
              <a:t>2</a:t>
            </a:r>
            <a:r>
              <a:rPr lang="sk-SK" altLang="sk-SK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sk-SK" altLang="sk-SK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napadnutých.  </a:t>
            </a:r>
            <a:r>
              <a:rPr lang="sk-SK" altLang="sk-SK" sz="36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7556" name="Picture 4" descr="buz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9" y="1296090"/>
            <a:ext cx="5449888" cy="272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7557" name="Rectangle 5"/>
          <p:cNvSpPr>
            <a:spLocks noChangeArrowheads="1"/>
          </p:cNvSpPr>
          <p:nvPr/>
        </p:nvSpPr>
        <p:spPr bwMode="auto">
          <a:xfrm>
            <a:off x="6923944" y="2258824"/>
            <a:ext cx="32035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hu-HU" altLang="sk-SK" sz="2400" dirty="0" err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Ošetrené</a:t>
            </a:r>
            <a:r>
              <a:rPr lang="hu-HU" altLang="sk-SK" sz="24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 </a:t>
            </a:r>
            <a:r>
              <a:rPr lang="hu-HU" altLang="sk-SK" sz="2400" dirty="0" err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Trifender</a:t>
            </a:r>
            <a:endParaRPr lang="sk-SK" altLang="sk-SK" sz="2400" b="1" dirty="0">
              <a:solidFill>
                <a:srgbClr val="800080"/>
              </a:solidFill>
              <a:latin typeface="Calibri"/>
              <a:cs typeface="Arial" panose="020B0604020202020204" pitchFamily="34" charset="0"/>
            </a:endParaRPr>
          </a:p>
          <a:p>
            <a:r>
              <a:rPr lang="hu-HU" altLang="sk-SK" sz="24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endParaRPr lang="hu-HU" altLang="sk-SK" sz="24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eaLnBrk="0" hangingPunct="0"/>
            <a:r>
              <a:rPr lang="sk-SK" altLang="sk-SK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4,7 ton</a:t>
            </a:r>
            <a:endParaRPr lang="hu-HU" altLang="sk-SK" sz="24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407558" name="Picture 6" descr="buz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9" y="4128566"/>
            <a:ext cx="5449889" cy="272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7559" name="Rectangle 7"/>
          <p:cNvSpPr>
            <a:spLocks noChangeArrowheads="1"/>
          </p:cNvSpPr>
          <p:nvPr/>
        </p:nvSpPr>
        <p:spPr bwMode="auto">
          <a:xfrm>
            <a:off x="6978650" y="5271827"/>
            <a:ext cx="3384550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hu-HU" altLang="sk-SK" sz="23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Kontrol </a:t>
            </a:r>
            <a:r>
              <a:rPr lang="sk-SK" altLang="sk-SK" sz="23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pšenica</a:t>
            </a:r>
            <a:r>
              <a:rPr lang="hu-HU" altLang="sk-SK" sz="23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sk-SK" altLang="sk-SK" sz="23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4,0 ton</a:t>
            </a:r>
            <a:endParaRPr lang="hu-HU" altLang="sk-SK" sz="23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07560" name="Text Box 8"/>
          <p:cNvSpPr txBox="1">
            <a:spLocks noChangeArrowheads="1"/>
          </p:cNvSpPr>
          <p:nvPr/>
        </p:nvSpPr>
        <p:spPr bwMode="auto">
          <a:xfrm>
            <a:off x="9721043" y="1788425"/>
            <a:ext cx="26638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altLang="sk-SK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Komárno </a:t>
            </a:r>
          </a:p>
          <a:p>
            <a:pPr>
              <a:spcBef>
                <a:spcPct val="50000"/>
              </a:spcBef>
            </a:pPr>
            <a:r>
              <a:rPr lang="sk-SK" altLang="sk-SK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12.jún.</a:t>
            </a:r>
          </a:p>
        </p:txBody>
      </p:sp>
      <p:sp>
        <p:nvSpPr>
          <p:cNvPr id="407561" name="Text Box 9"/>
          <p:cNvSpPr txBox="1">
            <a:spLocks noChangeArrowheads="1"/>
          </p:cNvSpPr>
          <p:nvPr/>
        </p:nvSpPr>
        <p:spPr bwMode="auto">
          <a:xfrm>
            <a:off x="7445452" y="3730535"/>
            <a:ext cx="45511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k-SK" altLang="sk-SK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18% </a:t>
            </a:r>
            <a:r>
              <a:rPr lang="sk-SK" altLang="sk-SK" sz="4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- zvýšenie úrody</a:t>
            </a:r>
          </a:p>
        </p:txBody>
      </p:sp>
    </p:spTree>
    <p:extLst>
      <p:ext uri="{BB962C8B-B14F-4D97-AF65-F5344CB8AC3E}">
        <p14:creationId xmlns:p14="http://schemas.microsoft.com/office/powerpoint/2010/main" val="3933502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7" name="Picture 3" descr="2007 majus 12 kemendollar 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7512" y="1864913"/>
            <a:ext cx="3326401" cy="4436167"/>
          </a:xfrm>
          <a:noFill/>
          <a:ln/>
        </p:spPr>
      </p:pic>
      <p:pic>
        <p:nvPicPr>
          <p:cNvPr id="205828" name="Picture 4" descr="Másolat - 2007 junius 8 zala 0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64201" y="2636838"/>
            <a:ext cx="4848225" cy="3636962"/>
          </a:xfrm>
          <a:noFill/>
          <a:ln/>
        </p:spPr>
      </p:pic>
      <p:sp>
        <p:nvSpPr>
          <p:cNvPr id="205829" name="Text Box 5"/>
          <p:cNvSpPr txBox="1">
            <a:spLocks noChangeArrowheads="1"/>
          </p:cNvSpPr>
          <p:nvPr/>
        </p:nvSpPr>
        <p:spPr bwMode="auto">
          <a:xfrm>
            <a:off x="1992313" y="6308726"/>
            <a:ext cx="828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solidFill>
                  <a:prstClr val="black"/>
                </a:solidFill>
                <a:latin typeface="Calibri"/>
              </a:rPr>
              <a:t>                 máj                                                                                </a:t>
            </a:r>
            <a:r>
              <a:rPr lang="hu-HU" dirty="0" err="1">
                <a:solidFill>
                  <a:prstClr val="black"/>
                </a:solidFill>
                <a:latin typeface="Calibri"/>
              </a:rPr>
              <a:t>jún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ED5E557-1B9A-4251-81C1-B14CF6EF9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>
            <a:normAutofit fontScale="90000"/>
          </a:bodyPr>
          <a:lstStyle/>
          <a:p>
            <a:r>
              <a:rPr lang="it-IT" dirty="0">
                <a:solidFill>
                  <a:prstClr val="black"/>
                </a:solidFill>
              </a:rPr>
              <a:t>prevenci</a:t>
            </a:r>
            <a:r>
              <a:rPr lang="sk-SK" dirty="0">
                <a:solidFill>
                  <a:prstClr val="black"/>
                </a:solidFill>
              </a:rPr>
              <a:t>a</a:t>
            </a:r>
            <a:r>
              <a:rPr lang="it-IT" dirty="0">
                <a:solidFill>
                  <a:prstClr val="black"/>
                </a:solidFill>
              </a:rPr>
              <a:t> proti hube</a:t>
            </a:r>
            <a:r>
              <a:rPr lang="sk-SK" dirty="0">
                <a:solidFill>
                  <a:prstClr val="black"/>
                </a:solidFill>
              </a:rPr>
              <a:t> </a:t>
            </a:r>
            <a:r>
              <a:rPr lang="sk-SK" i="1" dirty="0" err="1">
                <a:solidFill>
                  <a:prstClr val="black"/>
                </a:solidFill>
              </a:rPr>
              <a:t>Sclerotinia</a:t>
            </a:r>
            <a:r>
              <a:rPr lang="sk-SK" i="1" dirty="0">
                <a:solidFill>
                  <a:prstClr val="black"/>
                </a:solidFill>
              </a:rPr>
              <a:t> </a:t>
            </a:r>
            <a:r>
              <a:rPr lang="sk-SK" i="1" dirty="0" err="1">
                <a:solidFill>
                  <a:prstClr val="black"/>
                </a:solidFill>
              </a:rPr>
              <a:t>sclerotiorum</a:t>
            </a:r>
            <a:endParaRPr lang="hu-HU" i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2"/>
          <p:cNvSpPr txBox="1">
            <a:spLocks noChangeArrowheads="1"/>
          </p:cNvSpPr>
          <p:nvPr/>
        </p:nvSpPr>
        <p:spPr bwMode="auto">
          <a:xfrm>
            <a:off x="1846264" y="-89396"/>
            <a:ext cx="28813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4400" b="1" dirty="0" err="1">
                <a:latin typeface="Bodoni MT Condensed" panose="02070606080606020203" pitchFamily="18" charset="0"/>
              </a:rPr>
              <a:t>Tri</a:t>
            </a:r>
            <a:r>
              <a:rPr lang="hu-HU" sz="5400" b="1" dirty="0" err="1">
                <a:latin typeface="Bodoni MT Condensed" panose="02070606080606020203" pitchFamily="18" charset="0"/>
              </a:rPr>
              <a:t>f</a:t>
            </a:r>
            <a:r>
              <a:rPr lang="hu-HU" sz="4400" b="1" dirty="0" err="1">
                <a:latin typeface="Bodoni MT Condensed" panose="02070606080606020203" pitchFamily="18" charset="0"/>
              </a:rPr>
              <a:t>ender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8899" name="Text Box 3"/>
          <p:cNvSpPr txBox="1">
            <a:spLocks noChangeArrowheads="1"/>
          </p:cNvSpPr>
          <p:nvPr/>
        </p:nvSpPr>
        <p:spPr bwMode="auto">
          <a:xfrm>
            <a:off x="7914130" y="0"/>
            <a:ext cx="2736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3600" dirty="0">
                <a:solidFill>
                  <a:prstClr val="black"/>
                </a:solidFill>
                <a:latin typeface="Calibri"/>
              </a:rPr>
              <a:t>kontroll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49A5F71-B09A-4D43-B150-A548546B5F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24736"/>
            <a:ext cx="10972800" cy="1143000"/>
          </a:xfrm>
        </p:spPr>
        <p:txBody>
          <a:bodyPr/>
          <a:lstStyle/>
          <a:p>
            <a:pPr lvl="0"/>
            <a:r>
              <a:rPr lang="hu-HU" i="1" dirty="0" err="1"/>
              <a:t>Sclerotinia</a:t>
            </a:r>
            <a:r>
              <a:rPr lang="hu-HU" i="1" dirty="0"/>
              <a:t> v </a:t>
            </a:r>
            <a:r>
              <a:rPr lang="hu-HU" i="1" dirty="0" err="1"/>
              <a:t>slnečnici</a:t>
            </a:r>
            <a:endParaRPr lang="hu-HU" sz="2400" dirty="0"/>
          </a:p>
        </p:txBody>
      </p:sp>
      <p:pic>
        <p:nvPicPr>
          <p:cNvPr id="3" name="Picture 3" descr="2006julius21domony 002">
            <a:extLst>
              <a:ext uri="{FF2B5EF4-FFF2-40B4-BE49-F238E27FC236}">
                <a16:creationId xmlns:a16="http://schemas.microsoft.com/office/drawing/2014/main" id="{94B1A65B-9D7F-4471-8D5D-7CAC564B0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599" y="2422109"/>
            <a:ext cx="5039258" cy="3779440"/>
          </a:xfrm>
        </p:spPr>
      </p:pic>
      <p:pic>
        <p:nvPicPr>
          <p:cNvPr id="4" name="Picture 4" descr="2006julius21domony 006">
            <a:extLst>
              <a:ext uri="{FF2B5EF4-FFF2-40B4-BE49-F238E27FC236}">
                <a16:creationId xmlns:a16="http://schemas.microsoft.com/office/drawing/2014/main" id="{22079A16-C141-473C-A426-0E03A75ADDE8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543144" y="2422109"/>
            <a:ext cx="5039258" cy="3779440"/>
          </a:xfr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21884BA4-6D24-4217-8E6D-C2CB8AA2A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7024" y="1158405"/>
            <a:ext cx="28813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4400" b="1" dirty="0" err="1">
                <a:latin typeface="Bodoni MT Condensed" panose="02070606080606020203" pitchFamily="18" charset="0"/>
              </a:rPr>
              <a:t>Tri</a:t>
            </a:r>
            <a:r>
              <a:rPr lang="hu-HU" sz="5400" b="1" dirty="0" err="1">
                <a:latin typeface="Bodoni MT Condensed" panose="02070606080606020203" pitchFamily="18" charset="0"/>
              </a:rPr>
              <a:t>f</a:t>
            </a:r>
            <a:r>
              <a:rPr lang="hu-HU" sz="4400" b="1" dirty="0" err="1">
                <a:latin typeface="Bodoni MT Condensed" panose="02070606080606020203" pitchFamily="18" charset="0"/>
              </a:rPr>
              <a:t>ender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00CDC97-14BC-4546-8B75-6F6EC52B2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888" y="1432288"/>
            <a:ext cx="2736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3600" dirty="0">
                <a:solidFill>
                  <a:prstClr val="black"/>
                </a:solidFill>
                <a:latin typeface="Calibri"/>
              </a:rPr>
              <a:t>kontroll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158201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4" name="Rectangle 4"/>
          <p:cNvSpPr>
            <a:spLocks noChangeArrowheads="1"/>
          </p:cNvSpPr>
          <p:nvPr/>
        </p:nvSpPr>
        <p:spPr bwMode="auto">
          <a:xfrm>
            <a:off x="9480551" y="1968516"/>
            <a:ext cx="28082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hu-HU" altLang="sk-SK" sz="3600" i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hu-HU" altLang="sk-SK" sz="36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13.júla</a:t>
            </a:r>
            <a:endParaRPr lang="hu-HU" altLang="sk-SK" sz="36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409603" name="Picture 3" descr="kuko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308" y="1352238"/>
            <a:ext cx="7129462" cy="53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80D7A868-6F02-4BDC-8E42-F2BAD09F6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969" y="695107"/>
            <a:ext cx="2736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3600" dirty="0">
                <a:solidFill>
                  <a:prstClr val="black"/>
                </a:solidFill>
                <a:latin typeface="Calibri"/>
              </a:rPr>
              <a:t>kontroll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60EC53EA-A517-4E76-8264-1B1C4BC67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418108"/>
            <a:ext cx="28813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4400" b="1" dirty="0" err="1">
                <a:latin typeface="Bodoni MT Condensed" panose="02070606080606020203" pitchFamily="18" charset="0"/>
              </a:rPr>
              <a:t>Tri</a:t>
            </a:r>
            <a:r>
              <a:rPr lang="hu-HU" sz="5400" b="1" dirty="0" err="1">
                <a:latin typeface="Bodoni MT Condensed" panose="02070606080606020203" pitchFamily="18" charset="0"/>
              </a:rPr>
              <a:t>f</a:t>
            </a:r>
            <a:r>
              <a:rPr lang="hu-HU" sz="4400" b="1" dirty="0" err="1">
                <a:latin typeface="Bodoni MT Condensed" panose="02070606080606020203" pitchFamily="18" charset="0"/>
              </a:rPr>
              <a:t>ender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84814CAC-53F0-48D9-888A-3FA0BC780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24" y="5534055"/>
            <a:ext cx="2192239" cy="12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05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obrázok 4">
            <a:extLst>
              <a:ext uri="{FF2B5EF4-FFF2-40B4-BE49-F238E27FC236}">
                <a16:creationId xmlns:a16="http://schemas.microsoft.com/office/drawing/2014/main" id="{82C57335-219B-4539-941D-42EB347A1D0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88507" y="82567"/>
            <a:ext cx="4472635" cy="6478538"/>
          </a:xfrm>
        </p:spPr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8A2B4C0-8834-481E-9361-8394C617C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68" y="460096"/>
            <a:ext cx="11340000" cy="432000"/>
          </a:xfrm>
        </p:spPr>
        <p:txBody>
          <a:bodyPr/>
          <a:lstStyle/>
          <a:p>
            <a:r>
              <a:rPr lang="hu-HU" sz="6000" b="1" dirty="0" err="1">
                <a:latin typeface="Bodoni MT Condensed" panose="02070606080606020203" pitchFamily="18" charset="0"/>
              </a:rPr>
              <a:t>Trifender</a:t>
            </a:r>
            <a:r>
              <a:rPr lang="sk-SK" sz="4800" b="1" dirty="0">
                <a:latin typeface="BatangChe" pitchFamily="49"/>
                <a:ea typeface="BatangChe" pitchFamily="49"/>
              </a:rPr>
              <a:t> </a:t>
            </a:r>
            <a:r>
              <a:rPr lang="sk-SK" sz="4800" b="1" dirty="0" err="1">
                <a:latin typeface="BatangChe" pitchFamily="49"/>
                <a:ea typeface="BatangChe" pitchFamily="49"/>
              </a:rPr>
              <a:t>štiepí</a:t>
            </a:r>
            <a:r>
              <a:rPr lang="sk-SK" sz="4800" b="1" dirty="0">
                <a:latin typeface="BatangChe" pitchFamily="49"/>
                <a:ea typeface="BatangChe" pitchFamily="49"/>
              </a:rPr>
              <a:t> celulózu</a:t>
            </a:r>
            <a:endParaRPr lang="sk-SK" sz="4800" dirty="0"/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020EB9AA-C4EA-49E7-9C54-BA20671824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k-SK" sz="2000" b="1" dirty="0">
                <a:latin typeface="BatangChe" pitchFamily="49"/>
                <a:ea typeface="BatangChe" pitchFamily="49"/>
              </a:rPr>
              <a:t>produkuje toxíny</a:t>
            </a:r>
          </a:p>
          <a:p>
            <a:endParaRPr lang="sk-SK" sz="2000" dirty="0"/>
          </a:p>
        </p:txBody>
      </p:sp>
      <p:sp>
        <p:nvSpPr>
          <p:cNvPr id="8" name="Zástupný objekt pre text 7">
            <a:extLst>
              <a:ext uri="{FF2B5EF4-FFF2-40B4-BE49-F238E27FC236}">
                <a16:creationId xmlns:a16="http://schemas.microsoft.com/office/drawing/2014/main" id="{95F2E4BE-ADEA-4412-8AB4-4CECF8DFF8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k-SK" sz="2000" b="1" dirty="0">
                <a:latin typeface="BatangChe" pitchFamily="49"/>
                <a:ea typeface="BatangChe" pitchFamily="49"/>
              </a:rPr>
              <a:t>Huba spôsobuje infekciu - pričom produkuje nebezpečné toxíny</a:t>
            </a:r>
            <a:endParaRPr lang="sk-SK" sz="2000" dirty="0"/>
          </a:p>
        </p:txBody>
      </p:sp>
      <p:sp>
        <p:nvSpPr>
          <p:cNvPr id="9" name="Zástupný objekt pre text 8">
            <a:extLst>
              <a:ext uri="{FF2B5EF4-FFF2-40B4-BE49-F238E27FC236}">
                <a16:creationId xmlns:a16="http://schemas.microsoft.com/office/drawing/2014/main" id="{FF49AC87-8FE9-473A-9B50-AB9F5FBE0F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k-SK" sz="2800" i="1" u="sng" dirty="0" err="1">
                <a:latin typeface="BatangChe" pitchFamily="49"/>
                <a:ea typeface="BatangChe" pitchFamily="49"/>
              </a:rPr>
              <a:t>Aspergillus</a:t>
            </a:r>
            <a:endParaRPr lang="sk-SK" sz="2800" dirty="0"/>
          </a:p>
        </p:txBody>
      </p:sp>
      <p:sp>
        <p:nvSpPr>
          <p:cNvPr id="10" name="Zástupný objekt pre text 9">
            <a:extLst>
              <a:ext uri="{FF2B5EF4-FFF2-40B4-BE49-F238E27FC236}">
                <a16:creationId xmlns:a16="http://schemas.microsoft.com/office/drawing/2014/main" id="{F1CECFAB-00EB-4EC9-8D28-D26EBA8AEF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k-SK" sz="2800" i="1" u="sng" dirty="0" err="1">
                <a:latin typeface="BatangChe" pitchFamily="49"/>
                <a:ea typeface="BatangChe" pitchFamily="49"/>
              </a:rPr>
              <a:t>Penicillium</a:t>
            </a:r>
            <a:endParaRPr lang="sk-SK" sz="2800" dirty="0"/>
          </a:p>
        </p:txBody>
      </p:sp>
      <p:sp>
        <p:nvSpPr>
          <p:cNvPr id="11" name="Zástupný objekt pre text 10">
            <a:extLst>
              <a:ext uri="{FF2B5EF4-FFF2-40B4-BE49-F238E27FC236}">
                <a16:creationId xmlns:a16="http://schemas.microsoft.com/office/drawing/2014/main" id="{21636CC2-EF54-47AA-9710-B374A52E80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k-SK" sz="2800" i="1" u="sng" dirty="0" err="1">
                <a:latin typeface="BatangChe" pitchFamily="49"/>
                <a:ea typeface="BatangChe" pitchFamily="49"/>
              </a:rPr>
              <a:t>Fusarium</a:t>
            </a:r>
            <a:endParaRPr lang="sk-SK" sz="2800" dirty="0"/>
          </a:p>
        </p:txBody>
      </p:sp>
      <p:sp>
        <p:nvSpPr>
          <p:cNvPr id="12" name="Zástupný objekt pre text 11">
            <a:extLst>
              <a:ext uri="{FF2B5EF4-FFF2-40B4-BE49-F238E27FC236}">
                <a16:creationId xmlns:a16="http://schemas.microsoft.com/office/drawing/2014/main" id="{99B45C3A-E343-4D87-B500-5DFCD9FF23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sk-SK" sz="2000" b="1" dirty="0">
                <a:latin typeface="BatangChe" pitchFamily="49"/>
                <a:ea typeface="BatangChe" pitchFamily="49"/>
              </a:rPr>
              <a:t>na slame produkuje najnebezpečnejšiu </a:t>
            </a:r>
            <a:r>
              <a:rPr lang="sk-SK" sz="2000" b="1" dirty="0" err="1">
                <a:latin typeface="BatangChe" pitchFamily="49"/>
                <a:ea typeface="BatangChe" pitchFamily="49"/>
              </a:rPr>
              <a:t>ochratoxin</a:t>
            </a:r>
            <a:endParaRPr lang="sk-SK" sz="2000" dirty="0"/>
          </a:p>
        </p:txBody>
      </p:sp>
      <p:sp>
        <p:nvSpPr>
          <p:cNvPr id="13" name="Zástupný objekt pre číslo snímky 12">
            <a:extLst>
              <a:ext uri="{FF2B5EF4-FFF2-40B4-BE49-F238E27FC236}">
                <a16:creationId xmlns:a16="http://schemas.microsoft.com/office/drawing/2014/main" id="{3EBBC314-4B18-43BF-ACFE-C168C32B569A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16</a:t>
            </a:fld>
            <a:endParaRPr lang="sk-SK" noProof="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93EC36D-52E7-491D-A351-4434AEA2B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61" y="2273417"/>
            <a:ext cx="1048419" cy="104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lated image">
            <a:extLst>
              <a:ext uri="{FF2B5EF4-FFF2-40B4-BE49-F238E27FC236}">
                <a16:creationId xmlns:a16="http://schemas.microsoft.com/office/drawing/2014/main" id="{E29D5EF7-E897-4D93-9D5D-65C5BB154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79" y="2358091"/>
            <a:ext cx="1138173" cy="8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Fusarium in soil">
            <a:extLst>
              <a:ext uri="{FF2B5EF4-FFF2-40B4-BE49-F238E27FC236}">
                <a16:creationId xmlns:a16="http://schemas.microsoft.com/office/drawing/2014/main" id="{D68E6558-6E19-46C5-BC97-DB4D807ED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84" y="2341801"/>
            <a:ext cx="1098032" cy="93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Kép 4">
            <a:extLst>
              <a:ext uri="{FF2B5EF4-FFF2-40B4-BE49-F238E27FC236}">
                <a16:creationId xmlns:a16="http://schemas.microsoft.com/office/drawing/2014/main" id="{4C98FE20-9A72-4873-A769-A40CE1EDA7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75100" y="118017"/>
            <a:ext cx="3592785" cy="26931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9" name="Szövegdoboz 15">
            <a:extLst>
              <a:ext uri="{FF2B5EF4-FFF2-40B4-BE49-F238E27FC236}">
                <a16:creationId xmlns:a16="http://schemas.microsoft.com/office/drawing/2014/main" id="{CC662BF0-5606-4B43-9F8C-8B9C0E76AE48}"/>
              </a:ext>
            </a:extLst>
          </p:cNvPr>
          <p:cNvSpPr txBox="1"/>
          <p:nvPr/>
        </p:nvSpPr>
        <p:spPr>
          <a:xfrm>
            <a:off x="6841731" y="1365482"/>
            <a:ext cx="2815220" cy="931024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2800" i="1" kern="0" dirty="0" err="1">
                <a:solidFill>
                  <a:srgbClr val="000000"/>
                </a:solidFill>
              </a:rPr>
              <a:t>Hífi</a:t>
            </a:r>
            <a:r>
              <a:rPr lang="sk-SK" sz="2800" i="1" kern="0" dirty="0">
                <a:solidFill>
                  <a:srgbClr val="000000"/>
                </a:solidFill>
              </a:rPr>
              <a:t> </a:t>
            </a:r>
            <a:r>
              <a:rPr lang="sk-SK" sz="2800" i="1" kern="0" dirty="0" err="1">
                <a:solidFill>
                  <a:srgbClr val="000000"/>
                </a:solidFill>
              </a:rPr>
              <a:t>Trichodermy</a:t>
            </a:r>
            <a:r>
              <a:rPr lang="sk-SK" sz="2800" i="1" kern="0" dirty="0">
                <a:solidFill>
                  <a:srgbClr val="000000"/>
                </a:solidFill>
              </a:rPr>
              <a:t>  v pšeničnej slame</a:t>
            </a:r>
            <a:endParaRPr lang="sk-SK" sz="2800" kern="0" dirty="0">
              <a:solidFill>
                <a:srgbClr val="000000"/>
              </a:solidFill>
            </a:endParaRPr>
          </a:p>
        </p:txBody>
      </p:sp>
      <p:sp>
        <p:nvSpPr>
          <p:cNvPr id="20" name="Jobbra nyíl 13">
            <a:extLst>
              <a:ext uri="{FF2B5EF4-FFF2-40B4-BE49-F238E27FC236}">
                <a16:creationId xmlns:a16="http://schemas.microsoft.com/office/drawing/2014/main" id="{2C892342-7BF4-4653-B025-5BF0DADE4E0A}"/>
              </a:ext>
            </a:extLst>
          </p:cNvPr>
          <p:cNvSpPr/>
          <p:nvPr/>
        </p:nvSpPr>
        <p:spPr>
          <a:xfrm rot="19546812">
            <a:off x="9276656" y="1565730"/>
            <a:ext cx="1276431" cy="456688"/>
          </a:xfrm>
          <a:custGeom>
            <a:avLst>
              <a:gd name="f0" fmla="val 1625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1350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1" name="Kép 17">
            <a:extLst>
              <a:ext uri="{FF2B5EF4-FFF2-40B4-BE49-F238E27FC236}">
                <a16:creationId xmlns:a16="http://schemas.microsoft.com/office/drawing/2014/main" id="{410A994A-A812-47FD-A218-FAC0CF2F03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28462" y="3067748"/>
            <a:ext cx="3939423" cy="24763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2" name="Szövegdoboz 18">
            <a:extLst>
              <a:ext uri="{FF2B5EF4-FFF2-40B4-BE49-F238E27FC236}">
                <a16:creationId xmlns:a16="http://schemas.microsoft.com/office/drawing/2014/main" id="{14A215A9-DEB0-43BB-B2A6-21A959859C08}"/>
              </a:ext>
            </a:extLst>
          </p:cNvPr>
          <p:cNvSpPr txBox="1"/>
          <p:nvPr/>
        </p:nvSpPr>
        <p:spPr>
          <a:xfrm>
            <a:off x="4549123" y="5926976"/>
            <a:ext cx="7518762" cy="1054135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2800" kern="0" dirty="0">
                <a:solidFill>
                  <a:srgbClr val="000000"/>
                </a:solidFill>
                <a:latin typeface="Calibri" pitchFamily="34"/>
              </a:rPr>
              <a:t>Na kontrol za  2 mesiace sa prerástol </a:t>
            </a:r>
            <a:r>
              <a:rPr lang="sk-SK" sz="2800" i="1" kern="0" dirty="0" err="1">
                <a:solidFill>
                  <a:srgbClr val="000000"/>
                </a:solidFill>
                <a:latin typeface="Calibri" pitchFamily="34"/>
              </a:rPr>
              <a:t>Aspergillus</a:t>
            </a:r>
            <a:r>
              <a:rPr lang="sk-SK" sz="2800" i="1" kern="0" dirty="0">
                <a:solidFill>
                  <a:srgbClr val="000000"/>
                </a:solidFill>
                <a:latin typeface="Calibri" pitchFamily="34"/>
              </a:rPr>
              <a:t>,</a:t>
            </a:r>
            <a:r>
              <a:rPr lang="sk-SK" sz="2800" kern="0" dirty="0">
                <a:solidFill>
                  <a:srgbClr val="000000"/>
                </a:solidFill>
                <a:latin typeface="Calibri" pitchFamily="34"/>
              </a:rPr>
              <a:t> pričom v ošetrenú slamu štiepy </a:t>
            </a:r>
            <a:r>
              <a:rPr lang="hu-HU" sz="2800" b="1" dirty="0" err="1">
                <a:latin typeface="Bodoni MT Condensed" panose="02070606080606020203" pitchFamily="18" charset="0"/>
              </a:rPr>
              <a:t>Tri</a:t>
            </a:r>
            <a:r>
              <a:rPr lang="hu-HU" sz="3600" b="1" dirty="0" err="1">
                <a:latin typeface="Bodoni MT Condensed" panose="02070606080606020203" pitchFamily="18" charset="0"/>
              </a:rPr>
              <a:t>f</a:t>
            </a:r>
            <a:r>
              <a:rPr lang="hu-HU" sz="2800" b="1" dirty="0" err="1">
                <a:latin typeface="Bodoni MT Condensed" panose="02070606080606020203" pitchFamily="18" charset="0"/>
              </a:rPr>
              <a:t>ender</a:t>
            </a:r>
            <a:r>
              <a:rPr lang="sk-SK" sz="2800" kern="0" dirty="0">
                <a:solidFill>
                  <a:srgbClr val="000000"/>
                </a:solidFill>
                <a:latin typeface="Calibri" pitchFamily="34"/>
              </a:rPr>
              <a:t>.</a:t>
            </a:r>
          </a:p>
        </p:txBody>
      </p:sp>
      <p:sp>
        <p:nvSpPr>
          <p:cNvPr id="23" name="Szövegdoboz 6">
            <a:extLst>
              <a:ext uri="{FF2B5EF4-FFF2-40B4-BE49-F238E27FC236}">
                <a16:creationId xmlns:a16="http://schemas.microsoft.com/office/drawing/2014/main" id="{B0D5900C-26CE-4D0C-BD5D-E5D6CAB8D202}"/>
              </a:ext>
            </a:extLst>
          </p:cNvPr>
          <p:cNvSpPr txBox="1"/>
          <p:nvPr/>
        </p:nvSpPr>
        <p:spPr>
          <a:xfrm>
            <a:off x="163370" y="1039782"/>
            <a:ext cx="6678361" cy="11772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2400" kern="0" dirty="0">
                <a:solidFill>
                  <a:srgbClr val="000000"/>
                </a:solidFill>
                <a:latin typeface="Calibri" pitchFamily="34"/>
              </a:rPr>
              <a:t>Len málo mikroorganizmov dokáže vo veľkom produkovať </a:t>
            </a:r>
            <a:r>
              <a:rPr lang="sk-SK" sz="2400" kern="0" dirty="0" err="1">
                <a:solidFill>
                  <a:srgbClr val="000000"/>
                </a:solidFill>
                <a:latin typeface="Calibri" pitchFamily="34"/>
              </a:rPr>
              <a:t>enzím</a:t>
            </a:r>
            <a:r>
              <a:rPr lang="sk-SK" sz="2400" kern="0" dirty="0">
                <a:solidFill>
                  <a:srgbClr val="000000"/>
                </a:solidFill>
                <a:latin typeface="Calibri" pitchFamily="34"/>
              </a:rPr>
              <a:t> </a:t>
            </a:r>
            <a:r>
              <a:rPr lang="sk-SK" sz="2400" kern="0" dirty="0" err="1">
                <a:solidFill>
                  <a:srgbClr val="000000"/>
                </a:solidFill>
                <a:latin typeface="Calibri" pitchFamily="34"/>
              </a:rPr>
              <a:t>cellulázy</a:t>
            </a:r>
            <a:r>
              <a:rPr lang="sk-SK" sz="2400" kern="0" dirty="0">
                <a:solidFill>
                  <a:srgbClr val="000000"/>
                </a:solidFill>
                <a:latin typeface="Calibri" pitchFamily="34"/>
              </a:rPr>
              <a:t>, čo dokonale vie štiepiť slamu. </a:t>
            </a:r>
          </a:p>
        </p:txBody>
      </p:sp>
      <p:sp>
        <p:nvSpPr>
          <p:cNvPr id="24" name="Szövegdoboz 16">
            <a:extLst>
              <a:ext uri="{FF2B5EF4-FFF2-40B4-BE49-F238E27FC236}">
                <a16:creationId xmlns:a16="http://schemas.microsoft.com/office/drawing/2014/main" id="{F433D2B3-39D0-46D9-B495-5D33380836FE}"/>
              </a:ext>
            </a:extLst>
          </p:cNvPr>
          <p:cNvSpPr txBox="1"/>
          <p:nvPr/>
        </p:nvSpPr>
        <p:spPr>
          <a:xfrm rot="19739679">
            <a:off x="701404" y="3299380"/>
            <a:ext cx="6148608" cy="1854354"/>
          </a:xfrm>
          <a:prstGeom prst="rect">
            <a:avLst/>
          </a:prstGeom>
          <a:solidFill>
            <a:srgbClr val="FFFF66"/>
          </a:solidFill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3600" b="1" kern="0" dirty="0">
                <a:solidFill>
                  <a:srgbClr val="000000"/>
                </a:solidFill>
                <a:latin typeface="Calibri" pitchFamily="34"/>
              </a:rPr>
              <a:t>Po ošetrení </a:t>
            </a:r>
            <a:r>
              <a:rPr lang="hu-HU" sz="3600" b="1" dirty="0" err="1">
                <a:latin typeface="Bodoni MT Condensed" panose="02070606080606020203" pitchFamily="18" charset="0"/>
              </a:rPr>
              <a:t>Tri</a:t>
            </a:r>
            <a:r>
              <a:rPr lang="hu-HU" sz="4400" b="1" dirty="0" err="1">
                <a:latin typeface="Bodoni MT Condensed" panose="02070606080606020203" pitchFamily="18" charset="0"/>
              </a:rPr>
              <a:t>f</a:t>
            </a:r>
            <a:r>
              <a:rPr lang="hu-HU" sz="3600" b="1" dirty="0" err="1">
                <a:latin typeface="Bodoni MT Condensed" panose="02070606080606020203" pitchFamily="18" charset="0"/>
              </a:rPr>
              <a:t>ender</a:t>
            </a:r>
            <a:endParaRPr lang="en-US" sz="3600" dirty="0">
              <a:solidFill>
                <a:prstClr val="black"/>
              </a:solidFill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3600" kern="0" dirty="0">
                <a:solidFill>
                  <a:srgbClr val="000000"/>
                </a:solidFill>
                <a:latin typeface="Calibri" pitchFamily="34"/>
              </a:rPr>
              <a:t>štiepenie bude riadiť  huba </a:t>
            </a:r>
            <a:r>
              <a:rPr lang="sk-SK" sz="3600" i="1" kern="0" dirty="0">
                <a:solidFill>
                  <a:srgbClr val="000000"/>
                </a:solidFill>
                <a:latin typeface="Calibri" pitchFamily="34"/>
              </a:rPr>
              <a:t>Trichoderma</a:t>
            </a:r>
            <a:r>
              <a:rPr lang="sk-SK" sz="3600" kern="0" dirty="0">
                <a:solidFill>
                  <a:srgbClr val="000000"/>
                </a:solidFill>
                <a:latin typeface="Calibri" pitchFamily="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13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1F89A2B-3281-4FBA-91E4-8C27FEF3CF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8056" y="126528"/>
            <a:ext cx="7886700" cy="994169"/>
          </a:xfrm>
        </p:spPr>
        <p:txBody>
          <a:bodyPr/>
          <a:lstStyle/>
          <a:p>
            <a:pPr lvl="0"/>
            <a:r>
              <a:rPr lang="sk-SK" sz="3000" dirty="0"/>
              <a:t>Dvory nad Žitavou 2016 november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C67743B-7B8D-4FBA-9D8D-4E016D17038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52652" y="2226470"/>
            <a:ext cx="7886700" cy="3263502"/>
          </a:xfrm>
        </p:spPr>
        <p:txBody>
          <a:bodyPr/>
          <a:lstStyle/>
          <a:p>
            <a:endParaRPr lang="sk-SK"/>
          </a:p>
        </p:txBody>
      </p:sp>
      <p:pic>
        <p:nvPicPr>
          <p:cNvPr id="4" name="Picture 4" descr="20161107_114219">
            <a:extLst>
              <a:ext uri="{FF2B5EF4-FFF2-40B4-BE49-F238E27FC236}">
                <a16:creationId xmlns:a16="http://schemas.microsoft.com/office/drawing/2014/main" id="{8CBADE40-1ECB-4ECD-8439-D9462124E0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83049" y="1988841"/>
            <a:ext cx="8301679" cy="4669693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5" name="Diagram 1">
            <a:extLst>
              <a:ext uri="{FF2B5EF4-FFF2-40B4-BE49-F238E27FC236}">
                <a16:creationId xmlns:a16="http://schemas.microsoft.com/office/drawing/2014/main" id="{FEC186EC-1811-4846-AED6-598C9F771C96}"/>
              </a:ext>
            </a:extLst>
          </p:cNvPr>
          <p:cNvGrpSpPr/>
          <p:nvPr/>
        </p:nvGrpSpPr>
        <p:grpSpPr>
          <a:xfrm>
            <a:off x="2994599" y="1661720"/>
            <a:ext cx="3136912" cy="1991107"/>
            <a:chOff x="2420231" y="1052818"/>
            <a:chExt cx="4272140" cy="2515455"/>
          </a:xfrm>
        </p:grpSpPr>
        <p:sp>
          <p:nvSpPr>
            <p:cNvPr id="6" name="Voľný tvar: obrazec 5">
              <a:extLst>
                <a:ext uri="{FF2B5EF4-FFF2-40B4-BE49-F238E27FC236}">
                  <a16:creationId xmlns:a16="http://schemas.microsoft.com/office/drawing/2014/main" id="{C2674468-1327-42A3-8152-0DFBA1C044E5}"/>
                </a:ext>
              </a:extLst>
            </p:cNvPr>
            <p:cNvSpPr/>
            <p:nvPr/>
          </p:nvSpPr>
          <p:spPr>
            <a:xfrm rot="4396362">
              <a:off x="4541016" y="1635615"/>
              <a:ext cx="2468625" cy="1396691"/>
            </a:xfrm>
            <a:custGeom>
              <a:avLst>
                <a:gd name="f10" fmla="val 16310"/>
                <a:gd name="f11" fmla="val 3137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ss"/>
                <a:gd name="f8" fmla="val 0"/>
                <a:gd name="f9" fmla="*/ 5419351 1 1725033"/>
                <a:gd name="f10" fmla="val 16310"/>
                <a:gd name="f11" fmla="val 31370"/>
                <a:gd name="f12" fmla="+- 0 0 -180"/>
                <a:gd name="f13" fmla="+- 0 0 -360"/>
                <a:gd name="f14" fmla="+- 0 0 -90"/>
                <a:gd name="f15" fmla="abs f5"/>
                <a:gd name="f16" fmla="abs f6"/>
                <a:gd name="f17" fmla="abs f7"/>
                <a:gd name="f18" fmla="val f8"/>
                <a:gd name="f19" fmla="val f10"/>
                <a:gd name="f20" fmla="val f11"/>
                <a:gd name="f21" fmla="*/ f3 1 14"/>
                <a:gd name="f22" fmla="*/ f12 f2 1"/>
                <a:gd name="f23" fmla="*/ f13 f2 1"/>
                <a:gd name="f24" fmla="*/ f14 f2 1"/>
                <a:gd name="f25" fmla="?: f15 f5 1"/>
                <a:gd name="f26" fmla="?: f16 f6 1"/>
                <a:gd name="f27" fmla="?: f17 f7 1"/>
                <a:gd name="f28" fmla="+- f21 f3 0"/>
                <a:gd name="f29" fmla="*/ f22 1 f4"/>
                <a:gd name="f30" fmla="*/ f23 1 f4"/>
                <a:gd name="f31" fmla="*/ f24 1 f4"/>
                <a:gd name="f32" fmla="*/ f25 1 21600"/>
                <a:gd name="f33" fmla="*/ f26 1 21600"/>
                <a:gd name="f34" fmla="*/ 21600 f25 1"/>
                <a:gd name="f35" fmla="*/ 21600 f26 1"/>
                <a:gd name="f36" fmla="*/ f28 f9 1"/>
                <a:gd name="f37" fmla="+- f29 0 f3"/>
                <a:gd name="f38" fmla="+- f30 0 f3"/>
                <a:gd name="f39" fmla="+- f31 0 f3"/>
                <a:gd name="f40" fmla="min f33 f32"/>
                <a:gd name="f41" fmla="*/ f34 1 f27"/>
                <a:gd name="f42" fmla="*/ f35 1 f27"/>
                <a:gd name="f43" fmla="*/ f36 1 f2"/>
                <a:gd name="f44" fmla="val f41"/>
                <a:gd name="f45" fmla="val f42"/>
                <a:gd name="f46" fmla="+- 0 0 f43"/>
                <a:gd name="f47" fmla="*/ f18 f40 1"/>
                <a:gd name="f48" fmla="+- f45 0 f18"/>
                <a:gd name="f49" fmla="+- f44 0 f18"/>
                <a:gd name="f50" fmla="+- 0 0 f46"/>
                <a:gd name="f51" fmla="*/ f44 f40 1"/>
                <a:gd name="f52" fmla="*/ f45 f40 1"/>
                <a:gd name="f53" fmla="*/ f48 1 6"/>
                <a:gd name="f54" fmla="*/ f49 1 4"/>
                <a:gd name="f55" fmla="*/ f49 1 6"/>
                <a:gd name="f56" fmla="min f49 f48"/>
                <a:gd name="f57" fmla="*/ f48 f19 1"/>
                <a:gd name="f58" fmla="*/ f50 f2 1"/>
                <a:gd name="f59" fmla="*/ f48 1 20"/>
                <a:gd name="f60" fmla="*/ f56 1 8"/>
                <a:gd name="f61" fmla="*/ f57 1 100000"/>
                <a:gd name="f62" fmla="*/ f56 f20 1"/>
                <a:gd name="f63" fmla="*/ f58 1 f9"/>
                <a:gd name="f64" fmla="val f53"/>
                <a:gd name="f65" fmla="*/ f53 1 2"/>
                <a:gd name="f66" fmla="*/ f55 f40 1"/>
                <a:gd name="f67" fmla="*/ f54 f40 1"/>
                <a:gd name="f68" fmla="*/ f62 1 100000"/>
                <a:gd name="f69" fmla="+- f18 f60 0"/>
                <a:gd name="f70" fmla="+- f63 0 f3"/>
                <a:gd name="f71" fmla="*/ 1 f60 1"/>
                <a:gd name="f72" fmla="*/ 1 f61 1"/>
                <a:gd name="f73" fmla="+- f53 f64 0"/>
                <a:gd name="f74" fmla="+- f44 0 f68"/>
                <a:gd name="f75" fmla="tan 1 f70"/>
                <a:gd name="f76" fmla="+- f69 f61 0"/>
                <a:gd name="f77" fmla="*/ f73 f40 1"/>
                <a:gd name="f78" fmla="*/ f69 f40 1"/>
                <a:gd name="f79" fmla="*/ 1 1 f75"/>
                <a:gd name="f80" fmla="+- f76 f60 0"/>
                <a:gd name="f81" fmla="+- f76 f65 0"/>
                <a:gd name="f82" fmla="*/ f74 f40 1"/>
                <a:gd name="f83" fmla="*/ f76 f40 1"/>
                <a:gd name="f84" fmla="*/ f71 1 f79"/>
                <a:gd name="f85" fmla="*/ f72 1 f79"/>
                <a:gd name="f86" fmla="+- f80 0 f18"/>
                <a:gd name="f87" fmla="*/ f80 f40 1"/>
                <a:gd name="f88" fmla="*/ f81 f40 1"/>
                <a:gd name="f89" fmla="+- f74 0 f84"/>
                <a:gd name="f90" fmla="+- f74 f85 0"/>
                <a:gd name="f91" fmla="*/ f86 1 2"/>
                <a:gd name="f92" fmla="+- f90 f84 0"/>
                <a:gd name="f93" fmla="+- f18 f91 0"/>
                <a:gd name="f94" fmla="*/ f89 f40 1"/>
                <a:gd name="f95" fmla="*/ f90 f40 1"/>
                <a:gd name="f96" fmla="+- f93 0 f59"/>
                <a:gd name="f97" fmla="*/ f92 f40 1"/>
                <a:gd name="f98" fmla="*/ f96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7" y="f52"/>
                </a:cxn>
                <a:cxn ang="f38">
                  <a:pos x="f94" y="f47"/>
                </a:cxn>
                <a:cxn ang="f39">
                  <a:pos x="f51" y="f98"/>
                </a:cxn>
                <a:cxn ang="f37">
                  <a:pos x="f97" y="f87"/>
                </a:cxn>
              </a:cxnLst>
              <a:rect l="f47" t="f47" r="f51" b="f52"/>
              <a:pathLst>
                <a:path>
                  <a:moveTo>
                    <a:pt x="f47" y="f52"/>
                  </a:moveTo>
                  <a:quadBezTo>
                    <a:pt x="f66" y="f77"/>
                    <a:pt x="f82" y="f78"/>
                  </a:quadBezTo>
                  <a:lnTo>
                    <a:pt x="f94" y="f47"/>
                  </a:lnTo>
                  <a:lnTo>
                    <a:pt x="f51" y="f98"/>
                  </a:lnTo>
                  <a:lnTo>
                    <a:pt x="f97" y="f87"/>
                  </a:lnTo>
                  <a:lnTo>
                    <a:pt x="f95" y="f83"/>
                  </a:lnTo>
                  <a:quadBezTo>
                    <a:pt x="f67" y="f88"/>
                    <a:pt x="f47" y="f52"/>
                  </a:quadBezTo>
                  <a:close/>
                </a:path>
              </a:pathLst>
            </a:custGeom>
            <a:solidFill>
              <a:srgbClr val="5B9BD5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sk-SK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Voľný tvar: obrazec 6">
              <a:extLst>
                <a:ext uri="{FF2B5EF4-FFF2-40B4-BE49-F238E27FC236}">
                  <a16:creationId xmlns:a16="http://schemas.microsoft.com/office/drawing/2014/main" id="{F7DFE024-4A25-460F-A604-BF33E310015A}"/>
                </a:ext>
              </a:extLst>
            </p:cNvPr>
            <p:cNvSpPr/>
            <p:nvPr/>
          </p:nvSpPr>
          <p:spPr>
            <a:xfrm>
              <a:off x="2420231" y="1052818"/>
              <a:ext cx="4272140" cy="3712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72140"/>
                <a:gd name="f7" fmla="val 371205"/>
                <a:gd name="f8" fmla="+- 0 0 -90"/>
                <a:gd name="f9" fmla="*/ f3 1 4272140"/>
                <a:gd name="f10" fmla="*/ f4 1 37120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4272140"/>
                <a:gd name="f19" fmla="*/ f15 1 371205"/>
                <a:gd name="f20" fmla="*/ 0 f16 1"/>
                <a:gd name="f21" fmla="*/ 0 f15 1"/>
                <a:gd name="f22" fmla="*/ 4272140 f16 1"/>
                <a:gd name="f23" fmla="*/ 371205 f15 1"/>
                <a:gd name="f24" fmla="+- f17 0 f1"/>
                <a:gd name="f25" fmla="*/ f20 1 4272140"/>
                <a:gd name="f26" fmla="*/ f21 1 371205"/>
                <a:gd name="f27" fmla="*/ f22 1 4272140"/>
                <a:gd name="f28" fmla="*/ f23 1 37120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4272140" h="37120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526" tIns="9526" rIns="9526" bIns="9526" anchor="b" anchorCtr="1" compatLnSpc="1">
              <a:no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4400" b="1" dirty="0" err="1">
                  <a:latin typeface="Bodoni MT Condensed" panose="02070606080606020203" pitchFamily="18" charset="0"/>
                </a:rPr>
                <a:t>Tri</a:t>
              </a:r>
              <a:r>
                <a:rPr lang="hu-HU" sz="5400" b="1" dirty="0" err="1">
                  <a:latin typeface="Bodoni MT Condensed" panose="02070606080606020203" pitchFamily="18" charset="0"/>
                </a:rPr>
                <a:t>f</a:t>
              </a:r>
              <a:r>
                <a:rPr lang="hu-HU" sz="4400" b="1" dirty="0" err="1">
                  <a:latin typeface="Bodoni MT Condensed" panose="02070606080606020203" pitchFamily="18" charset="0"/>
                </a:rPr>
                <a:t>ender</a:t>
              </a:r>
              <a:endParaRPr lang="en-US" sz="44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50343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ED4DD517-7651-4D2C-AEC7-1F3A84205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581" y="2805791"/>
            <a:ext cx="4350419" cy="32573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97EE90D-43B8-4C4C-8882-F2C6D7C4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73" y="0"/>
            <a:ext cx="11694253" cy="1356360"/>
          </a:xfrm>
        </p:spPr>
        <p:txBody>
          <a:bodyPr/>
          <a:lstStyle/>
          <a:p>
            <a:r>
              <a:rPr lang="sk-SK" dirty="0"/>
              <a:t>Po aplikácii </a:t>
            </a:r>
            <a:r>
              <a:rPr lang="hu-HU" b="1" dirty="0" err="1">
                <a:latin typeface="Bodoni MT Condensed" panose="02070606080606020203" pitchFamily="18" charset="0"/>
              </a:rPr>
              <a:t>Tri</a:t>
            </a:r>
            <a:r>
              <a:rPr lang="hu-HU" sz="6000" b="1" dirty="0" err="1">
                <a:latin typeface="Bodoni MT Condensed" panose="02070606080606020203" pitchFamily="18" charset="0"/>
              </a:rPr>
              <a:t>f</a:t>
            </a:r>
            <a:r>
              <a:rPr lang="hu-HU" b="1" dirty="0" err="1">
                <a:latin typeface="Bodoni MT Condensed" panose="02070606080606020203" pitchFamily="18" charset="0"/>
              </a:rPr>
              <a:t>ender</a:t>
            </a:r>
            <a:r>
              <a:rPr lang="hu-HU" b="1" dirty="0">
                <a:latin typeface="Bodoni MT Condensed" panose="02070606080606020203" pitchFamily="18" charset="0"/>
              </a:rPr>
              <a:t> </a:t>
            </a:r>
            <a:r>
              <a:rPr lang="sk-SK" dirty="0"/>
              <a:t>sa znásobia terciárne korene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E33DACC-C783-423F-8D0C-20BC2888E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4366"/>
            <a:ext cx="8034087" cy="5233634"/>
          </a:xfrm>
        </p:spPr>
      </p:pic>
    </p:spTree>
    <p:extLst>
      <p:ext uri="{BB962C8B-B14F-4D97-AF65-F5344CB8AC3E}">
        <p14:creationId xmlns:p14="http://schemas.microsoft.com/office/powerpoint/2010/main" val="1946855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4450401-3EEF-49AD-9DBA-387DF7CEC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79156" y="379495"/>
            <a:ext cx="6121005" cy="810814"/>
          </a:xfrm>
        </p:spPr>
        <p:txBody>
          <a:bodyPr>
            <a:normAutofit fontScale="90000"/>
          </a:bodyPr>
          <a:lstStyle/>
          <a:p>
            <a:r>
              <a:rPr lang="hu-HU" sz="5400" b="1" dirty="0" err="1">
                <a:latin typeface="Bodoni MT Condensed" panose="02070606080606020203" pitchFamily="18" charset="0"/>
              </a:rPr>
              <a:t>Tri</a:t>
            </a:r>
            <a:r>
              <a:rPr lang="hu-HU" sz="6600" b="1" dirty="0" err="1">
                <a:latin typeface="Bodoni MT Condensed" panose="02070606080606020203" pitchFamily="18" charset="0"/>
              </a:rPr>
              <a:t>f</a:t>
            </a:r>
            <a:r>
              <a:rPr lang="hu-HU" sz="5400" b="1" dirty="0" err="1">
                <a:latin typeface="Bodoni MT Condensed" panose="02070606080606020203" pitchFamily="18" charset="0"/>
              </a:rPr>
              <a:t>ender</a:t>
            </a:r>
            <a:r>
              <a:rPr lang="sk-SK" sz="4050" b="1" i="1" dirty="0">
                <a:solidFill>
                  <a:srgbClr val="99CC00"/>
                </a:solidFill>
                <a:latin typeface="Footlight MT Light" pitchFamily="18"/>
              </a:rPr>
              <a:t>  </a:t>
            </a:r>
            <a:r>
              <a:rPr lang="sk-SK" sz="4050" dirty="0"/>
              <a:t>použitie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3F40586-60D8-4883-92D1-F865CCEE108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19331" y="1754983"/>
            <a:ext cx="8263974" cy="403026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Aft>
                <a:spcPts val="75"/>
              </a:spcAft>
            </a:pPr>
            <a:r>
              <a:rPr lang="sk-SK" sz="2800" dirty="0"/>
              <a:t>Dávka: min. 0,5 kg/ha</a:t>
            </a:r>
          </a:p>
          <a:p>
            <a:pPr>
              <a:lnSpc>
                <a:spcPct val="80000"/>
              </a:lnSpc>
              <a:spcAft>
                <a:spcPts val="75"/>
              </a:spcAft>
            </a:pPr>
            <a:r>
              <a:rPr lang="sk-SK" sz="2800" dirty="0"/>
              <a:t>Formulácia: Vo vode rozpustný prášok</a:t>
            </a:r>
          </a:p>
          <a:p>
            <a:pPr>
              <a:lnSpc>
                <a:spcPct val="80000"/>
              </a:lnSpc>
              <a:spcAft>
                <a:spcPts val="75"/>
              </a:spcAft>
            </a:pPr>
            <a:r>
              <a:rPr lang="sk-SK" sz="2800" dirty="0"/>
              <a:t>cena:   veľmi výhodná   cena </a:t>
            </a:r>
            <a:r>
              <a:rPr lang="sk-SK" sz="2800" dirty="0">
                <a:cs typeface="Arial"/>
              </a:rPr>
              <a:t>€</a:t>
            </a:r>
            <a:r>
              <a:rPr lang="sk-SK" sz="2800" dirty="0" err="1"/>
              <a:t>ur</a:t>
            </a:r>
            <a:r>
              <a:rPr lang="sk-SK" sz="2800" dirty="0"/>
              <a:t>/ha</a:t>
            </a:r>
          </a:p>
          <a:p>
            <a:pPr>
              <a:lnSpc>
                <a:spcPct val="80000"/>
              </a:lnSpc>
              <a:spcAft>
                <a:spcPts val="75"/>
              </a:spcAft>
            </a:pPr>
            <a:r>
              <a:rPr lang="sk-SK" sz="2800" dirty="0"/>
              <a:t>Voda: min. 300 l/ha</a:t>
            </a:r>
          </a:p>
          <a:p>
            <a:pPr>
              <a:lnSpc>
                <a:spcPct val="80000"/>
              </a:lnSpc>
              <a:spcAft>
                <a:spcPts val="75"/>
              </a:spcAft>
            </a:pPr>
            <a:r>
              <a:rPr lang="sk-SK" sz="2800" dirty="0"/>
              <a:t>Spôsob aplikácie: postrek</a:t>
            </a:r>
          </a:p>
          <a:p>
            <a:pPr>
              <a:lnSpc>
                <a:spcPct val="80000"/>
              </a:lnSpc>
              <a:spcAft>
                <a:spcPts val="75"/>
              </a:spcAft>
            </a:pPr>
            <a:r>
              <a:rPr lang="sk-SK" sz="2800" dirty="0"/>
              <a:t>Zapracovanie do pôdy: Mechanicky alebo zálievka</a:t>
            </a:r>
          </a:p>
          <a:p>
            <a:pPr>
              <a:lnSpc>
                <a:spcPct val="80000"/>
              </a:lnSpc>
              <a:spcAft>
                <a:spcPts val="75"/>
              </a:spcAft>
            </a:pPr>
            <a:r>
              <a:rPr lang="sk-SK" sz="2800" dirty="0"/>
              <a:t>Aplikácia: pred sejbou, </a:t>
            </a:r>
            <a:r>
              <a:rPr lang="sk-SK" sz="3600" b="1" dirty="0"/>
              <a:t>na strnisko</a:t>
            </a:r>
          </a:p>
          <a:p>
            <a:pPr>
              <a:lnSpc>
                <a:spcPct val="80000"/>
              </a:lnSpc>
              <a:spcAft>
                <a:spcPts val="150"/>
              </a:spcAft>
            </a:pPr>
            <a:r>
              <a:rPr lang="sk-SK" sz="2800" dirty="0"/>
              <a:t>Účinnosť: </a:t>
            </a:r>
            <a:r>
              <a:rPr lang="sk-SK" sz="3600" dirty="0"/>
              <a:t>2-3 mesiace</a:t>
            </a:r>
          </a:p>
          <a:p>
            <a:pPr>
              <a:lnSpc>
                <a:spcPct val="80000"/>
              </a:lnSpc>
              <a:spcAft>
                <a:spcPts val="75"/>
              </a:spcAft>
            </a:pPr>
            <a:r>
              <a:rPr lang="sk-SK" sz="2800" dirty="0"/>
              <a:t>Rezídua: nemá</a:t>
            </a:r>
          </a:p>
          <a:p>
            <a:pPr>
              <a:lnSpc>
                <a:spcPct val="80000"/>
              </a:lnSpc>
              <a:spcAft>
                <a:spcPts val="75"/>
              </a:spcAft>
            </a:pPr>
            <a:r>
              <a:rPr lang="sk-SK" sz="2800" dirty="0"/>
              <a:t>Nebezpečenstvo: ani na prírodu, ani na ľudí nemá</a:t>
            </a:r>
          </a:p>
        </p:txBody>
      </p:sp>
      <p:sp>
        <p:nvSpPr>
          <p:cNvPr id="4" name="WordArt 4">
            <a:extLst>
              <a:ext uri="{FF2B5EF4-FFF2-40B4-BE49-F238E27FC236}">
                <a16:creationId xmlns:a16="http://schemas.microsoft.com/office/drawing/2014/main" id="{AA3D3C6B-53E8-4C39-9D8E-6343D83C165A}"/>
              </a:ext>
            </a:extLst>
          </p:cNvPr>
          <p:cNvSpPr/>
          <p:nvPr/>
        </p:nvSpPr>
        <p:spPr>
          <a:xfrm rot="19685591">
            <a:off x="6716083" y="1665986"/>
            <a:ext cx="2737807" cy="1724553"/>
          </a:xfrm>
          <a:prstGeom prst="rect">
            <a:avLst/>
          </a:prstGeom>
        </p:spPr>
        <p:txBody>
          <a:bodyPr vert="horz" wrap="none" lIns="68580" tIns="34290" rIns="68580" bIns="34290" numCol="1" fromWordArt="1" anchor="t" anchorCtr="1" compatLnSpc="1">
            <a:prstTxWarp prst="textPlain">
              <a:avLst/>
            </a:prstTxWarp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2700" kern="0" dirty="0">
                <a:ln w="9528" cap="flat">
                  <a:solidFill>
                    <a:srgbClr val="44546A"/>
                  </a:solidFill>
                  <a:prstDash val="solid"/>
                  <a:rou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RIEŠENIE</a:t>
            </a:r>
          </a:p>
        </p:txBody>
      </p:sp>
    </p:spTree>
    <p:extLst>
      <p:ext uri="{BB962C8B-B14F-4D97-AF65-F5344CB8AC3E}">
        <p14:creationId xmlns:p14="http://schemas.microsoft.com/office/powerpoint/2010/main" val="395192229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ok 29">
            <a:extLst>
              <a:ext uri="{FF2B5EF4-FFF2-40B4-BE49-F238E27FC236}">
                <a16:creationId xmlns:a16="http://schemas.microsoft.com/office/drawing/2014/main" id="{BAE11A7F-85BE-4799-9199-EB22786682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999" y="5507658"/>
            <a:ext cx="2192239" cy="124226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063999"/>
            <a:ext cx="6012000" cy="863601"/>
          </a:xfrm>
        </p:spPr>
        <p:txBody>
          <a:bodyPr rtlCol="0"/>
          <a:lstStyle/>
          <a:p>
            <a:pPr rtl="0"/>
            <a:r>
              <a:rPr lang="sk-SK" sz="4400" i="1" dirty="0" err="1">
                <a:latin typeface="Exo" panose="00000500000000000000" pitchFamily="2" charset="-18"/>
              </a:rPr>
              <a:t>bioTomal</a:t>
            </a:r>
            <a:endParaRPr lang="sk-SK" sz="4400" i="1" dirty="0">
              <a:latin typeface="Exo" panose="00000500000000000000" pitchFamily="2" charset="-18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sk-SK" dirty="0"/>
              <a:t>Systémy biologickej ochrany rastlín</a:t>
            </a:r>
          </a:p>
        </p:txBody>
      </p:sp>
      <p:sp>
        <p:nvSpPr>
          <p:cNvPr id="6" name="Zástupný symbol obsahu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/>
          <a:lstStyle/>
          <a:p>
            <a:pPr marL="0" indent="0" rtl="0">
              <a:buNone/>
            </a:pPr>
            <a:r>
              <a:rPr lang="sk-SK" sz="4400" dirty="0"/>
              <a:t>Technológia pestovania budúcnosti</a:t>
            </a:r>
          </a:p>
          <a:p>
            <a:pPr marL="0" indent="0" rtl="0">
              <a:buNone/>
            </a:pPr>
            <a:r>
              <a:rPr lang="sk-SK" dirty="0"/>
              <a:t>Konzument žiada potraviny bez chemických látok            čo môžeme použiť!???</a:t>
            </a:r>
          </a:p>
        </p:txBody>
      </p:sp>
      <p:grpSp>
        <p:nvGrpSpPr>
          <p:cNvPr id="46" name="Skupina 45" title="skupina trojuholníkov">
            <a:extLst>
              <a:ext uri="{FF2B5EF4-FFF2-40B4-BE49-F238E27FC236}">
                <a16:creationId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Voľný tvar: Tvar 15" title="trojuholníky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17" name="Voľný tvar: Tvar 16" title="trojuholníky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18" name="Voľný tvar: Tvar 17" title="trojuholníky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19" name="Voľný tvar: Tvar 18" title="trojuholníky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20" name="Voľný tvar: Tvar 19" title="trojuholníky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21" name="Voľný tvar: Tvar 20" title="trojuholníky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22" name="Voľný tvar: Tvar 21" title="trojuholníky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23" name="Voľný tvar: Tvar 22" title="trojuholníky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24" name="Voľný tvar: Tvar 23" title="trojuholníky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25" name="Voľný tvar: Tvar 24" title="trojuholníky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26" name="Voľný tvar: Tvar 25" title="trojuholníky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27" name="Voľný tvar: Tvar 26" title="trojuholníky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28" name="Voľný tvar: Tvar 27" title="trojuholníky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29" name="Voľný tvar: Tvar 28" title="trojuholníky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</p:grpSp>
      <p:sp>
        <p:nvSpPr>
          <p:cNvPr id="4" name="Zástupný symbol čísla snímky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/>
              <a:t>2</a:t>
            </a:fld>
            <a:endParaRPr lang="sk-SK" dirty="0"/>
          </a:p>
        </p:txBody>
      </p:sp>
      <p:pic>
        <p:nvPicPr>
          <p:cNvPr id="31" name="Obrázok 6">
            <a:extLst>
              <a:ext uri="{FF2B5EF4-FFF2-40B4-BE49-F238E27FC236}">
                <a16:creationId xmlns:a16="http://schemas.microsoft.com/office/drawing/2014/main" id="{2A1A00C4-DA1E-4CAA-B31B-00ECCA179088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5" b="9605"/>
          <a:stretch>
            <a:fillRect/>
          </a:stretch>
        </p:blipFill>
        <p:spPr bwMode="auto">
          <a:xfrm>
            <a:off x="84138" y="87313"/>
            <a:ext cx="6008687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Zástupný symbol obrázka 25" descr="Zástupný obrázok">
            <a:extLst>
              <a:ext uri="{FF2B5EF4-FFF2-40B4-BE49-F238E27FC236}">
                <a16:creationId xmlns:a16="http://schemas.microsoft.com/office/drawing/2014/main" id="{925A3C19-2816-4D4F-B6A9-C4A6DA022E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14" y="86714"/>
            <a:ext cx="6009285" cy="6684572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r>
              <a:rPr lang="sk-SK" sz="4400" dirty="0"/>
              <a:t>Morenie osiva sóje </a:t>
            </a:r>
            <a:r>
              <a:rPr lang="sk-SK" sz="4400" dirty="0" err="1"/>
              <a:t>hrčkotvornými</a:t>
            </a:r>
            <a:r>
              <a:rPr lang="sk-SK" sz="4400" dirty="0"/>
              <a:t> baktériami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sk-SK" dirty="0"/>
              <a:t>Riešenie morenia sóje, hrachu </a:t>
            </a:r>
          </a:p>
        </p:txBody>
      </p:sp>
      <p:grpSp>
        <p:nvGrpSpPr>
          <p:cNvPr id="60" name="Skupina 59" title="geometrický tvar">
            <a:extLst>
              <a:ext uri="{FF2B5EF4-FFF2-40B4-BE49-F238E27FC236}">
                <a16:creationId xmlns:a16="http://schemas.microsoft.com/office/drawing/2014/main" id="{502D7333-D43E-4F9D-B14F-59FA693F743A}"/>
              </a:ext>
            </a:extLst>
          </p:cNvPr>
          <p:cNvGrpSpPr/>
          <p:nvPr/>
        </p:nvGrpSpPr>
        <p:grpSpPr>
          <a:xfrm>
            <a:off x="6658708" y="-109"/>
            <a:ext cx="4625696" cy="1818423"/>
            <a:chOff x="8203224" y="-109"/>
            <a:chExt cx="3081180" cy="3011457"/>
          </a:xfrm>
        </p:grpSpPr>
        <p:sp>
          <p:nvSpPr>
            <p:cNvPr id="50" name="Voľný tvar: Tvar 13">
              <a:extLst>
                <a:ext uri="{FF2B5EF4-FFF2-40B4-BE49-F238E27FC236}">
                  <a16:creationId xmlns:a16="http://schemas.microsoft.com/office/drawing/2014/main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51" name="Voľný tvar: Tvar 50">
              <a:extLst>
                <a:ext uri="{FF2B5EF4-FFF2-40B4-BE49-F238E27FC236}">
                  <a16:creationId xmlns:a16="http://schemas.microsoft.com/office/drawing/2014/main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52" name="Voľný tvar: Tvar 17">
              <a:extLst>
                <a:ext uri="{FF2B5EF4-FFF2-40B4-BE49-F238E27FC236}">
                  <a16:creationId xmlns:a16="http://schemas.microsoft.com/office/drawing/2014/main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53" name="Voľný tvar: Tvar 19">
              <a:extLst>
                <a:ext uri="{FF2B5EF4-FFF2-40B4-BE49-F238E27FC236}">
                  <a16:creationId xmlns:a16="http://schemas.microsoft.com/office/drawing/2014/main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54" name="Voľný tvar: Tvar 23">
              <a:extLst>
                <a:ext uri="{FF2B5EF4-FFF2-40B4-BE49-F238E27FC236}">
                  <a16:creationId xmlns:a16="http://schemas.microsoft.com/office/drawing/2014/main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55" name="Voľný tvar: Tvar 54">
              <a:extLst>
                <a:ext uri="{FF2B5EF4-FFF2-40B4-BE49-F238E27FC236}">
                  <a16:creationId xmlns:a16="http://schemas.microsoft.com/office/drawing/2014/main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</p:grp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id="{3DFB2076-ED27-384F-AA60-C162A455D1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20</a:t>
            </a:fld>
            <a:endParaRPr lang="sk-SK" dirty="0"/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03D67342-D2C3-415D-B62D-4EC0BAA88B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24" y="5534055"/>
            <a:ext cx="2192239" cy="1242269"/>
          </a:xfrm>
          <a:prstGeom prst="rect">
            <a:avLst/>
          </a:prstGeom>
        </p:spPr>
      </p:pic>
      <p:pic>
        <p:nvPicPr>
          <p:cNvPr id="13314" name="Picture 2" descr="VÃ½sledok vyhÄ¾adÃ¡vania obrÃ¡zkov pre dopyt POLIRIZ S">
            <a:extLst>
              <a:ext uri="{FF2B5EF4-FFF2-40B4-BE49-F238E27FC236}">
                <a16:creationId xmlns:a16="http://schemas.microsoft.com/office/drawing/2014/main" id="{2017FFCF-6FD7-465A-BDF4-06809E60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876" y="4637686"/>
            <a:ext cx="2143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380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12057055-E4B9-4ECA-9847-5324531E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Poliriz</a:t>
            </a:r>
            <a:r>
              <a:rPr lang="hu-HU" dirty="0"/>
              <a:t> S  -  </a:t>
            </a:r>
            <a:r>
              <a:rPr lang="hu-HU" dirty="0" err="1"/>
              <a:t>obsahuje</a:t>
            </a:r>
            <a:endParaRPr lang="sk-SK" dirty="0"/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E65C16E0-A2AE-4BD5-AD37-29DD2732A4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k-SK" sz="2000" dirty="0"/>
          </a:p>
          <a:p>
            <a:endParaRPr lang="sk-SK" sz="2000" dirty="0"/>
          </a:p>
          <a:p>
            <a:r>
              <a:rPr lang="sk-SK" sz="2000" dirty="0"/>
              <a:t>30-33 %</a:t>
            </a:r>
          </a:p>
          <a:p>
            <a:endParaRPr lang="sk-SK" sz="2000" dirty="0"/>
          </a:p>
        </p:txBody>
      </p:sp>
      <p:sp>
        <p:nvSpPr>
          <p:cNvPr id="8" name="Zástupný objekt pre text 7">
            <a:extLst>
              <a:ext uri="{FF2B5EF4-FFF2-40B4-BE49-F238E27FC236}">
                <a16:creationId xmlns:a16="http://schemas.microsoft.com/office/drawing/2014/main" id="{A313035A-5CFD-4ED8-8034-2DAC01F4B5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k-SK" sz="2000" dirty="0"/>
          </a:p>
          <a:p>
            <a:endParaRPr lang="sk-SK" sz="2000" dirty="0"/>
          </a:p>
          <a:p>
            <a:r>
              <a:rPr lang="sk-SK" sz="2000" dirty="0"/>
              <a:t>˃ 50 %</a:t>
            </a:r>
          </a:p>
        </p:txBody>
      </p:sp>
      <p:sp>
        <p:nvSpPr>
          <p:cNvPr id="9" name="Zástupný objekt pre text 8">
            <a:extLst>
              <a:ext uri="{FF2B5EF4-FFF2-40B4-BE49-F238E27FC236}">
                <a16:creationId xmlns:a16="http://schemas.microsoft.com/office/drawing/2014/main" id="{CD43BBA2-7708-43D8-AAFB-10169780B1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k-SK" sz="2000" dirty="0"/>
              <a:t>6 kmeňov </a:t>
            </a:r>
          </a:p>
          <a:p>
            <a:pPr marL="45720"/>
            <a:r>
              <a:rPr lang="sk-SK" sz="2000" i="1" dirty="0" err="1"/>
              <a:t>Bradirizobium</a:t>
            </a:r>
            <a:r>
              <a:rPr lang="sk-SK" sz="2000" i="1" dirty="0"/>
              <a:t> </a:t>
            </a:r>
            <a:r>
              <a:rPr lang="sk-SK" sz="2000" i="1" dirty="0" err="1"/>
              <a:t>japonicum</a:t>
            </a:r>
            <a:endParaRPr lang="sk-SK" sz="2000" dirty="0"/>
          </a:p>
        </p:txBody>
      </p:sp>
      <p:sp>
        <p:nvSpPr>
          <p:cNvPr id="10" name="Zástupný objekt pre text 9">
            <a:extLst>
              <a:ext uri="{FF2B5EF4-FFF2-40B4-BE49-F238E27FC236}">
                <a16:creationId xmlns:a16="http://schemas.microsoft.com/office/drawing/2014/main" id="{2C1ADBDA-BB22-4F87-834C-A27E7825B2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k-SK" sz="2000" dirty="0"/>
              <a:t>Rašelinový prach</a:t>
            </a:r>
          </a:p>
        </p:txBody>
      </p:sp>
      <p:sp>
        <p:nvSpPr>
          <p:cNvPr id="11" name="Zástupný objekt pre text 10">
            <a:extLst>
              <a:ext uri="{FF2B5EF4-FFF2-40B4-BE49-F238E27FC236}">
                <a16:creationId xmlns:a16="http://schemas.microsoft.com/office/drawing/2014/main" id="{EBF9A311-291E-43D8-A4C2-8460919B1A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k-SK" sz="2000" dirty="0"/>
              <a:t>Voda</a:t>
            </a:r>
          </a:p>
        </p:txBody>
      </p:sp>
      <p:sp>
        <p:nvSpPr>
          <p:cNvPr id="12" name="Zástupný objekt pre text 11">
            <a:extLst>
              <a:ext uri="{FF2B5EF4-FFF2-40B4-BE49-F238E27FC236}">
                <a16:creationId xmlns:a16="http://schemas.microsoft.com/office/drawing/2014/main" id="{F72EE65A-AEB2-49FF-B1FD-31F8C31B96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k-SK" sz="2000" dirty="0"/>
          </a:p>
          <a:p>
            <a:endParaRPr lang="sk-SK" sz="2000" dirty="0"/>
          </a:p>
          <a:p>
            <a:r>
              <a:rPr lang="sk-SK" sz="2000" dirty="0"/>
              <a:t>20-22%</a:t>
            </a:r>
          </a:p>
          <a:p>
            <a:endParaRPr lang="sk-SK" sz="2000" dirty="0"/>
          </a:p>
        </p:txBody>
      </p:sp>
      <p:sp>
        <p:nvSpPr>
          <p:cNvPr id="13" name="Zástupný objekt pre číslo snímky 12">
            <a:extLst>
              <a:ext uri="{FF2B5EF4-FFF2-40B4-BE49-F238E27FC236}">
                <a16:creationId xmlns:a16="http://schemas.microsoft.com/office/drawing/2014/main" id="{14F1082B-E01C-4F49-85D6-B7BD6D4338FD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21</a:t>
            </a:fld>
            <a:endParaRPr lang="sk-SK" noProof="0" dirty="0"/>
          </a:p>
        </p:txBody>
      </p:sp>
      <p:pic>
        <p:nvPicPr>
          <p:cNvPr id="4098" name="Picture 2" descr="SÃºvisiaci obrÃ¡zok">
            <a:extLst>
              <a:ext uri="{FF2B5EF4-FFF2-40B4-BE49-F238E27FC236}">
                <a16:creationId xmlns:a16="http://schemas.microsoft.com/office/drawing/2014/main" id="{EAA3F89F-779D-42D0-B559-64823CAF4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92" y="2405035"/>
            <a:ext cx="1212816" cy="7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Ãºvisiaci obrÃ¡zok">
            <a:extLst>
              <a:ext uri="{FF2B5EF4-FFF2-40B4-BE49-F238E27FC236}">
                <a16:creationId xmlns:a16="http://schemas.microsoft.com/office/drawing/2014/main" id="{214928D6-2C47-4D0C-926D-2F88E411B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742" y="2408444"/>
            <a:ext cx="1149253" cy="76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Ãºvisiaci obrÃ¡zok">
            <a:extLst>
              <a:ext uri="{FF2B5EF4-FFF2-40B4-BE49-F238E27FC236}">
                <a16:creationId xmlns:a16="http://schemas.microsoft.com/office/drawing/2014/main" id="{4231D800-204E-406B-BCF1-518A0DA41A1A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" b="13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Ãºvisiaci obrÃ¡zok">
            <a:extLst>
              <a:ext uri="{FF2B5EF4-FFF2-40B4-BE49-F238E27FC236}">
                <a16:creationId xmlns:a16="http://schemas.microsoft.com/office/drawing/2014/main" id="{34250C0C-C531-441C-B71A-F9A3338AC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92" y="2391286"/>
            <a:ext cx="1149253" cy="86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Nadpis 1">
            <a:extLst>
              <a:ext uri="{FF2B5EF4-FFF2-40B4-BE49-F238E27FC236}">
                <a16:creationId xmlns:a16="http://schemas.microsoft.com/office/drawing/2014/main" id="{BD7629DD-5F0C-45D5-85BF-26A769718E6E}"/>
              </a:ext>
            </a:extLst>
          </p:cNvPr>
          <p:cNvSpPr txBox="1">
            <a:spLocks/>
          </p:cNvSpPr>
          <p:nvPr/>
        </p:nvSpPr>
        <p:spPr>
          <a:xfrm>
            <a:off x="586154" y="864000"/>
            <a:ext cx="4806462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Na </a:t>
            </a:r>
            <a:r>
              <a:rPr lang="hu-HU" dirty="0" err="1"/>
              <a:t>morenie</a:t>
            </a:r>
            <a:r>
              <a:rPr lang="hu-HU" dirty="0"/>
              <a:t> </a:t>
            </a:r>
            <a:r>
              <a:rPr lang="hu-HU" dirty="0" err="1"/>
              <a:t>osiva</a:t>
            </a:r>
            <a:r>
              <a:rPr lang="hu-HU" dirty="0"/>
              <a:t> </a:t>
            </a:r>
            <a:r>
              <a:rPr lang="hu-HU" dirty="0" err="1"/>
              <a:t>soje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6015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09292A2-F712-4FD7-BF45-BA3ECAB62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Morenie osiva   </a:t>
            </a:r>
            <a:r>
              <a:rPr lang="hu-HU" dirty="0" err="1"/>
              <a:t>Poliriz</a:t>
            </a:r>
            <a:r>
              <a:rPr lang="hu-HU" dirty="0"/>
              <a:t> S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DAFE89AF-293B-45F2-893D-259A2BB232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k-SK" sz="2000" dirty="0"/>
              <a:t>na každý liter 1l vody + 100g cukru na zlepšenie priľnavosti!</a:t>
            </a:r>
          </a:p>
          <a:p>
            <a:endParaRPr lang="sk-SK" sz="2000" dirty="0"/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26444C80-F3AD-4A1F-BD75-41DF43874D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k-SK" sz="2000" dirty="0"/>
              <a:t>na každú hektárovú dávku 1l vody zlepšenie priľnavosti!</a:t>
            </a:r>
          </a:p>
          <a:p>
            <a:endParaRPr lang="sk-SK" sz="2000" dirty="0"/>
          </a:p>
        </p:txBody>
      </p:sp>
      <p:sp>
        <p:nvSpPr>
          <p:cNvPr id="6" name="Zástupný objekt pre text 5">
            <a:extLst>
              <a:ext uri="{FF2B5EF4-FFF2-40B4-BE49-F238E27FC236}">
                <a16:creationId xmlns:a16="http://schemas.microsoft.com/office/drawing/2014/main" id="{FB4774A1-B556-4A75-8A59-49FA21B271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k-SK" sz="2800" dirty="0" err="1"/>
              <a:t>Poliriz</a:t>
            </a:r>
            <a:r>
              <a:rPr lang="sk-SK" sz="2800" dirty="0"/>
              <a:t> S</a:t>
            </a:r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8CE46CF5-3207-4DFD-8EAD-1DED1E624C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k-SK" sz="2800" dirty="0"/>
              <a:t>Cukor</a:t>
            </a:r>
          </a:p>
        </p:txBody>
      </p:sp>
      <p:sp>
        <p:nvSpPr>
          <p:cNvPr id="8" name="Zástupný objekt pre text 7">
            <a:extLst>
              <a:ext uri="{FF2B5EF4-FFF2-40B4-BE49-F238E27FC236}">
                <a16:creationId xmlns:a16="http://schemas.microsoft.com/office/drawing/2014/main" id="{AA6776B0-E96B-41CD-8AF7-C4CE9347EF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k-SK" sz="2800" dirty="0"/>
              <a:t>Voda</a:t>
            </a:r>
          </a:p>
        </p:txBody>
      </p:sp>
      <p:sp>
        <p:nvSpPr>
          <p:cNvPr id="9" name="Zástupný objekt pre text 8">
            <a:extLst>
              <a:ext uri="{FF2B5EF4-FFF2-40B4-BE49-F238E27FC236}">
                <a16:creationId xmlns:a16="http://schemas.microsoft.com/office/drawing/2014/main" id="{0F59873A-7DF0-45B6-A723-8E2834498A0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sk-SK" sz="2400" dirty="0"/>
              <a:t>300g/ha</a:t>
            </a:r>
          </a:p>
          <a:p>
            <a:endParaRPr lang="sk-SK" sz="2400" dirty="0"/>
          </a:p>
        </p:txBody>
      </p:sp>
      <p:sp>
        <p:nvSpPr>
          <p:cNvPr id="10" name="Zástupný objekt pre číslo snímky 9">
            <a:extLst>
              <a:ext uri="{FF2B5EF4-FFF2-40B4-BE49-F238E27FC236}">
                <a16:creationId xmlns:a16="http://schemas.microsoft.com/office/drawing/2014/main" id="{E29DAD73-09B3-4C8C-829D-EE26BD1D79B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22</a:t>
            </a:fld>
            <a:endParaRPr lang="sk-SK" noProof="0" dirty="0"/>
          </a:p>
        </p:txBody>
      </p:sp>
      <p:pic>
        <p:nvPicPr>
          <p:cNvPr id="2050" name="Picture 2" descr="SÃºvisiaci obrÃ¡zok">
            <a:extLst>
              <a:ext uri="{FF2B5EF4-FFF2-40B4-BE49-F238E27FC236}">
                <a16:creationId xmlns:a16="http://schemas.microsoft.com/office/drawing/2014/main" id="{8F7EBD78-0061-4B2F-B85D-2EEB8DBA885A}"/>
              </a:ext>
            </a:extLst>
          </p:cNvPr>
          <p:cNvPicPr>
            <a:picLocks noGrp="1" noChangeAspect="1" noChangeArrowheads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r="1301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3A17E8D2-CD53-4159-8651-A4A94C6B6C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93" y="5658404"/>
            <a:ext cx="1764071" cy="99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35BB93A0-C989-49B1-A1A3-238DFCA20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025" y="1650452"/>
            <a:ext cx="900000" cy="911035"/>
          </a:xfrm>
          <a:prstGeom prst="rect">
            <a:avLst/>
          </a:prstGeom>
        </p:spPr>
      </p:pic>
      <p:pic>
        <p:nvPicPr>
          <p:cNvPr id="2052" name="Picture 4" descr="VÃ½sledok vyhÄ¾adÃ¡vania obrÃ¡zkov pre dopyt cukor">
            <a:extLst>
              <a:ext uri="{FF2B5EF4-FFF2-40B4-BE49-F238E27FC236}">
                <a16:creationId xmlns:a16="http://schemas.microsoft.com/office/drawing/2014/main" id="{54CE67DA-9A2A-4848-A6BD-14DFEB97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025" y="3176934"/>
            <a:ext cx="905341" cy="91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Ã½sledok vyhÄ¾adÃ¡vania obrÃ¡zkov pre dopyt voda">
            <a:extLst>
              <a:ext uri="{FF2B5EF4-FFF2-40B4-BE49-F238E27FC236}">
                <a16:creationId xmlns:a16="http://schemas.microsoft.com/office/drawing/2014/main" id="{DCD8CFAC-56D2-4629-BB47-DF3CFA648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026" y="4822871"/>
            <a:ext cx="983744" cy="73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objekt pre obsah 4">
            <a:extLst>
              <a:ext uri="{FF2B5EF4-FFF2-40B4-BE49-F238E27FC236}">
                <a16:creationId xmlns:a16="http://schemas.microsoft.com/office/drawing/2014/main" id="{7A24B70A-E419-4005-B18E-A2E303F97FC6}"/>
              </a:ext>
            </a:extLst>
          </p:cNvPr>
          <p:cNvSpPr txBox="1">
            <a:spLocks/>
          </p:cNvSpPr>
          <p:nvPr/>
        </p:nvSpPr>
        <p:spPr>
          <a:xfrm>
            <a:off x="102375" y="5989579"/>
            <a:ext cx="6208364" cy="781708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800" b="1" dirty="0"/>
              <a:t>Na prípravu spórovej suspenzie s </a:t>
            </a:r>
            <a:r>
              <a:rPr lang="sk-SK" sz="2800" b="1" dirty="0" err="1"/>
              <a:t>hrčkotvornými</a:t>
            </a:r>
            <a:r>
              <a:rPr lang="sk-SK" sz="2800" b="1" dirty="0"/>
              <a:t> baktériami na osivo sóje</a:t>
            </a:r>
            <a:endParaRPr lang="sk-SK" sz="2800" dirty="0"/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249354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12FA877A-1E87-40EF-94C5-D91BDF46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Poliriz</a:t>
            </a:r>
            <a:r>
              <a:rPr lang="hu-HU" dirty="0"/>
              <a:t> S   -   </a:t>
            </a:r>
            <a:r>
              <a:rPr lang="sk-SK" dirty="0" err="1"/>
              <a:t>Inokulant</a:t>
            </a:r>
            <a:r>
              <a:rPr lang="sk-SK" dirty="0"/>
              <a:t> osiva sóje</a:t>
            </a:r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D88EE10F-7AD3-4A5B-87B9-2704FCDA00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075" y="4894365"/>
            <a:ext cx="2160588" cy="900000"/>
          </a:xfrm>
        </p:spPr>
        <p:txBody>
          <a:bodyPr/>
          <a:lstStyle/>
          <a:p>
            <a:r>
              <a:rPr lang="sk-SK" sz="2400" dirty="0"/>
              <a:t>zvýši obsah bielkovín </a:t>
            </a:r>
          </a:p>
          <a:p>
            <a:endParaRPr lang="sk-SK" sz="2400" dirty="0"/>
          </a:p>
        </p:txBody>
      </p:sp>
      <p:sp>
        <p:nvSpPr>
          <p:cNvPr id="8" name="Zástupný objekt pre text 7">
            <a:extLst>
              <a:ext uri="{FF2B5EF4-FFF2-40B4-BE49-F238E27FC236}">
                <a16:creationId xmlns:a16="http://schemas.microsoft.com/office/drawing/2014/main" id="{259ECBF2-A5D5-404E-9137-6CA6D10349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0543" y="4894365"/>
            <a:ext cx="2160588" cy="900000"/>
          </a:xfrm>
        </p:spPr>
        <p:txBody>
          <a:bodyPr/>
          <a:lstStyle/>
          <a:p>
            <a:r>
              <a:rPr lang="sk-SK" sz="2400" dirty="0"/>
              <a:t>v pôde vytvorí 60-80 kg organického dusíka</a:t>
            </a:r>
          </a:p>
          <a:p>
            <a:endParaRPr lang="sk-SK" sz="2400" dirty="0"/>
          </a:p>
        </p:txBody>
      </p:sp>
      <p:sp>
        <p:nvSpPr>
          <p:cNvPr id="9" name="Zástupný objekt pre text 8">
            <a:extLst>
              <a:ext uri="{FF2B5EF4-FFF2-40B4-BE49-F238E27FC236}">
                <a16:creationId xmlns:a16="http://schemas.microsoft.com/office/drawing/2014/main" id="{A60E4A0A-8B13-4DDA-BF46-22AB72244B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k-SK" sz="2800" dirty="0"/>
              <a:t>Zvýšenie úrody</a:t>
            </a:r>
          </a:p>
        </p:txBody>
      </p:sp>
      <p:sp>
        <p:nvSpPr>
          <p:cNvPr id="10" name="Zástupný objekt pre text 9">
            <a:extLst>
              <a:ext uri="{FF2B5EF4-FFF2-40B4-BE49-F238E27FC236}">
                <a16:creationId xmlns:a16="http://schemas.microsoft.com/office/drawing/2014/main" id="{9B19A1EC-6420-45BA-84A0-32726B83B0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k-SK" sz="2800" dirty="0"/>
              <a:t>bielkoviny</a:t>
            </a:r>
          </a:p>
        </p:txBody>
      </p:sp>
      <p:sp>
        <p:nvSpPr>
          <p:cNvPr id="11" name="Zástupný objekt pre text 10">
            <a:extLst>
              <a:ext uri="{FF2B5EF4-FFF2-40B4-BE49-F238E27FC236}">
                <a16:creationId xmlns:a16="http://schemas.microsoft.com/office/drawing/2014/main" id="{10AB1417-850A-4BCB-9F04-FCE13E8E20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k-SK" sz="2800" dirty="0"/>
              <a:t>Pôdny dusík</a:t>
            </a:r>
          </a:p>
        </p:txBody>
      </p:sp>
      <p:sp>
        <p:nvSpPr>
          <p:cNvPr id="12" name="Zástupný objekt pre text 11">
            <a:extLst>
              <a:ext uri="{FF2B5EF4-FFF2-40B4-BE49-F238E27FC236}">
                <a16:creationId xmlns:a16="http://schemas.microsoft.com/office/drawing/2014/main" id="{EEAEA112-7F82-42AD-957A-8C5128525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1800" y="4894365"/>
            <a:ext cx="2160000" cy="900000"/>
          </a:xfrm>
        </p:spPr>
        <p:txBody>
          <a:bodyPr/>
          <a:lstStyle/>
          <a:p>
            <a:r>
              <a:rPr lang="sk-SK" sz="2400" dirty="0"/>
              <a:t>Pri dobrej symbióze je predpoklad zvýšenia úrody o 20-30 %</a:t>
            </a:r>
          </a:p>
          <a:p>
            <a:endParaRPr lang="sk-SK" sz="2400" dirty="0"/>
          </a:p>
        </p:txBody>
      </p:sp>
      <p:sp>
        <p:nvSpPr>
          <p:cNvPr id="13" name="Zástupný objekt pre číslo snímky 12">
            <a:extLst>
              <a:ext uri="{FF2B5EF4-FFF2-40B4-BE49-F238E27FC236}">
                <a16:creationId xmlns:a16="http://schemas.microsoft.com/office/drawing/2014/main" id="{47741C40-B7E3-4A92-9A81-E13108F2998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23</a:t>
            </a:fld>
            <a:endParaRPr lang="sk-SK" noProof="0" dirty="0"/>
          </a:p>
        </p:txBody>
      </p:sp>
      <p:pic>
        <p:nvPicPr>
          <p:cNvPr id="3074" name="Picture 2" descr="VÃ½sledok vyhÄ¾adÃ¡vania obrÃ¡zkov pre dopyt soja">
            <a:extLst>
              <a:ext uri="{FF2B5EF4-FFF2-40B4-BE49-F238E27FC236}">
                <a16:creationId xmlns:a16="http://schemas.microsoft.com/office/drawing/2014/main" id="{4429E156-6AC2-4C59-AEA5-2EDC18ACF801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" b="125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Ãºvisiaci obrÃ¡zok">
            <a:extLst>
              <a:ext uri="{FF2B5EF4-FFF2-40B4-BE49-F238E27FC236}">
                <a16:creationId xmlns:a16="http://schemas.microsoft.com/office/drawing/2014/main" id="{4AE1EED2-0FEA-404B-AE21-54D5C8F04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986" y="2295574"/>
            <a:ext cx="1040028" cy="104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Ã½sledok vyhÄ¾adÃ¡vania obrÃ¡zkov pre dopyt obsah bielkovÃ­n v">
            <a:extLst>
              <a:ext uri="{FF2B5EF4-FFF2-40B4-BE49-F238E27FC236}">
                <a16:creationId xmlns:a16="http://schemas.microsoft.com/office/drawing/2014/main" id="{05A35C2D-58C2-4522-9F9E-F1E850D5C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107" y="2223622"/>
            <a:ext cx="892225" cy="120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Ã½sledok vyhÄ¾adÃ¡vania obrÃ¡zkov pre dopyt zvÃ½senie Ãºrody">
            <a:extLst>
              <a:ext uri="{FF2B5EF4-FFF2-40B4-BE49-F238E27FC236}">
                <a16:creationId xmlns:a16="http://schemas.microsoft.com/office/drawing/2014/main" id="{732641B0-D295-456E-AEE8-C711913AB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55" y="2399189"/>
            <a:ext cx="1207366" cy="80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177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Zástupný symbol obrázka 25" descr="Zástupný obrázok">
            <a:extLst>
              <a:ext uri="{FF2B5EF4-FFF2-40B4-BE49-F238E27FC236}">
                <a16:creationId xmlns:a16="http://schemas.microsoft.com/office/drawing/2014/main" id="{925A3C19-2816-4D4F-B6A9-C4A6DA022E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14" y="86714"/>
            <a:ext cx="6009285" cy="6684572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r>
              <a:rPr lang="sk-SK" sz="4400" dirty="0"/>
              <a:t>Dezinfekcia pôdy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sk-SK" dirty="0"/>
              <a:t>Riešenie náhrady </a:t>
            </a:r>
            <a:r>
              <a:rPr lang="sk-SK" b="1" dirty="0" err="1"/>
              <a:t>Neonikotinoidov</a:t>
            </a:r>
            <a:r>
              <a:rPr lang="sk-SK" dirty="0"/>
              <a:t>, a ďalších chemikálii</a:t>
            </a:r>
          </a:p>
        </p:txBody>
      </p:sp>
      <p:grpSp>
        <p:nvGrpSpPr>
          <p:cNvPr id="60" name="Skupina 59" title="geometrický tvar">
            <a:extLst>
              <a:ext uri="{FF2B5EF4-FFF2-40B4-BE49-F238E27FC236}">
                <a16:creationId xmlns:a16="http://schemas.microsoft.com/office/drawing/2014/main" id="{502D7333-D43E-4F9D-B14F-59FA693F743A}"/>
              </a:ext>
            </a:extLst>
          </p:cNvPr>
          <p:cNvGrpSpPr/>
          <p:nvPr/>
        </p:nvGrpSpPr>
        <p:grpSpPr>
          <a:xfrm>
            <a:off x="8475784" y="-109"/>
            <a:ext cx="2808619" cy="2705437"/>
            <a:chOff x="8203224" y="-109"/>
            <a:chExt cx="3081180" cy="3011457"/>
          </a:xfrm>
        </p:grpSpPr>
        <p:sp>
          <p:nvSpPr>
            <p:cNvPr id="50" name="Voľný tvar: Tvar 13">
              <a:extLst>
                <a:ext uri="{FF2B5EF4-FFF2-40B4-BE49-F238E27FC236}">
                  <a16:creationId xmlns:a16="http://schemas.microsoft.com/office/drawing/2014/main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51" name="Voľný tvar: Tvar 50">
              <a:extLst>
                <a:ext uri="{FF2B5EF4-FFF2-40B4-BE49-F238E27FC236}">
                  <a16:creationId xmlns:a16="http://schemas.microsoft.com/office/drawing/2014/main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52" name="Voľný tvar: Tvar 17">
              <a:extLst>
                <a:ext uri="{FF2B5EF4-FFF2-40B4-BE49-F238E27FC236}">
                  <a16:creationId xmlns:a16="http://schemas.microsoft.com/office/drawing/2014/main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53" name="Voľný tvar: Tvar 19">
              <a:extLst>
                <a:ext uri="{FF2B5EF4-FFF2-40B4-BE49-F238E27FC236}">
                  <a16:creationId xmlns:a16="http://schemas.microsoft.com/office/drawing/2014/main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54" name="Voľný tvar: Tvar 23">
              <a:extLst>
                <a:ext uri="{FF2B5EF4-FFF2-40B4-BE49-F238E27FC236}">
                  <a16:creationId xmlns:a16="http://schemas.microsoft.com/office/drawing/2014/main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55" name="Voľný tvar: Tvar 54">
              <a:extLst>
                <a:ext uri="{FF2B5EF4-FFF2-40B4-BE49-F238E27FC236}">
                  <a16:creationId xmlns:a16="http://schemas.microsoft.com/office/drawing/2014/main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</p:grp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id="{3DFB2076-ED27-384F-AA60-C162A455D1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24</a:t>
            </a:fld>
            <a:endParaRPr lang="sk-SK" dirty="0"/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03D67342-D2C3-415D-B62D-4EC0BAA88B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24" y="5534055"/>
            <a:ext cx="2192239" cy="12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09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E61B70AE-AE19-43F6-A2CD-98F5254F16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k-SK" sz="2400" dirty="0" err="1"/>
              <a:t>Mikrogranulát</a:t>
            </a:r>
            <a:r>
              <a:rPr lang="sk-SK" sz="2400" dirty="0"/>
              <a:t>  15 kg na ha </a:t>
            </a:r>
          </a:p>
        </p:txBody>
      </p:sp>
      <p:sp>
        <p:nvSpPr>
          <p:cNvPr id="8" name="Zástupný objekt pre text 7">
            <a:extLst>
              <a:ext uri="{FF2B5EF4-FFF2-40B4-BE49-F238E27FC236}">
                <a16:creationId xmlns:a16="http://schemas.microsoft.com/office/drawing/2014/main" id="{5D47DEF0-2459-42AB-81E6-3F027B268B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k-SK" sz="2400" dirty="0"/>
              <a:t>Postrek</a:t>
            </a:r>
          </a:p>
          <a:p>
            <a:r>
              <a:rPr lang="sk-SK" sz="2400" dirty="0"/>
              <a:t> dávke 4-8 l/ha </a:t>
            </a:r>
          </a:p>
        </p:txBody>
      </p:sp>
      <p:sp>
        <p:nvSpPr>
          <p:cNvPr id="9" name="Zástupný objekt pre text 8">
            <a:extLst>
              <a:ext uri="{FF2B5EF4-FFF2-40B4-BE49-F238E27FC236}">
                <a16:creationId xmlns:a16="http://schemas.microsoft.com/office/drawing/2014/main" id="{E4D5AB57-ADFB-4153-B158-0D57063238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k-SK" sz="2800" dirty="0"/>
              <a:t>zloženie</a:t>
            </a:r>
          </a:p>
        </p:txBody>
      </p:sp>
      <p:sp>
        <p:nvSpPr>
          <p:cNvPr id="10" name="Zástupný objekt pre text 9">
            <a:extLst>
              <a:ext uri="{FF2B5EF4-FFF2-40B4-BE49-F238E27FC236}">
                <a16:creationId xmlns:a16="http://schemas.microsoft.com/office/drawing/2014/main" id="{2C32CFE9-14DB-468C-ABCB-7168C14D94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k-SK" sz="2800" dirty="0"/>
              <a:t>Dávkovanie</a:t>
            </a:r>
          </a:p>
        </p:txBody>
      </p:sp>
      <p:sp>
        <p:nvSpPr>
          <p:cNvPr id="11" name="Zástupný objekt pre text 10">
            <a:extLst>
              <a:ext uri="{FF2B5EF4-FFF2-40B4-BE49-F238E27FC236}">
                <a16:creationId xmlns:a16="http://schemas.microsoft.com/office/drawing/2014/main" id="{EE8ED7B2-43C0-44B2-8761-E2D7EE7F03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k-SK" sz="2800" dirty="0"/>
              <a:t>Dávkovanie</a:t>
            </a:r>
          </a:p>
          <a:p>
            <a:endParaRPr lang="sk-SK" sz="2800" dirty="0"/>
          </a:p>
        </p:txBody>
      </p:sp>
      <p:sp>
        <p:nvSpPr>
          <p:cNvPr id="12" name="Zástupný objekt pre text 11">
            <a:extLst>
              <a:ext uri="{FF2B5EF4-FFF2-40B4-BE49-F238E27FC236}">
                <a16:creationId xmlns:a16="http://schemas.microsoft.com/office/drawing/2014/main" id="{E825FA6D-2A4B-4C28-8273-3BEB0559A0F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sk-SK" sz="2400" dirty="0"/>
              <a:t>prírodný </a:t>
            </a:r>
            <a:r>
              <a:rPr lang="sk-SK" sz="2400" dirty="0" err="1"/>
              <a:t>zeolit</a:t>
            </a:r>
            <a:endParaRPr lang="sk-SK" sz="2400" dirty="0"/>
          </a:p>
          <a:p>
            <a:r>
              <a:rPr lang="sk-SK" sz="2400" dirty="0">
                <a:solidFill>
                  <a:srgbClr val="656565"/>
                </a:solidFill>
              </a:rPr>
              <a:t>významné množstvo biogénnych prvkov</a:t>
            </a:r>
            <a:endParaRPr lang="sk-SK" sz="2400" dirty="0"/>
          </a:p>
        </p:txBody>
      </p:sp>
      <p:sp>
        <p:nvSpPr>
          <p:cNvPr id="13" name="Zástupný objekt pre číslo snímky 12">
            <a:extLst>
              <a:ext uri="{FF2B5EF4-FFF2-40B4-BE49-F238E27FC236}">
                <a16:creationId xmlns:a16="http://schemas.microsoft.com/office/drawing/2014/main" id="{DD79D956-612C-4F8F-A73C-94230936E2B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25</a:t>
            </a:fld>
            <a:endParaRPr lang="sk-SK" noProof="0" dirty="0"/>
          </a:p>
        </p:txBody>
      </p:sp>
      <p:pic>
        <p:nvPicPr>
          <p:cNvPr id="16" name="Picture 4" descr="VÃ½sledok vyhÄ¾adÃ¡vania obrÃ¡zkov pre dopyt soiltonic g">
            <a:extLst>
              <a:ext uri="{FF2B5EF4-FFF2-40B4-BE49-F238E27FC236}">
                <a16:creationId xmlns:a16="http://schemas.microsoft.com/office/drawing/2014/main" id="{BEA3CEDC-5419-4C50-A1B2-23D13737C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714"/>
            <a:ext cx="42767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CF749BD0-58EB-4850-8734-97D8F5F0FA00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4" r="2662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Ã½sledok vyhÄ¾adÃ¡vania obrÃ¡zkov pre dopyt zeolit">
            <a:extLst>
              <a:ext uri="{FF2B5EF4-FFF2-40B4-BE49-F238E27FC236}">
                <a16:creationId xmlns:a16="http://schemas.microsoft.com/office/drawing/2014/main" id="{AD900672-5E6E-455B-A354-5EF7BC042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14" y="2358092"/>
            <a:ext cx="1206233" cy="95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Ã½sledok vyhÄ¾adÃ¡vania obrÃ¡zkov pre dopyt mikrogranulÃ¡tum szÃ³rÃ³ egysÃ©g">
            <a:extLst>
              <a:ext uri="{FF2B5EF4-FFF2-40B4-BE49-F238E27FC236}">
                <a16:creationId xmlns:a16="http://schemas.microsoft.com/office/drawing/2014/main" id="{8C6ACE5B-C760-4AFA-9827-B1333B1FE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671" y="2429642"/>
            <a:ext cx="1519396" cy="71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VÃ½sledok vyhÄ¾adÃ¡vania obrÃ¡zkov pre dopyt permetezÅgÃ©p">
            <a:extLst>
              <a:ext uri="{FF2B5EF4-FFF2-40B4-BE49-F238E27FC236}">
                <a16:creationId xmlns:a16="http://schemas.microsoft.com/office/drawing/2014/main" id="{1AD097DB-0861-4D0E-B029-6C9FF1CB2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20" y="2429643"/>
            <a:ext cx="1352918" cy="73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996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B27362-8CFA-4C1F-8A08-C5BFABDA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SoilTonic G  a SoilTonic E s biogennýmí prvkami</a:t>
            </a:r>
            <a:endParaRPr lang="sk-SK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8D6F21D-751E-4829-9000-B5EE502C0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26</a:t>
            </a:fld>
            <a:endParaRPr lang="sk-SK" noProof="0" dirty="0"/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E88E6A39-C8EE-4199-8ECB-8BBE08A1C5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1799" y="1727422"/>
            <a:ext cx="4351215" cy="3403155"/>
          </a:xfrm>
        </p:spPr>
        <p:txBody>
          <a:bodyPr/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sk-SK" sz="2800" b="0" dirty="0" err="1"/>
              <a:t>Zeolit</a:t>
            </a:r>
            <a:r>
              <a:rPr lang="sk-SK" sz="2800" b="0" dirty="0"/>
              <a:t> je prírodný minerál s pórovitou štruktúrou, absorbovať a udržať vlhkosť, regulovať kyslosť (pH) pôdy. 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sk-SK" sz="2800" b="0" dirty="0"/>
              <a:t>Má schopnosť zadržiavať rozpustené živiny (napr. Dusík) v pôde.</a:t>
            </a:r>
            <a:endParaRPr lang="sk-SK" sz="2800" dirty="0"/>
          </a:p>
        </p:txBody>
      </p:sp>
      <p:sp>
        <p:nvSpPr>
          <p:cNvPr id="8" name="Zástupný objekt pre text 7">
            <a:extLst>
              <a:ext uri="{FF2B5EF4-FFF2-40B4-BE49-F238E27FC236}">
                <a16:creationId xmlns:a16="http://schemas.microsoft.com/office/drawing/2014/main" id="{738075CA-5F53-42AE-B408-594278B7DB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08818" y="1727422"/>
            <a:ext cx="3173890" cy="4427768"/>
          </a:xfrm>
        </p:spPr>
        <p:txBody>
          <a:bodyPr/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sk-SK" sz="2800" b="0" dirty="0"/>
              <a:t>Zvyšuje životaschopnosť rastlín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sk-SK" sz="2800" dirty="0"/>
              <a:t>repelentný účinok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sk-SK" sz="2800" b="0" dirty="0"/>
              <a:t>Stimuluje rast rastlín</a:t>
            </a:r>
          </a:p>
        </p:txBody>
      </p:sp>
      <p:sp>
        <p:nvSpPr>
          <p:cNvPr id="9" name="Zástupný objekt pre text 8">
            <a:extLst>
              <a:ext uri="{FF2B5EF4-FFF2-40B4-BE49-F238E27FC236}">
                <a16:creationId xmlns:a16="http://schemas.microsoft.com/office/drawing/2014/main" id="{B89966DF-295D-4506-A2BF-25BEB4440F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08512" y="1727422"/>
            <a:ext cx="3362801" cy="4050578"/>
          </a:xfrm>
        </p:spPr>
        <p:txBody>
          <a:bodyPr/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sk-SK" sz="2800" b="0" dirty="0"/>
              <a:t>vyšší podiel predajnej úrody 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sk-SK" sz="2800" b="0" dirty="0"/>
              <a:t>výrazne zvyšuje trhové výnosy plodín (zelená hmota, zrná a hľuzy).</a:t>
            </a:r>
          </a:p>
        </p:txBody>
      </p:sp>
      <p:sp>
        <p:nvSpPr>
          <p:cNvPr id="10" name="Zástupný objekt pre text 9">
            <a:extLst>
              <a:ext uri="{FF2B5EF4-FFF2-40B4-BE49-F238E27FC236}">
                <a16:creationId xmlns:a16="http://schemas.microsoft.com/office/drawing/2014/main" id="{37146B57-E22E-4CBA-9023-A918686648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sk-SK" b="1" dirty="0"/>
              <a:t>Urýchľuje príjem živín a rast rastlín</a:t>
            </a:r>
            <a:r>
              <a:rPr lang="sk-SK" dirty="0"/>
              <a:t> , udržiava vlahu, zvyšuje vitalitu a plodnosť rastlín.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0399E7B4-3857-4CF8-B574-F72131271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24" y="5534055"/>
            <a:ext cx="2192239" cy="12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91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textu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68281" y="1251404"/>
            <a:ext cx="3093979" cy="432000"/>
          </a:xfrm>
        </p:spPr>
        <p:txBody>
          <a:bodyPr rtlCol="0"/>
          <a:lstStyle/>
          <a:p>
            <a:pPr rtl="0"/>
            <a:r>
              <a:rPr lang="sk-SK" sz="2800" dirty="0"/>
              <a:t>aplikácia</a:t>
            </a:r>
          </a:p>
        </p:txBody>
      </p:sp>
      <p:sp>
        <p:nvSpPr>
          <p:cNvPr id="78" name="Zástupný symbol textu 12">
            <a:extLst>
              <a:ext uri="{FF2B5EF4-FFF2-40B4-BE49-F238E27FC236}">
                <a16:creationId xmlns:a16="http://schemas.microsoft.com/office/drawing/2014/main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8283" y="1694262"/>
            <a:ext cx="2001317" cy="720000"/>
          </a:xfrm>
        </p:spPr>
        <p:txBody>
          <a:bodyPr rtlCol="0"/>
          <a:lstStyle/>
          <a:p>
            <a:r>
              <a:rPr lang="sk-SK" sz="2000" dirty="0" err="1"/>
              <a:t>Mikro</a:t>
            </a:r>
            <a:r>
              <a:rPr lang="sk-SK" sz="2000" dirty="0"/>
              <a:t> granulát </a:t>
            </a:r>
          </a:p>
          <a:p>
            <a:r>
              <a:rPr lang="sk-SK" sz="2000" dirty="0"/>
              <a:t>spolu so sejbou</a:t>
            </a:r>
          </a:p>
        </p:txBody>
      </p:sp>
      <p:cxnSp>
        <p:nvCxnSpPr>
          <p:cNvPr id="79" name="Priama spojnica 78" descr="Prvá deliaca čiara na snímke">
            <a:extLst>
              <a:ext uri="{FF2B5EF4-FFF2-40B4-BE49-F238E27FC236}">
                <a16:creationId xmlns:a16="http://schemas.microsoft.com/office/drawing/2014/main" id="{9A78A0D0-CF23-497E-A110-B0666F32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768283" y="2616579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textu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68281" y="2909490"/>
            <a:ext cx="3160088" cy="432000"/>
          </a:xfrm>
        </p:spPr>
        <p:txBody>
          <a:bodyPr rtlCol="0"/>
          <a:lstStyle/>
          <a:p>
            <a:pPr rtl="0"/>
            <a:r>
              <a:rPr lang="sk-SK" sz="2800" dirty="0"/>
              <a:t>Proti čomu zaberá</a:t>
            </a:r>
          </a:p>
        </p:txBody>
      </p:sp>
      <p:sp>
        <p:nvSpPr>
          <p:cNvPr id="76" name="Zástupný symbol textu 3">
            <a:extLst>
              <a:ext uri="{FF2B5EF4-FFF2-40B4-BE49-F238E27FC236}">
                <a16:creationId xmlns:a16="http://schemas.microsoft.com/office/drawing/2014/main" id="{4BB1D872-AE86-6841-98FC-E66E61831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8283" y="3301993"/>
            <a:ext cx="2001317" cy="720000"/>
          </a:xfrm>
        </p:spPr>
        <p:txBody>
          <a:bodyPr rtlCol="0"/>
          <a:lstStyle/>
          <a:p>
            <a:pPr rtl="0"/>
            <a:r>
              <a:rPr lang="sk-SK" sz="2000" dirty="0"/>
              <a:t>Drôtovce</a:t>
            </a:r>
          </a:p>
          <a:p>
            <a:pPr rtl="0"/>
            <a:r>
              <a:rPr lang="sk-SK" sz="2000" dirty="0"/>
              <a:t>Larvy </a:t>
            </a:r>
            <a:r>
              <a:rPr lang="sk-SK" sz="2000" dirty="0" err="1"/>
              <a:t>kukučiara</a:t>
            </a:r>
            <a:endParaRPr lang="sk-SK" sz="2000" dirty="0"/>
          </a:p>
        </p:txBody>
      </p:sp>
      <p:cxnSp>
        <p:nvCxnSpPr>
          <p:cNvPr id="80" name="Priama spojnica 79" descr="Druhá deliaca čiara na snímke">
            <a:extLst>
              <a:ext uri="{FF2B5EF4-FFF2-40B4-BE49-F238E27FC236}">
                <a16:creationId xmlns:a16="http://schemas.microsoft.com/office/drawing/2014/main" id="{71E28D1F-12FD-4E24-882A-D25172903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768283" y="4109914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textu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68281" y="4414496"/>
            <a:ext cx="3093977" cy="432000"/>
          </a:xfrm>
        </p:spPr>
        <p:txBody>
          <a:bodyPr rtlCol="0"/>
          <a:lstStyle/>
          <a:p>
            <a:pPr rtl="0"/>
            <a:r>
              <a:rPr lang="sk-SK" sz="2800" dirty="0"/>
              <a:t>Ako dlho funguje</a:t>
            </a:r>
          </a:p>
        </p:txBody>
      </p:sp>
      <p:sp>
        <p:nvSpPr>
          <p:cNvPr id="77" name="Zástupný symbol textu 4">
            <a:extLst>
              <a:ext uri="{FF2B5EF4-FFF2-40B4-BE49-F238E27FC236}">
                <a16:creationId xmlns:a16="http://schemas.microsoft.com/office/drawing/2014/main" id="{428D8FC0-4DC8-7F4A-AA1F-F12F19656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8283" y="4866629"/>
            <a:ext cx="2001317" cy="720000"/>
          </a:xfrm>
        </p:spPr>
        <p:txBody>
          <a:bodyPr rtlCol="0"/>
          <a:lstStyle/>
          <a:p>
            <a:pPr rtl="0"/>
            <a:r>
              <a:rPr lang="sk-SK" sz="2000" dirty="0"/>
              <a:t>4 – 6 týždňov</a:t>
            </a:r>
          </a:p>
        </p:txBody>
      </p:sp>
      <p:sp>
        <p:nvSpPr>
          <p:cNvPr id="3" name="Zástupný symbol čísla snímky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27</a:t>
            </a:fld>
            <a:endParaRPr lang="sk-SK" dirty="0"/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5BA9309E-3647-42C9-85D5-AFD3E1C6E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24" y="5534055"/>
            <a:ext cx="2192239" cy="1242269"/>
          </a:xfrm>
          <a:prstGeom prst="rect">
            <a:avLst/>
          </a:prstGeom>
        </p:spPr>
      </p:pic>
      <p:pic>
        <p:nvPicPr>
          <p:cNvPr id="19" name="Zástupný objekt pre obsah 4">
            <a:extLst>
              <a:ext uri="{FF2B5EF4-FFF2-40B4-BE49-F238E27FC236}">
                <a16:creationId xmlns:a16="http://schemas.microsoft.com/office/drawing/2014/main" id="{73C3D939-67E8-4280-9FD1-B077A4B7FA8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/>
          <a:srcRect l="12889" r="12889"/>
          <a:stretch>
            <a:fillRect/>
          </a:stretch>
        </p:blipFill>
        <p:spPr>
          <a:xfrm>
            <a:off x="104775" y="496888"/>
            <a:ext cx="6208713" cy="6273800"/>
          </a:xfrm>
          <a:prstGeom prst="rect">
            <a:avLst/>
          </a:prstGeom>
        </p:spPr>
      </p:pic>
      <p:pic>
        <p:nvPicPr>
          <p:cNvPr id="2050" name="Picture 2" descr="VÃ½sledok vyhÄ¾adÃ¡vania obrÃ¡zkov pre dopyt mikrogranulÃ¡t mÅ±trÃ¡gya">
            <a:extLst>
              <a:ext uri="{FF2B5EF4-FFF2-40B4-BE49-F238E27FC236}">
                <a16:creationId xmlns:a16="http://schemas.microsoft.com/office/drawing/2014/main" id="{55428021-F4D2-4B66-83E6-59DF14505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369" y="1557431"/>
            <a:ext cx="827821" cy="99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ok vyhÄ¾adÃ¡vania obrÃ¡zkov pre dopyt tipula larva">
            <a:extLst>
              <a:ext uri="{FF2B5EF4-FFF2-40B4-BE49-F238E27FC236}">
                <a16:creationId xmlns:a16="http://schemas.microsoft.com/office/drawing/2014/main" id="{F245396B-9D57-4AC6-8D94-EF85027DE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483" y="3195813"/>
            <a:ext cx="1075592" cy="8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Ãºvisiaci obrÃ¡zok">
            <a:extLst>
              <a:ext uri="{FF2B5EF4-FFF2-40B4-BE49-F238E27FC236}">
                <a16:creationId xmlns:a16="http://schemas.microsoft.com/office/drawing/2014/main" id="{13AD66DC-3D41-4529-994F-3C35ADCC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455" y="4745443"/>
            <a:ext cx="833735" cy="83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Ã½sledok vyhÄ¾adÃ¡vania obrÃ¡zkov pre dopyt soiltonic g">
            <a:extLst>
              <a:ext uri="{FF2B5EF4-FFF2-40B4-BE49-F238E27FC236}">
                <a16:creationId xmlns:a16="http://schemas.microsoft.com/office/drawing/2014/main" id="{7A833DB8-F3C5-47A6-81DE-BC168FF75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140197"/>
            <a:ext cx="42767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865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1">
            <a:extLst>
              <a:ext uri="{FF2B5EF4-FFF2-40B4-BE49-F238E27FC236}">
                <a16:creationId xmlns:a16="http://schemas.microsoft.com/office/drawing/2014/main" id="{25BA5A4C-6FDE-40D0-8DDF-1690E33A59C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21C8E813-BDC0-428C-9452-8B0C4C801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k-SK" sz="2000" dirty="0"/>
              <a:t>Spoľahlivo rieši</a:t>
            </a:r>
          </a:p>
          <a:p>
            <a:endParaRPr lang="sk-SK" sz="2000" dirty="0"/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989B1DD9-3BAB-4D29-B9A1-2C465E4E6A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k-SK" sz="2800" dirty="0"/>
              <a:t>Nezabíja!!!</a:t>
            </a:r>
          </a:p>
          <a:p>
            <a:endParaRPr lang="sk-SK" sz="2800" dirty="0"/>
          </a:p>
        </p:txBody>
      </p:sp>
      <p:sp>
        <p:nvSpPr>
          <p:cNvPr id="6" name="Zástupný objekt pre text 5">
            <a:extLst>
              <a:ext uri="{FF2B5EF4-FFF2-40B4-BE49-F238E27FC236}">
                <a16:creationId xmlns:a16="http://schemas.microsoft.com/office/drawing/2014/main" id="{A2E8353D-B23E-420E-AE1F-E0CC278424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k-SK" sz="2800" dirty="0"/>
              <a:t>Drôtovce</a:t>
            </a:r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C247E5E6-CD03-4FF1-8AC8-998454061B8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k-SK" sz="2800" dirty="0" err="1"/>
              <a:t>kukuričiar</a:t>
            </a:r>
            <a:endParaRPr lang="sk-SK" sz="2800" dirty="0"/>
          </a:p>
        </p:txBody>
      </p:sp>
      <p:sp>
        <p:nvSpPr>
          <p:cNvPr id="8" name="Zástupný objekt pre text 7">
            <a:extLst>
              <a:ext uri="{FF2B5EF4-FFF2-40B4-BE49-F238E27FC236}">
                <a16:creationId xmlns:a16="http://schemas.microsoft.com/office/drawing/2014/main" id="{C5AABD92-0B64-4938-B56A-34A71399E8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k-SK" sz="2800" dirty="0"/>
              <a:t>Dážďovky</a:t>
            </a:r>
          </a:p>
        </p:txBody>
      </p:sp>
      <p:sp>
        <p:nvSpPr>
          <p:cNvPr id="9" name="Zástupný objekt pre text 8">
            <a:extLst>
              <a:ext uri="{FF2B5EF4-FFF2-40B4-BE49-F238E27FC236}">
                <a16:creationId xmlns:a16="http://schemas.microsoft.com/office/drawing/2014/main" id="{16AC859E-B29D-4C70-8104-C1DDF7C70E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sk-SK" sz="2000" dirty="0"/>
              <a:t>Spoľahlivo rieši</a:t>
            </a:r>
          </a:p>
        </p:txBody>
      </p:sp>
      <p:sp>
        <p:nvSpPr>
          <p:cNvPr id="10" name="Zástupný objekt pre číslo snímky 9">
            <a:extLst>
              <a:ext uri="{FF2B5EF4-FFF2-40B4-BE49-F238E27FC236}">
                <a16:creationId xmlns:a16="http://schemas.microsoft.com/office/drawing/2014/main" id="{B513BE8C-9634-4139-A1FC-79F254F278E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28</a:t>
            </a:fld>
            <a:endParaRPr lang="sk-SK" noProof="0" dirty="0"/>
          </a:p>
        </p:txBody>
      </p:sp>
      <p:pic>
        <p:nvPicPr>
          <p:cNvPr id="14" name="Zástupný objekt pre obsah 4">
            <a:extLst>
              <a:ext uri="{FF2B5EF4-FFF2-40B4-BE49-F238E27FC236}">
                <a16:creationId xmlns:a16="http://schemas.microsoft.com/office/drawing/2014/main" id="{92FDA139-54EA-4D2C-923C-C9795A35F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1" y="681585"/>
            <a:ext cx="6203221" cy="4652416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19573DDF-0200-442A-BD43-058D1CC58ED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93" y="5658404"/>
            <a:ext cx="1764071" cy="99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VÃ½sledok vyhÄ¾adÃ¡vania obrÃ¡zkov pre dopyt soiltonic g">
            <a:extLst>
              <a:ext uri="{FF2B5EF4-FFF2-40B4-BE49-F238E27FC236}">
                <a16:creationId xmlns:a16="http://schemas.microsoft.com/office/drawing/2014/main" id="{8CB807A1-A530-4000-9BCD-27382FD86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077" y="1698966"/>
            <a:ext cx="1176449" cy="76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Ãºvisiaci obrÃ¡zok">
            <a:extLst>
              <a:ext uri="{FF2B5EF4-FFF2-40B4-BE49-F238E27FC236}">
                <a16:creationId xmlns:a16="http://schemas.microsoft.com/office/drawing/2014/main" id="{0F36C6CD-C1F4-45A6-A563-CC9BD9DAC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683" y="4797522"/>
            <a:ext cx="1147843" cy="8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VÃ½sledok vyhÄ¾adÃ¡vania obrÃ¡zkov pre dopyt kukuriÄiar koreÅovÃ½">
            <a:extLst>
              <a:ext uri="{FF2B5EF4-FFF2-40B4-BE49-F238E27FC236}">
                <a16:creationId xmlns:a16="http://schemas.microsoft.com/office/drawing/2014/main" id="{48D2837A-7D45-49E8-AE03-AC8AD242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683" y="3252330"/>
            <a:ext cx="1176449" cy="8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VÃ½sledok vyhÄ¾adÃ¡vania obrÃ¡zkov pre dopyt soiltonic g">
            <a:extLst>
              <a:ext uri="{FF2B5EF4-FFF2-40B4-BE49-F238E27FC236}">
                <a16:creationId xmlns:a16="http://schemas.microsoft.com/office/drawing/2014/main" id="{DED28110-D347-42C7-85C4-06938367E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140197"/>
            <a:ext cx="42767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364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19573DDF-0200-442A-BD43-058D1CC58ED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93" y="5658404"/>
            <a:ext cx="1764071" cy="9935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1112" y="247245"/>
            <a:ext cx="8579296" cy="432842"/>
          </a:xfrm>
        </p:spPr>
        <p:txBody>
          <a:bodyPr>
            <a:normAutofit fontScale="90000"/>
          </a:bodyPr>
          <a:lstStyle/>
          <a:p>
            <a:pPr algn="ctr"/>
            <a:r>
              <a:rPr lang="de-AT" sz="2400" dirty="0">
                <a:solidFill>
                  <a:schemeClr val="tx1"/>
                </a:solidFill>
              </a:rPr>
              <a:t>Ertragsabsicherung durch frühen Anbau</a:t>
            </a:r>
            <a:br>
              <a:rPr lang="de-AT" sz="2400" dirty="0">
                <a:solidFill>
                  <a:schemeClr val="tx1"/>
                </a:solidFill>
              </a:rPr>
            </a:br>
            <a:r>
              <a:rPr lang="de-AT" sz="1600" dirty="0">
                <a:solidFill>
                  <a:schemeClr val="tx1"/>
                </a:solidFill>
              </a:rPr>
              <a:t>Standort: St. Margarethen/Raab,  Ernte am 25.09.2018</a:t>
            </a:r>
            <a:endParaRPr lang="de-AT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m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736826"/>
              </p:ext>
            </p:extLst>
          </p:nvPr>
        </p:nvGraphicFramePr>
        <p:xfrm>
          <a:off x="299546" y="680087"/>
          <a:ext cx="10442428" cy="5815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vál 2"/>
          <p:cNvSpPr/>
          <p:nvPr/>
        </p:nvSpPr>
        <p:spPr>
          <a:xfrm>
            <a:off x="6015789" y="680088"/>
            <a:ext cx="1840832" cy="5696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5593BCDA-B64E-47A9-ABCD-60E9F1B92912}"/>
              </a:ext>
            </a:extLst>
          </p:cNvPr>
          <p:cNvSpPr/>
          <p:nvPr/>
        </p:nvSpPr>
        <p:spPr>
          <a:xfrm>
            <a:off x="6853806" y="897622"/>
            <a:ext cx="1501629" cy="75500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1821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dirty="0"/>
              <a:t>Ochrana rastlín          zlacnenie výroby do budúcna</a:t>
            </a:r>
          </a:p>
        </p:txBody>
      </p:sp>
      <p:sp>
        <p:nvSpPr>
          <p:cNvPr id="8" name="Zástupný symbol textu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sk-SK" dirty="0"/>
              <a:t>Hubové choroby</a:t>
            </a:r>
          </a:p>
          <a:p>
            <a:pPr rtl="0"/>
            <a:r>
              <a:rPr lang="sk-SK" dirty="0"/>
              <a:t>Vývoj koreňov</a:t>
            </a:r>
          </a:p>
          <a:p>
            <a:pPr rtl="0"/>
            <a:r>
              <a:rPr lang="sk-SK" dirty="0"/>
              <a:t>Zdravá úroda</a:t>
            </a:r>
          </a:p>
        </p:txBody>
      </p:sp>
      <p:sp>
        <p:nvSpPr>
          <p:cNvPr id="13" name="Zástupný symbol textu 12">
            <a:extLst>
              <a:ext uri="{FF2B5EF4-FFF2-40B4-BE49-F238E27FC236}">
                <a16:creationId xmlns:a16="http://schemas.microsoft.com/office/drawing/2014/main" id="{A6B0E616-411B-4401-BC87-821D72B9D6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7011" y="5084055"/>
            <a:ext cx="2160000" cy="900000"/>
          </a:xfrm>
        </p:spPr>
        <p:txBody>
          <a:bodyPr rtlCol="0"/>
          <a:lstStyle/>
          <a:p>
            <a:r>
              <a:rPr lang="hu-HU" sz="2800" b="1" dirty="0" err="1">
                <a:latin typeface="Bodoni MT Condensed" panose="02070606080606020203" pitchFamily="18" charset="0"/>
              </a:rPr>
              <a:t>Tri</a:t>
            </a:r>
            <a:r>
              <a:rPr lang="hu-HU" sz="4000" b="1" dirty="0" err="1">
                <a:latin typeface="Bodoni MT Condensed" panose="02070606080606020203" pitchFamily="18" charset="0"/>
              </a:rPr>
              <a:t>f</a:t>
            </a:r>
            <a:r>
              <a:rPr lang="hu-HU" sz="2800" b="1" dirty="0" err="1">
                <a:latin typeface="Bodoni MT Condensed" panose="02070606080606020203" pitchFamily="18" charset="0"/>
              </a:rPr>
              <a:t>ender</a:t>
            </a:r>
            <a:endParaRPr lang="sk-SK" sz="2800" dirty="0"/>
          </a:p>
        </p:txBody>
      </p:sp>
      <p:cxnSp>
        <p:nvCxnSpPr>
          <p:cNvPr id="75" name="Priama spojnica 74" descr="Prvá deliaca čiara na snímke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textu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sk-SK" dirty="0" err="1"/>
              <a:t>Inokulácia</a:t>
            </a:r>
            <a:r>
              <a:rPr lang="sk-SK" dirty="0"/>
              <a:t> sóje</a:t>
            </a:r>
          </a:p>
        </p:txBody>
      </p:sp>
      <p:sp>
        <p:nvSpPr>
          <p:cNvPr id="4" name="Zástupný symbol textu 3">
            <a:extLst>
              <a:ext uri="{FF2B5EF4-FFF2-40B4-BE49-F238E27FC236}">
                <a16:creationId xmlns:a16="http://schemas.microsoft.com/office/drawing/2014/main" id="{79CEA89E-0B03-4727-AB47-73EA4E2DF9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1218" y="5255189"/>
            <a:ext cx="2160588" cy="900000"/>
          </a:xfrm>
        </p:spPr>
        <p:txBody>
          <a:bodyPr rtlCol="0"/>
          <a:lstStyle/>
          <a:p>
            <a:r>
              <a:rPr lang="sk-SK" sz="2800" b="1" dirty="0"/>
              <a:t>POLIRIZ S</a:t>
            </a:r>
          </a:p>
        </p:txBody>
      </p:sp>
      <p:cxnSp>
        <p:nvCxnSpPr>
          <p:cNvPr id="77" name="Priama spojnica 76" descr="Druhá deliaca čiara na snímke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textu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sk-SK" dirty="0"/>
              <a:t>Dezinfekcia pôdy</a:t>
            </a:r>
          </a:p>
        </p:txBody>
      </p:sp>
      <p:cxnSp>
        <p:nvCxnSpPr>
          <p:cNvPr id="78" name="Priama spojnica 77" descr="Tretia deliaca čiara na snímke">
            <a:extLst>
              <a:ext uri="{FF2B5EF4-FFF2-40B4-BE49-F238E27FC236}">
                <a16:creationId xmlns:a16="http://schemas.microsoft.com/office/drawing/2014/main" id="{29488879-6129-4D02-B173-36635DF61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48035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textu 10">
            <a:extLst>
              <a:ext uri="{FF2B5EF4-FFF2-40B4-BE49-F238E27FC236}">
                <a16:creationId xmlns:a16="http://schemas.microsoft.com/office/drawing/2014/main" id="{ACD29343-5246-427C-BFCC-F61B25177C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r>
              <a:rPr lang="sk-SK" dirty="0"/>
              <a:t>Ochrana poľných kultúr </a:t>
            </a:r>
          </a:p>
        </p:txBody>
      </p:sp>
      <p:cxnSp>
        <p:nvCxnSpPr>
          <p:cNvPr id="79" name="Priama spojnica 78" descr="Štvrtá deliaca čiara na snímke">
            <a:extLst>
              <a:ext uri="{FF2B5EF4-FFF2-40B4-BE49-F238E27FC236}">
                <a16:creationId xmlns:a16="http://schemas.microsoft.com/office/drawing/2014/main" id="{9926A3E2-2234-409D-9838-30428E637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42529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textu 11">
            <a:extLst>
              <a:ext uri="{FF2B5EF4-FFF2-40B4-BE49-F238E27FC236}">
                <a16:creationId xmlns:a16="http://schemas.microsoft.com/office/drawing/2014/main" id="{6248F5E2-762B-44E2-83B5-C078E3551B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r>
              <a:rPr lang="sk-SK" dirty="0"/>
              <a:t>ochrana pred divou zverou</a:t>
            </a:r>
          </a:p>
        </p:txBody>
      </p:sp>
      <p:sp>
        <p:nvSpPr>
          <p:cNvPr id="3" name="Zástupný symbol čísla snímky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/>
              <a:t>3</a:t>
            </a:fld>
            <a:endParaRPr lang="sk-SK" dirty="0"/>
          </a:p>
        </p:txBody>
      </p:sp>
      <p:pic>
        <p:nvPicPr>
          <p:cNvPr id="36" name="Obrázok 35">
            <a:extLst>
              <a:ext uri="{FF2B5EF4-FFF2-40B4-BE49-F238E27FC236}">
                <a16:creationId xmlns:a16="http://schemas.microsoft.com/office/drawing/2014/main" id="{165B1FB6-26F2-45AC-8B27-34A954E183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950" y="-111946"/>
            <a:ext cx="2192239" cy="1242269"/>
          </a:xfrm>
          <a:prstGeom prst="rect">
            <a:avLst/>
          </a:prstGeom>
        </p:spPr>
      </p:pic>
      <p:pic>
        <p:nvPicPr>
          <p:cNvPr id="1028" name="Picture 4" descr="VÃ½sledok vyhÄ¾adÃ¡vania obrÃ¡zkov pre dopyt osivo pÅ¡enice">
            <a:extLst>
              <a:ext uri="{FF2B5EF4-FFF2-40B4-BE49-F238E27FC236}">
                <a16:creationId xmlns:a16="http://schemas.microsoft.com/office/drawing/2014/main" id="{ABE9AE25-7D0A-40DD-A690-EFE4C3357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33" y="2423650"/>
            <a:ext cx="1088159" cy="73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ok vyhÄ¾adÃ¡vania obrÃ¡zkov pre dopyt osivo sÃ³je">
            <a:extLst>
              <a:ext uri="{FF2B5EF4-FFF2-40B4-BE49-F238E27FC236}">
                <a16:creationId xmlns:a16="http://schemas.microsoft.com/office/drawing/2014/main" id="{BAF583BD-5158-43CB-BE2B-769C92554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922" y="2406433"/>
            <a:ext cx="1330893" cy="74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Ãºvisiaci obrÃ¡zok">
            <a:extLst>
              <a:ext uri="{FF2B5EF4-FFF2-40B4-BE49-F238E27FC236}">
                <a16:creationId xmlns:a16="http://schemas.microsoft.com/office/drawing/2014/main" id="{27A16DD2-B718-413D-97AD-5DB7479BD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760" y="2423650"/>
            <a:ext cx="1342513" cy="73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Ã½sledok vyhÄ¾adÃ¡vania obrÃ¡zkov pre dopyt dezinfekcia pÃ´dy">
            <a:extLst>
              <a:ext uri="{FF2B5EF4-FFF2-40B4-BE49-F238E27FC236}">
                <a16:creationId xmlns:a16="http://schemas.microsoft.com/office/drawing/2014/main" id="{FAA49C3D-9238-4D18-BD1A-CFEFFACD0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61" y="2423649"/>
            <a:ext cx="1096108" cy="80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Ãºvisiaci obrÃ¡zok">
            <a:extLst>
              <a:ext uri="{FF2B5EF4-FFF2-40B4-BE49-F238E27FC236}">
                <a16:creationId xmlns:a16="http://schemas.microsoft.com/office/drawing/2014/main" id="{944AC1AA-0DB1-4BF1-85FA-0B30DBC0B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68" y="43200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Ã½sledok vyhÄ¾adÃ¡vania obrÃ¡zkov pre dopyt soiltonic g">
            <a:extLst>
              <a:ext uri="{FF2B5EF4-FFF2-40B4-BE49-F238E27FC236}">
                <a16:creationId xmlns:a16="http://schemas.microsoft.com/office/drawing/2014/main" id="{A7793EB2-FA6B-438D-92E9-FAA6CE031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14" y="5129766"/>
            <a:ext cx="2020501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VÃ½sledok vyhÄ¾adÃ¡vania obrÃ¡zkov pre dopyt planTonic">
            <a:extLst>
              <a:ext uri="{FF2B5EF4-FFF2-40B4-BE49-F238E27FC236}">
                <a16:creationId xmlns:a16="http://schemas.microsoft.com/office/drawing/2014/main" id="{30C82D72-4349-410D-A7B9-8AA5EFD6F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307" y="4960567"/>
            <a:ext cx="2301597" cy="114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uppieren 10">
            <a:extLst>
              <a:ext uri="{FF2B5EF4-FFF2-40B4-BE49-F238E27FC236}">
                <a16:creationId xmlns:a16="http://schemas.microsoft.com/office/drawing/2014/main" id="{33651689-BD75-454A-8686-7F2EEB19CEEA}"/>
              </a:ext>
            </a:extLst>
          </p:cNvPr>
          <p:cNvGrpSpPr/>
          <p:nvPr/>
        </p:nvGrpSpPr>
        <p:grpSpPr>
          <a:xfrm>
            <a:off x="9847799" y="4795291"/>
            <a:ext cx="2080570" cy="992725"/>
            <a:chOff x="964019" y="1903994"/>
            <a:chExt cx="7594105" cy="3797052"/>
          </a:xfrm>
        </p:grpSpPr>
        <p:pic>
          <p:nvPicPr>
            <p:cNvPr id="29" name="Grafik 9">
              <a:extLst>
                <a:ext uri="{FF2B5EF4-FFF2-40B4-BE49-F238E27FC236}">
                  <a16:creationId xmlns:a16="http://schemas.microsoft.com/office/drawing/2014/main" id="{9B9D47CD-5FDB-4D15-A191-08A6E665E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4019" y="1903994"/>
              <a:ext cx="7594105" cy="3797052"/>
            </a:xfrm>
            <a:prstGeom prst="rect">
              <a:avLst/>
            </a:prstGeom>
          </p:spPr>
        </p:pic>
        <p:pic>
          <p:nvPicPr>
            <p:cNvPr id="30" name="Grafik 3">
              <a:extLst>
                <a:ext uri="{FF2B5EF4-FFF2-40B4-BE49-F238E27FC236}">
                  <a16:creationId xmlns:a16="http://schemas.microsoft.com/office/drawing/2014/main" id="{2BA1EE8A-B870-4046-8C22-A83810C95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5542" t="13283" r="-2200" b="-13283"/>
            <a:stretch/>
          </p:blipFill>
          <p:spPr>
            <a:xfrm>
              <a:off x="4842646" y="4659139"/>
              <a:ext cx="1944000" cy="811118"/>
            </a:xfrm>
            <a:prstGeom prst="rect">
              <a:avLst/>
            </a:prstGeom>
          </p:spPr>
        </p:pic>
      </p:grpSp>
      <p:pic>
        <p:nvPicPr>
          <p:cNvPr id="31" name="Picture 2" descr="Súvisiaci obrázok">
            <a:extLst>
              <a:ext uri="{FF2B5EF4-FFF2-40B4-BE49-F238E27FC236}">
                <a16:creationId xmlns:a16="http://schemas.microsoft.com/office/drawing/2014/main" id="{195C4766-8BE1-4A47-B4C3-ABF64ED2C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181" y="2380014"/>
            <a:ext cx="1129187" cy="84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939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19573DDF-0200-442A-BD43-058D1CC58ED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28" y="5926439"/>
            <a:ext cx="1764071" cy="9935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49E473-1AEF-4EB9-9906-9E94F3447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FA01A68A-0B79-445C-8EA8-CD3AAD7B71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4822591"/>
              </p:ext>
            </p:extLst>
          </p:nvPr>
        </p:nvGraphicFramePr>
        <p:xfrm>
          <a:off x="285751" y="257175"/>
          <a:ext cx="11644312" cy="599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Hviezda: 4-cípa 2">
            <a:extLst>
              <a:ext uri="{FF2B5EF4-FFF2-40B4-BE49-F238E27FC236}">
                <a16:creationId xmlns:a16="http://schemas.microsoft.com/office/drawing/2014/main" id="{006CFA98-2447-46DE-981C-83F11E7C1088}"/>
              </a:ext>
            </a:extLst>
          </p:cNvPr>
          <p:cNvSpPr/>
          <p:nvPr/>
        </p:nvSpPr>
        <p:spPr>
          <a:xfrm>
            <a:off x="9144000" y="3252787"/>
            <a:ext cx="1022555" cy="882445"/>
          </a:xfrm>
          <a:prstGeom prst="star4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9336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Zástupný symbol obrázka 25" descr="Zástupný obrázok">
            <a:extLst>
              <a:ext uri="{FF2B5EF4-FFF2-40B4-BE49-F238E27FC236}">
                <a16:creationId xmlns:a16="http://schemas.microsoft.com/office/drawing/2014/main" id="{925A3C19-2816-4D4F-B6A9-C4A6DA022E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14" y="86714"/>
            <a:ext cx="6009285" cy="6684572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86714"/>
            <a:ext cx="6009287" cy="4068402"/>
          </a:xfrm>
        </p:spPr>
        <p:txBody>
          <a:bodyPr rtlCol="0">
            <a:normAutofit/>
          </a:bodyPr>
          <a:lstStyle/>
          <a:p>
            <a:r>
              <a:rPr lang="sk-SK" sz="4400" dirty="0"/>
              <a:t>Ochrana cukrovej repy, obilnín, olejnín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sk-SK" dirty="0"/>
              <a:t>Riešenie náhrady </a:t>
            </a:r>
            <a:r>
              <a:rPr lang="sk-SK" b="1" dirty="0"/>
              <a:t>fungicíd</a:t>
            </a:r>
            <a:endParaRPr lang="sk-SK" dirty="0"/>
          </a:p>
        </p:txBody>
      </p:sp>
      <p:grpSp>
        <p:nvGrpSpPr>
          <p:cNvPr id="60" name="Skupina 59" title="geometrický tvar">
            <a:extLst>
              <a:ext uri="{FF2B5EF4-FFF2-40B4-BE49-F238E27FC236}">
                <a16:creationId xmlns:a16="http://schemas.microsoft.com/office/drawing/2014/main" id="{502D7333-D43E-4F9D-B14F-59FA693F743A}"/>
              </a:ext>
            </a:extLst>
          </p:cNvPr>
          <p:cNvGrpSpPr/>
          <p:nvPr/>
        </p:nvGrpSpPr>
        <p:grpSpPr>
          <a:xfrm>
            <a:off x="9378462" y="-109"/>
            <a:ext cx="2227384" cy="2590909"/>
            <a:chOff x="8203224" y="-109"/>
            <a:chExt cx="3081180" cy="3011457"/>
          </a:xfrm>
        </p:grpSpPr>
        <p:sp>
          <p:nvSpPr>
            <p:cNvPr id="50" name="Voľný tvar: Tvar 13">
              <a:extLst>
                <a:ext uri="{FF2B5EF4-FFF2-40B4-BE49-F238E27FC236}">
                  <a16:creationId xmlns:a16="http://schemas.microsoft.com/office/drawing/2014/main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51" name="Voľný tvar: Tvar 50">
              <a:extLst>
                <a:ext uri="{FF2B5EF4-FFF2-40B4-BE49-F238E27FC236}">
                  <a16:creationId xmlns:a16="http://schemas.microsoft.com/office/drawing/2014/main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52" name="Voľný tvar: Tvar 17">
              <a:extLst>
                <a:ext uri="{FF2B5EF4-FFF2-40B4-BE49-F238E27FC236}">
                  <a16:creationId xmlns:a16="http://schemas.microsoft.com/office/drawing/2014/main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53" name="Voľný tvar: Tvar 19">
              <a:extLst>
                <a:ext uri="{FF2B5EF4-FFF2-40B4-BE49-F238E27FC236}">
                  <a16:creationId xmlns:a16="http://schemas.microsoft.com/office/drawing/2014/main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54" name="Voľný tvar: Tvar 23">
              <a:extLst>
                <a:ext uri="{FF2B5EF4-FFF2-40B4-BE49-F238E27FC236}">
                  <a16:creationId xmlns:a16="http://schemas.microsoft.com/office/drawing/2014/main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55" name="Voľný tvar: Tvar 54">
              <a:extLst>
                <a:ext uri="{FF2B5EF4-FFF2-40B4-BE49-F238E27FC236}">
                  <a16:creationId xmlns:a16="http://schemas.microsoft.com/office/drawing/2014/main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</p:grp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id="{3DFB2076-ED27-384F-AA60-C162A455D1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31</a:t>
            </a:fld>
            <a:endParaRPr lang="sk-SK" dirty="0"/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03D67342-D2C3-415D-B62D-4EC0BAA88B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24" y="5534055"/>
            <a:ext cx="2192239" cy="1242269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AC1BA3E5-BCB9-4D66-A5CF-002FBBB42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502" y="783386"/>
            <a:ext cx="605553" cy="580452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0F72D2B9-1DB3-41B4-8C5D-DAD15A9F5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9438" y="505212"/>
            <a:ext cx="586727" cy="586727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F21FCEDE-7BA1-4C95-9BF8-5B25EB49AF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6269" y="1260054"/>
            <a:ext cx="611828" cy="64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17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9DC709E9-43DD-43F3-8BB1-EF7A8E47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063" y="586315"/>
            <a:ext cx="7212649" cy="432000"/>
          </a:xfrm>
        </p:spPr>
        <p:txBody>
          <a:bodyPr/>
          <a:lstStyle/>
          <a:p>
            <a:r>
              <a:rPr lang="sk-SK" sz="6000" dirty="0"/>
              <a:t> </a:t>
            </a:r>
            <a:r>
              <a:rPr lang="sk-SK" sz="2800" dirty="0"/>
              <a:t>zloženie</a:t>
            </a:r>
            <a:endParaRPr lang="sk-SK" sz="6000" dirty="0"/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4D4F109F-96D6-4C8D-A1EC-A021E4A3CF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075" y="4936056"/>
            <a:ext cx="2160588" cy="900000"/>
          </a:xfrm>
        </p:spPr>
        <p:txBody>
          <a:bodyPr/>
          <a:lstStyle/>
          <a:p>
            <a:r>
              <a:rPr lang="sk-SK" sz="2000" dirty="0"/>
              <a:t>produkcia rezistentných proteínov </a:t>
            </a:r>
          </a:p>
        </p:txBody>
      </p:sp>
      <p:sp>
        <p:nvSpPr>
          <p:cNvPr id="8" name="Zástupný objekt pre text 7">
            <a:extLst>
              <a:ext uri="{FF2B5EF4-FFF2-40B4-BE49-F238E27FC236}">
                <a16:creationId xmlns:a16="http://schemas.microsoft.com/office/drawing/2014/main" id="{184F5B7B-0C2A-4D8C-9AE4-DA58BD2B3C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0543" y="4936056"/>
            <a:ext cx="2160588" cy="900000"/>
          </a:xfrm>
        </p:spPr>
        <p:txBody>
          <a:bodyPr/>
          <a:lstStyle/>
          <a:p>
            <a:r>
              <a:rPr lang="sk-SK" sz="2000" dirty="0"/>
              <a:t>Prirodzená odolnosť</a:t>
            </a:r>
          </a:p>
        </p:txBody>
      </p:sp>
      <p:sp>
        <p:nvSpPr>
          <p:cNvPr id="9" name="Zástupný objekt pre text 8">
            <a:extLst>
              <a:ext uri="{FF2B5EF4-FFF2-40B4-BE49-F238E27FC236}">
                <a16:creationId xmlns:a16="http://schemas.microsoft.com/office/drawing/2014/main" id="{06DE8585-8A45-470D-997C-C890114EF5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k-SK" sz="2800" b="0" dirty="0"/>
              <a:t>Olej/</a:t>
            </a:r>
            <a:r>
              <a:rPr lang="sk-SK" sz="2800" b="0" dirty="0" err="1"/>
              <a:t>salicát</a:t>
            </a:r>
            <a:endParaRPr lang="sk-SK" sz="2800" b="0" dirty="0"/>
          </a:p>
        </p:txBody>
      </p:sp>
      <p:sp>
        <p:nvSpPr>
          <p:cNvPr id="10" name="Zástupný objekt pre text 9">
            <a:extLst>
              <a:ext uri="{FF2B5EF4-FFF2-40B4-BE49-F238E27FC236}">
                <a16:creationId xmlns:a16="http://schemas.microsoft.com/office/drawing/2014/main" id="{7FFBE23D-A209-494E-B33F-94D76D1C2C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l-PL" sz="2800" b="0" dirty="0"/>
              <a:t>olej z extraktu z vŕby</a:t>
            </a:r>
            <a:endParaRPr lang="sk-SK" sz="2800" dirty="0"/>
          </a:p>
        </p:txBody>
      </p:sp>
      <p:sp>
        <p:nvSpPr>
          <p:cNvPr id="11" name="Zástupný objekt pre text 10">
            <a:extLst>
              <a:ext uri="{FF2B5EF4-FFF2-40B4-BE49-F238E27FC236}">
                <a16:creationId xmlns:a16="http://schemas.microsoft.com/office/drawing/2014/main" id="{E493A6F8-ABE2-4F06-845A-06D005ADB8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k-SK" sz="2800" b="0" dirty="0"/>
              <a:t>extrakt</a:t>
            </a:r>
            <a:br>
              <a:rPr lang="sk-SK" sz="2800" dirty="0"/>
            </a:br>
            <a:r>
              <a:rPr lang="sk-SK" sz="2800" b="0" dirty="0"/>
              <a:t>zo žihľavy</a:t>
            </a:r>
            <a:endParaRPr lang="sk-SK" sz="2800" dirty="0"/>
          </a:p>
        </p:txBody>
      </p:sp>
      <p:sp>
        <p:nvSpPr>
          <p:cNvPr id="12" name="Zástupný objekt pre text 11">
            <a:extLst>
              <a:ext uri="{FF2B5EF4-FFF2-40B4-BE49-F238E27FC236}">
                <a16:creationId xmlns:a16="http://schemas.microsoft.com/office/drawing/2014/main" id="{732356C1-04C9-4182-ADB1-2AA4378319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7550" y="4936056"/>
            <a:ext cx="2160000" cy="900000"/>
          </a:xfrm>
        </p:spPr>
        <p:txBody>
          <a:bodyPr/>
          <a:lstStyle/>
          <a:p>
            <a:r>
              <a:rPr lang="sk-SK" sz="2000" dirty="0"/>
              <a:t> zmesi prchavých látok s liečivými účinkami, získavané z rastlín destiláciou s vodnou parou</a:t>
            </a:r>
          </a:p>
        </p:txBody>
      </p:sp>
      <p:sp>
        <p:nvSpPr>
          <p:cNvPr id="13" name="Zástupný objekt pre číslo snímky 12">
            <a:extLst>
              <a:ext uri="{FF2B5EF4-FFF2-40B4-BE49-F238E27FC236}">
                <a16:creationId xmlns:a16="http://schemas.microsoft.com/office/drawing/2014/main" id="{B64FA781-B87E-4401-992C-D9A21048021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32</a:t>
            </a:fld>
            <a:endParaRPr lang="sk-SK" noProof="0" dirty="0"/>
          </a:p>
        </p:txBody>
      </p:sp>
      <p:pic>
        <p:nvPicPr>
          <p:cNvPr id="12290" name="Picture 2" descr="VÃ½sledok vyhÄ¾adÃ¡vania obrÃ¡zkov pre dopyt planTonic">
            <a:extLst>
              <a:ext uri="{FF2B5EF4-FFF2-40B4-BE49-F238E27FC236}">
                <a16:creationId xmlns:a16="http://schemas.microsoft.com/office/drawing/2014/main" id="{E35E5EFD-7996-4FBD-A8EA-3C65B1C9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4" y="-13084"/>
            <a:ext cx="4139349" cy="20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0050F09E-37E8-4F98-9434-7680380EDBAA}"/>
              </a:ext>
            </a:extLst>
          </p:cNvPr>
          <p:cNvSpPr txBox="1"/>
          <p:nvPr/>
        </p:nvSpPr>
        <p:spPr>
          <a:xfrm>
            <a:off x="294844" y="1289503"/>
            <a:ext cx="7023050" cy="76021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sk-SK" sz="2000" i="1" dirty="0"/>
              <a:t>prírodný rastlinný kondicionér, ktorý posilňuje imunitný systém rastliny </a:t>
            </a:r>
          </a:p>
          <a:p>
            <a:r>
              <a:rPr lang="sk-SK" sz="2000" i="1" dirty="0"/>
              <a:t>a zvyšuje kvalitu plodiny a dosahuje zvýšenie výnosov!</a:t>
            </a:r>
            <a:endParaRPr lang="sk-SK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2292" name="Picture 4" descr="SÃºvisiaci obrÃ¡zok">
            <a:extLst>
              <a:ext uri="{FF2B5EF4-FFF2-40B4-BE49-F238E27FC236}">
                <a16:creationId xmlns:a16="http://schemas.microsoft.com/office/drawing/2014/main" id="{E8636465-1E12-46B0-AA42-E5EC97E9B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943" y="2149642"/>
            <a:ext cx="950852" cy="127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VÃ½sledok vyhÄ¾adÃ¡vania obrÃ¡zkov pre dopyt Å¾ihlava">
            <a:extLst>
              <a:ext uri="{FF2B5EF4-FFF2-40B4-BE49-F238E27FC236}">
                <a16:creationId xmlns:a16="http://schemas.microsoft.com/office/drawing/2014/main" id="{AA0E0BD9-500A-4155-BAF0-1503DED3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78" y="2335136"/>
            <a:ext cx="1315444" cy="87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VÃ½sledok vyhÄ¾adÃ¡vania obrÃ¡zkov pre dopyt Olej/silica">
            <a:extLst>
              <a:ext uri="{FF2B5EF4-FFF2-40B4-BE49-F238E27FC236}">
                <a16:creationId xmlns:a16="http://schemas.microsoft.com/office/drawing/2014/main" id="{3495C9C2-7D78-4671-BD19-8500DC7FA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22" y="2398359"/>
            <a:ext cx="1236845" cy="80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artalom helye 3">
            <a:extLst>
              <a:ext uri="{FF2B5EF4-FFF2-40B4-BE49-F238E27FC236}">
                <a16:creationId xmlns:a16="http://schemas.microsoft.com/office/drawing/2014/main" id="{74009948-24DA-491D-97D3-5203DF3B95D3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 r="24115"/>
          <a:stretch>
            <a:fillRect/>
          </a:stretch>
        </p:blipFill>
        <p:spPr>
          <a:xfrm>
            <a:off x="7632700" y="87313"/>
            <a:ext cx="4471988" cy="6478587"/>
          </a:xfr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2A1D00DC-F817-48EF-AE14-7DDA887197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24" y="5534055"/>
            <a:ext cx="2192239" cy="12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84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C7AC9DB-BE55-4B55-99B5-921EC334A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670" y="2057400"/>
            <a:ext cx="11484528" cy="4038600"/>
          </a:xfrm>
        </p:spPr>
        <p:txBody>
          <a:bodyPr>
            <a:noAutofit/>
          </a:bodyPr>
          <a:lstStyle/>
          <a:p>
            <a:r>
              <a:rPr lang="sk-SK" sz="3200" dirty="0" err="1"/>
              <a:t>kutikula</a:t>
            </a:r>
            <a:r>
              <a:rPr lang="sk-SK" sz="3200" dirty="0"/>
              <a:t> rastliny </a:t>
            </a:r>
            <a:r>
              <a:rPr lang="sk-SK" sz="3200" b="1" dirty="0"/>
              <a:t>hrubšia</a:t>
            </a:r>
            <a:r>
              <a:rPr lang="sk-SK" sz="3200" dirty="0"/>
              <a:t>, čím sa zníži </a:t>
            </a:r>
            <a:r>
              <a:rPr lang="sk-SK" sz="3200" dirty="0" err="1"/>
              <a:t>napadnuteľnosť</a:t>
            </a:r>
            <a:r>
              <a:rPr lang="sk-SK" sz="3200" dirty="0"/>
              <a:t> rastliny chorobami a škodcami.</a:t>
            </a:r>
          </a:p>
          <a:p>
            <a:r>
              <a:rPr lang="sk-SK" sz="3200" dirty="0"/>
              <a:t>chráni </a:t>
            </a:r>
            <a:r>
              <a:rPr lang="sk-SK" sz="3200" dirty="0" err="1"/>
              <a:t>fotosyntetizujúcu</a:t>
            </a:r>
            <a:r>
              <a:rPr lang="sk-SK" sz="3200" dirty="0"/>
              <a:t> plochu listu – z listu vypadne </a:t>
            </a:r>
            <a:r>
              <a:rPr lang="sk-SK" sz="3200" b="1" dirty="0"/>
              <a:t>iba chorá napadnutá časť</a:t>
            </a:r>
            <a:r>
              <a:rPr lang="sk-SK" sz="3200" dirty="0"/>
              <a:t>. </a:t>
            </a:r>
          </a:p>
          <a:p>
            <a:r>
              <a:rPr lang="sk-SK" sz="3200" dirty="0"/>
              <a:t>Olej/silikát ostáva na liste -</a:t>
            </a:r>
          </a:p>
          <a:p>
            <a:pPr marL="0" indent="0">
              <a:buNone/>
            </a:pPr>
            <a:r>
              <a:rPr lang="sk-SK" sz="3200" dirty="0"/>
              <a:t>                                                     repelentný účinok pretrváva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E45BE08-D4EA-4A70-8836-8B157CAC7F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93" y="5658404"/>
            <a:ext cx="1764071" cy="99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FBFED88-4296-4954-8A08-C26627CC4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359" y="61902"/>
            <a:ext cx="4959389" cy="170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086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B7D9AC0-9E86-47C3-97B8-9EAAA2202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16" y="1906825"/>
            <a:ext cx="12214370" cy="40386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k-SK" sz="3200" b="1" dirty="0"/>
              <a:t>Do poľných kultúr</a:t>
            </a:r>
            <a:r>
              <a:rPr lang="sk-SK" sz="3200" dirty="0"/>
              <a:t> (obilniny, slnečnica, repka, kukurica, sója)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3200" dirty="0"/>
              <a:t>Na zlepšenie kondície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3200" dirty="0"/>
              <a:t>Zvýšenie odolnosti v dávke 2-4 l/ha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3200" dirty="0"/>
              <a:t>Najviac v 1% koncentrácii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3200" dirty="0"/>
              <a:t>Min. 2 postreky za sezónu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3200" dirty="0"/>
              <a:t>Prípravok je použiteľný samostatne i  v tank-mixe (napr.: </a:t>
            </a:r>
            <a:r>
              <a:rPr lang="sk-SK" sz="3200" dirty="0" err="1"/>
              <a:t>CuproTonic</a:t>
            </a:r>
            <a:r>
              <a:rPr lang="sk-SK" sz="3200" dirty="0"/>
              <a:t>)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3A792CE-F9D6-45B7-BA86-1B28F5DFB86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93" y="5658404"/>
            <a:ext cx="1764071" cy="99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D01DC65-D94B-4ACF-89AD-D83505EF3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359" y="61902"/>
            <a:ext cx="4959389" cy="170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951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>
            <a:extLst>
              <a:ext uri="{FF2B5EF4-FFF2-40B4-BE49-F238E27FC236}">
                <a16:creationId xmlns:a16="http://schemas.microsoft.com/office/drawing/2014/main" id="{5A682E81-312F-40D2-97C6-9F769D1CCF27}"/>
              </a:ext>
            </a:extLst>
          </p:cNvPr>
          <p:cNvSpPr txBox="1"/>
          <p:nvPr/>
        </p:nvSpPr>
        <p:spPr>
          <a:xfrm>
            <a:off x="7690857" y="4130820"/>
            <a:ext cx="22600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dirty="0"/>
              <a:t>Ošetrené</a:t>
            </a:r>
          </a:p>
          <a:p>
            <a:r>
              <a:rPr lang="sk-SK" sz="4000" dirty="0" err="1"/>
              <a:t>PlanTonic</a:t>
            </a:r>
            <a:endParaRPr lang="sk-SK" sz="4000" dirty="0"/>
          </a:p>
        </p:txBody>
      </p:sp>
      <p:pic>
        <p:nvPicPr>
          <p:cNvPr id="2050" name="Picture 2" descr="VÃ½sledok vyhÄ¾adÃ¡vania obrÃ¡zkov pre dopyt bÃºzarozsda">
            <a:extLst>
              <a:ext uri="{FF2B5EF4-FFF2-40B4-BE49-F238E27FC236}">
                <a16:creationId xmlns:a16="http://schemas.microsoft.com/office/drawing/2014/main" id="{FE83B55A-B43E-4784-87BD-D6995F93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70" y="609600"/>
            <a:ext cx="4181779" cy="31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ok vyhÄ¾adÃ¡vania obrÃ¡zkov pre dopyt bÃºza levÃ©l">
            <a:extLst>
              <a:ext uri="{FF2B5EF4-FFF2-40B4-BE49-F238E27FC236}">
                <a16:creationId xmlns:a16="http://schemas.microsoft.com/office/drawing/2014/main" id="{0F4E7226-2377-428B-8CAD-00AF1FC51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97" y="3227350"/>
            <a:ext cx="4439175" cy="332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E493A170-B1D1-43F3-9696-53BA61B99E1D}"/>
              </a:ext>
            </a:extLst>
          </p:cNvPr>
          <p:cNvSpPr txBox="1"/>
          <p:nvPr/>
        </p:nvSpPr>
        <p:spPr>
          <a:xfrm>
            <a:off x="5170206" y="1025495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dirty="0"/>
              <a:t>neošetrené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4CCB0961-9406-4B8C-806C-4973799979E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93" y="5658404"/>
            <a:ext cx="1764071" cy="993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389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FBE53934-8C20-4878-8AB7-8706E1A23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8362"/>
            <a:ext cx="12192000" cy="40136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49497" y="1175263"/>
            <a:ext cx="3560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>
                <a:latin typeface="DigitalSansEFOP-Medium" charset="0"/>
                <a:ea typeface="DigitalSansEFOP-Medium" charset="0"/>
                <a:cs typeface="DigitalSansEFOP-Medium" charset="0"/>
              </a:rPr>
              <a:t>pre vyspelých pestovateľov</a:t>
            </a:r>
            <a:endParaRPr lang="sk-SK" sz="2400" u="sng" dirty="0">
              <a:latin typeface="DigitalSansEFOP-Medium" charset="0"/>
              <a:ea typeface="DigitalSansEFOP-Medium" charset="0"/>
              <a:cs typeface="DigitalSansEFOP-Medium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8183" y="452991"/>
            <a:ext cx="7543155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4300" b="1" dirty="0">
                <a:latin typeface="DigitalSansEFOP-MediumIta" charset="0"/>
                <a:ea typeface="DigitalSansEFOP-MediumIta" charset="0"/>
                <a:cs typeface="DigitalSansEFOP-MediumIta" charset="0"/>
              </a:rPr>
              <a:t>Inteligentné poľnohospodárstvo</a:t>
            </a:r>
            <a:endParaRPr lang="en-US" sz="4300" b="1" dirty="0">
              <a:effectLst/>
              <a:latin typeface="DigitalSansEFOP-MediumIta" charset="0"/>
              <a:ea typeface="DigitalSansEFOP-MediumIta" charset="0"/>
              <a:cs typeface="DigitalSansEFOP-MediumIt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352" y="449661"/>
            <a:ext cx="2370837" cy="1011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728" y="5080000"/>
            <a:ext cx="890016" cy="890016"/>
          </a:xfrm>
          <a:prstGeom prst="rect">
            <a:avLst/>
          </a:prstGeom>
        </p:spPr>
      </p:pic>
      <p:sp>
        <p:nvSpPr>
          <p:cNvPr id="3" name="AutoShape 6" descr="Bildergebnis fÃ¼r vertal">
            <a:extLst>
              <a:ext uri="{FF2B5EF4-FFF2-40B4-BE49-F238E27FC236}">
                <a16:creationId xmlns:a16="http://schemas.microsoft.com/office/drawing/2014/main" id="{1552B167-4B7E-4061-A873-81537637CF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5" name="AutoShape 10" descr="https://entreprise.pole-emploi.fr/static/img/minisite/pUQBlXqZ0at8WBPzWMsZBvfvIB0HBz9q.jpg">
            <a:extLst>
              <a:ext uri="{FF2B5EF4-FFF2-40B4-BE49-F238E27FC236}">
                <a16:creationId xmlns:a16="http://schemas.microsoft.com/office/drawing/2014/main" id="{AD886B1D-8F0C-45E4-8811-0A5BADD9B2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64CE4EC-7B3E-41DE-B310-17DF21FEBB87}"/>
              </a:ext>
            </a:extLst>
          </p:cNvPr>
          <p:cNvSpPr txBox="1"/>
          <p:nvPr/>
        </p:nvSpPr>
        <p:spPr>
          <a:xfrm>
            <a:off x="958183" y="2274349"/>
            <a:ext cx="9635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/>
              <a:t>Revolučný  spôsob odstrašenia divej zvery</a:t>
            </a:r>
            <a:endParaRPr lang="sk-SK" sz="3600" dirty="0"/>
          </a:p>
        </p:txBody>
      </p:sp>
      <p:pic>
        <p:nvPicPr>
          <p:cNvPr id="14" name="Obrázok 6">
            <a:extLst>
              <a:ext uri="{FF2B5EF4-FFF2-40B4-BE49-F238E27FC236}">
                <a16:creationId xmlns:a16="http://schemas.microsoft.com/office/drawing/2014/main" id="{B9CD052E-5EAD-4359-A1C8-02AD44C2A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7" y="4647066"/>
            <a:ext cx="1603592" cy="113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1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AC4227-B428-4DD1-A988-2E8D31186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795" y="273600"/>
            <a:ext cx="7214992" cy="1145160"/>
          </a:xfrm>
        </p:spPr>
        <p:txBody>
          <a:bodyPr/>
          <a:lstStyle/>
          <a:p>
            <a:r>
              <a:rPr lang="sk-SK" dirty="0"/>
              <a:t>Škody: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5CD08562-28E8-4596-9C40-010533F89A9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2201477" y="1783796"/>
            <a:ext cx="9306839" cy="3977280"/>
          </a:xfrm>
        </p:spPr>
        <p:txBody>
          <a:bodyPr>
            <a:noAutofit/>
          </a:bodyPr>
          <a:lstStyle/>
          <a:p>
            <a:r>
              <a:rPr lang="sk-SK" sz="2800" dirty="0"/>
              <a:t>Straty spôsobené stádom diviakov,  za </a:t>
            </a:r>
          </a:p>
          <a:p>
            <a:r>
              <a:rPr lang="sk-SK" sz="2800" dirty="0"/>
              <a:t>noc,  sa  môžu  vyšplhá až do </a:t>
            </a:r>
            <a:r>
              <a:rPr lang="sk-SK" sz="2800" b="1" dirty="0"/>
              <a:t>1500 EUR</a:t>
            </a:r>
          </a:p>
          <a:p>
            <a:endParaRPr lang="sk-SK" sz="2800" dirty="0"/>
          </a:p>
          <a:p>
            <a:endParaRPr lang="sk-SK" sz="2800" dirty="0"/>
          </a:p>
          <a:p>
            <a:r>
              <a:rPr lang="sk-SK" sz="2800" dirty="0"/>
              <a:t>Odborníci odhadujú, že škody spôsobene  diviakmi by sa mohli ročne strojnásobiť</a:t>
            </a:r>
          </a:p>
          <a:p>
            <a:endParaRPr lang="sk-SK" sz="2800" dirty="0"/>
          </a:p>
          <a:p>
            <a:r>
              <a:rPr lang="sk-SK" sz="2800" dirty="0"/>
              <a:t>Potenciálny vrh</a:t>
            </a:r>
            <a:r>
              <a:rPr lang="sk-SK" sz="2800" b="1" dirty="0"/>
              <a:t> 8 prasiatok</a:t>
            </a:r>
            <a:r>
              <a:rPr lang="sk-SK" sz="2800" dirty="0"/>
              <a:t> predstavuje  smutnú prognózu</a:t>
            </a:r>
          </a:p>
          <a:p>
            <a:endParaRPr lang="sk-SK" sz="2800" dirty="0"/>
          </a:p>
          <a:p>
            <a:r>
              <a:rPr lang="sk-SK" sz="2800" dirty="0"/>
              <a:t>Primárnymi obeťami týchto strát sú samotní poľnohospodári</a:t>
            </a:r>
          </a:p>
        </p:txBody>
      </p:sp>
      <p:pic>
        <p:nvPicPr>
          <p:cNvPr id="4" name="Picture 2" descr="Súvisiaci obrázok">
            <a:extLst>
              <a:ext uri="{FF2B5EF4-FFF2-40B4-BE49-F238E27FC236}">
                <a16:creationId xmlns:a16="http://schemas.microsoft.com/office/drawing/2014/main" id="{4E2E1480-490E-4BB2-A157-FCC427E8B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ýsledok vyhľadávania obrázkov pre dopyt őz">
            <a:extLst>
              <a:ext uri="{FF2B5EF4-FFF2-40B4-BE49-F238E27FC236}">
                <a16:creationId xmlns:a16="http://schemas.microsoft.com/office/drawing/2014/main" id="{80C6C77A-FF90-4ABA-889F-E6BBB99D0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ýsledok vyhľadávania obrázkov pre dopyt mezei pocok">
            <a:extLst>
              <a:ext uri="{FF2B5EF4-FFF2-40B4-BE49-F238E27FC236}">
                <a16:creationId xmlns:a16="http://schemas.microsoft.com/office/drawing/2014/main" id="{74E61B51-D5B6-4F52-B598-DA2ED03FC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ýsledok vyhľadávania obrázkov pre dopyt mezei nyúl">
            <a:extLst>
              <a:ext uri="{FF2B5EF4-FFF2-40B4-BE49-F238E27FC236}">
                <a16:creationId xmlns:a16="http://schemas.microsoft.com/office/drawing/2014/main" id="{6AC82F22-9F2B-4D09-8FDE-9ADA78B1A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46AFF86-BFD7-4198-96B7-173456D19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537432" y="-1170660"/>
            <a:ext cx="7488709" cy="4992472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6059A289-E533-46B2-B8EF-4FB99128E46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93" y="5658404"/>
            <a:ext cx="1764071" cy="993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7152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170" name="Picture 2" descr="C:\Users\user\Desktop\Vadkáros képek\vadkar_rep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9" y="387350"/>
            <a:ext cx="8215157" cy="616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úvisiaci obrázok">
            <a:extLst>
              <a:ext uri="{FF2B5EF4-FFF2-40B4-BE49-F238E27FC236}">
                <a16:creationId xmlns:a16="http://schemas.microsoft.com/office/drawing/2014/main" id="{60F3428C-BA06-47F9-912E-A3CE0A4B9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ýsledok vyhľadávania obrázkov pre dopyt őz">
            <a:extLst>
              <a:ext uri="{FF2B5EF4-FFF2-40B4-BE49-F238E27FC236}">
                <a16:creationId xmlns:a16="http://schemas.microsoft.com/office/drawing/2014/main" id="{A6654027-CDC9-4BC8-A7C2-E2EC845B0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ýsledok vyhľadávania obrázkov pre dopyt mezei pocok">
            <a:extLst>
              <a:ext uri="{FF2B5EF4-FFF2-40B4-BE49-F238E27FC236}">
                <a16:creationId xmlns:a16="http://schemas.microsoft.com/office/drawing/2014/main" id="{CE19B3A7-CD81-48D7-A62F-4E3633825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ýsledok vyhľadávania obrázkov pre dopyt mezei nyúl">
            <a:extLst>
              <a:ext uri="{FF2B5EF4-FFF2-40B4-BE49-F238E27FC236}">
                <a16:creationId xmlns:a16="http://schemas.microsoft.com/office/drawing/2014/main" id="{0D6794CD-0596-44A2-AF1C-CE6E8EE9F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2EC8A583-9EC1-4585-9D44-C4E1EDE005A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156" y="5818472"/>
            <a:ext cx="1764071" cy="993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61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Vadkáros képek\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371" y="1568450"/>
            <a:ext cx="8005711" cy="498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úvisiaci obrázok">
            <a:extLst>
              <a:ext uri="{FF2B5EF4-FFF2-40B4-BE49-F238E27FC236}">
                <a16:creationId xmlns:a16="http://schemas.microsoft.com/office/drawing/2014/main" id="{03ACD195-454F-46D1-9BEF-9517A4F5D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ýsledok vyhľadávania obrázkov pre dopyt őz">
            <a:extLst>
              <a:ext uri="{FF2B5EF4-FFF2-40B4-BE49-F238E27FC236}">
                <a16:creationId xmlns:a16="http://schemas.microsoft.com/office/drawing/2014/main" id="{3DC4A814-5994-4B36-B101-8CAD289D5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ýsledok vyhľadávania obrázkov pre dopyt mezei pocok">
            <a:extLst>
              <a:ext uri="{FF2B5EF4-FFF2-40B4-BE49-F238E27FC236}">
                <a16:creationId xmlns:a16="http://schemas.microsoft.com/office/drawing/2014/main" id="{29EE91BB-DA8B-460E-8865-9A5BBADD0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ýsledok vyhľadávania obrázkov pre dopyt mezei nyúl">
            <a:extLst>
              <a:ext uri="{FF2B5EF4-FFF2-40B4-BE49-F238E27FC236}">
                <a16:creationId xmlns:a16="http://schemas.microsoft.com/office/drawing/2014/main" id="{3474953C-D0C3-4790-A200-CA4E09235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0F4ED6A8-0444-4D79-BFEF-6A0426CF6746}"/>
              </a:ext>
            </a:extLst>
          </p:cNvPr>
          <p:cNvSpPr txBox="1">
            <a:spLocks/>
          </p:cNvSpPr>
          <p:nvPr/>
        </p:nvSpPr>
        <p:spPr>
          <a:xfrm>
            <a:off x="2066795" y="273600"/>
            <a:ext cx="7214992" cy="1145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/>
              <a:t>Škody </a:t>
            </a:r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4FAD0A62-9150-438B-9EC8-31802A04940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082" y="5864429"/>
            <a:ext cx="1764071" cy="993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6847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oductimage-haymaker">
            <a:extLst>
              <a:ext uri="{FF2B5EF4-FFF2-40B4-BE49-F238E27FC236}">
                <a16:creationId xmlns:a16="http://schemas.microsoft.com/office/drawing/2014/main" id="{A764BBEC-97BE-4928-88BD-B7958EB3D8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84" t="9229" r="14827" b="7854"/>
          <a:stretch>
            <a:fillRect/>
          </a:stretch>
        </p:blipFill>
        <p:spPr>
          <a:xfrm>
            <a:off x="2072181" y="389017"/>
            <a:ext cx="8047637" cy="544579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bdélník 1">
            <a:extLst>
              <a:ext uri="{FF2B5EF4-FFF2-40B4-BE49-F238E27FC236}">
                <a16:creationId xmlns:a16="http://schemas.microsoft.com/office/drawing/2014/main" id="{03C69DF8-C243-4526-A2A1-963C0AD3CD93}"/>
              </a:ext>
            </a:extLst>
          </p:cNvPr>
          <p:cNvSpPr/>
          <p:nvPr/>
        </p:nvSpPr>
        <p:spPr>
          <a:xfrm>
            <a:off x="8335116" y="6071445"/>
            <a:ext cx="970458" cy="27699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342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350" b="1" kern="0" dirty="0">
                <a:solidFill>
                  <a:srgbClr val="000000"/>
                </a:solidFill>
                <a:latin typeface="Calibri" pitchFamily="34"/>
              </a:rPr>
              <a:t>živa 2/2015</a:t>
            </a:r>
            <a:endParaRPr lang="cs-CZ" sz="1350" kern="0" dirty="0">
              <a:solidFill>
                <a:srgbClr val="000000"/>
              </a:solidFill>
              <a:latin typeface="Calibri" pitchFamily="34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80FC817-88C4-470B-97B9-E7EBB4A556A1}"/>
              </a:ext>
            </a:extLst>
          </p:cNvPr>
          <p:cNvSpPr txBox="1"/>
          <p:nvPr/>
        </p:nvSpPr>
        <p:spPr>
          <a:xfrm>
            <a:off x="2670682" y="631391"/>
            <a:ext cx="2893219" cy="484748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2700" kern="0" dirty="0" err="1">
                <a:solidFill>
                  <a:srgbClr val="000000"/>
                </a:solidFill>
                <a:latin typeface="Agency FB" pitchFamily="34"/>
                <a:ea typeface="Andalus"/>
                <a:cs typeface="Andalus"/>
              </a:rPr>
              <a:t>Prechemizovaná</a:t>
            </a:r>
            <a:r>
              <a:rPr lang="sk-SK" sz="2700" kern="0" dirty="0">
                <a:solidFill>
                  <a:srgbClr val="000000"/>
                </a:solidFill>
                <a:latin typeface="Agency FB" pitchFamily="34"/>
                <a:ea typeface="Andalus"/>
                <a:cs typeface="Andalus"/>
              </a:rPr>
              <a:t> pôda</a:t>
            </a:r>
          </a:p>
        </p:txBody>
      </p:sp>
      <p:sp>
        <p:nvSpPr>
          <p:cNvPr id="5" name="BlokTextu 5">
            <a:extLst>
              <a:ext uri="{FF2B5EF4-FFF2-40B4-BE49-F238E27FC236}">
                <a16:creationId xmlns:a16="http://schemas.microsoft.com/office/drawing/2014/main" id="{8A16CB1C-EB4F-4D4D-AE47-EF694C6DDA7E}"/>
              </a:ext>
            </a:extLst>
          </p:cNvPr>
          <p:cNvSpPr txBox="1"/>
          <p:nvPr/>
        </p:nvSpPr>
        <p:spPr>
          <a:xfrm>
            <a:off x="6628099" y="389017"/>
            <a:ext cx="3161105" cy="900246"/>
          </a:xfrm>
          <a:prstGeom prst="rect">
            <a:avLst/>
          </a:prstGeom>
          <a:solidFill>
            <a:srgbClr val="35D12D"/>
          </a:solidFill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2700" kern="0" dirty="0">
                <a:solidFill>
                  <a:srgbClr val="000000"/>
                </a:solidFill>
                <a:latin typeface="Agency FB" pitchFamily="34"/>
              </a:rPr>
              <a:t>Pôda s bohatým mikrobiálnym životom</a:t>
            </a:r>
          </a:p>
        </p:txBody>
      </p:sp>
      <p:sp>
        <p:nvSpPr>
          <p:cNvPr id="6" name="BlokTextu 6">
            <a:extLst>
              <a:ext uri="{FF2B5EF4-FFF2-40B4-BE49-F238E27FC236}">
                <a16:creationId xmlns:a16="http://schemas.microsoft.com/office/drawing/2014/main" id="{36309F9B-DC78-4B59-98AC-421E6EC15E78}"/>
              </a:ext>
            </a:extLst>
          </p:cNvPr>
          <p:cNvSpPr txBox="1"/>
          <p:nvPr/>
        </p:nvSpPr>
        <p:spPr>
          <a:xfrm>
            <a:off x="2670682" y="3758807"/>
            <a:ext cx="2625324" cy="1731243"/>
          </a:xfrm>
          <a:prstGeom prst="rect">
            <a:avLst/>
          </a:prstGeom>
          <a:solidFill>
            <a:srgbClr val="FFFF66"/>
          </a:solidFill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2700" kern="0" dirty="0">
                <a:solidFill>
                  <a:srgbClr val="000000"/>
                </a:solidFill>
                <a:latin typeface="Agency FB" pitchFamily="34"/>
              </a:rPr>
              <a:t>Nepriepustná pôda</a:t>
            </a:r>
          </a:p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2700" kern="0" dirty="0">
                <a:solidFill>
                  <a:srgbClr val="000000"/>
                </a:solidFill>
                <a:latin typeface="Agency FB" pitchFamily="34"/>
              </a:rPr>
              <a:t>Malá infiltrácia</a:t>
            </a:r>
          </a:p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2700" kern="0" dirty="0">
                <a:solidFill>
                  <a:srgbClr val="000000"/>
                </a:solidFill>
                <a:latin typeface="Agency FB" pitchFamily="34"/>
              </a:rPr>
              <a:t>Menej kyslíka</a:t>
            </a:r>
          </a:p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2700" kern="0" dirty="0">
                <a:solidFill>
                  <a:srgbClr val="000000"/>
                </a:solidFill>
                <a:latin typeface="Agency FB" pitchFamily="34"/>
              </a:rPr>
              <a:t>Menšie korene</a:t>
            </a:r>
          </a:p>
        </p:txBody>
      </p:sp>
      <p:sp>
        <p:nvSpPr>
          <p:cNvPr id="7" name="BlokTextu 7">
            <a:extLst>
              <a:ext uri="{FF2B5EF4-FFF2-40B4-BE49-F238E27FC236}">
                <a16:creationId xmlns:a16="http://schemas.microsoft.com/office/drawing/2014/main" id="{D4340F9D-B7F3-49A6-88DD-15F155229307}"/>
              </a:ext>
            </a:extLst>
          </p:cNvPr>
          <p:cNvSpPr txBox="1"/>
          <p:nvPr/>
        </p:nvSpPr>
        <p:spPr>
          <a:xfrm>
            <a:off x="7079014" y="3758807"/>
            <a:ext cx="2710190" cy="1731243"/>
          </a:xfrm>
          <a:prstGeom prst="rect">
            <a:avLst/>
          </a:prstGeom>
          <a:solidFill>
            <a:srgbClr val="FFFF66"/>
          </a:solidFill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2700" kern="0" dirty="0">
                <a:solidFill>
                  <a:srgbClr val="000000"/>
                </a:solidFill>
                <a:latin typeface="Agency FB" pitchFamily="34"/>
              </a:rPr>
              <a:t>Priepustná pôda</a:t>
            </a:r>
          </a:p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2700" kern="0" dirty="0">
                <a:solidFill>
                  <a:srgbClr val="000000"/>
                </a:solidFill>
                <a:latin typeface="Agency FB" pitchFamily="34"/>
              </a:rPr>
              <a:t>Vyššia infiltrácia</a:t>
            </a:r>
          </a:p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2700" kern="0" dirty="0">
                <a:solidFill>
                  <a:srgbClr val="000000"/>
                </a:solidFill>
                <a:latin typeface="Agency FB" pitchFamily="34"/>
              </a:rPr>
              <a:t>Väčšie korene</a:t>
            </a:r>
          </a:p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2700" kern="0" dirty="0">
                <a:solidFill>
                  <a:srgbClr val="000000"/>
                </a:solidFill>
                <a:latin typeface="Agency FB" pitchFamily="34"/>
              </a:rPr>
              <a:t>Väčšia zásoba vody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57C7E497-BB39-440D-B893-3242625869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24" y="5534055"/>
            <a:ext cx="2192239" cy="12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48485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 descr="C:\Users\user\Desktop\Vadkáros képek\17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166" y="559489"/>
            <a:ext cx="8037884" cy="602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úvisiaci obrázok">
            <a:extLst>
              <a:ext uri="{FF2B5EF4-FFF2-40B4-BE49-F238E27FC236}">
                <a16:creationId xmlns:a16="http://schemas.microsoft.com/office/drawing/2014/main" id="{11EFBA93-AACC-4D7B-A118-CDE00A6A4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sledok vyhľadávania obrázkov pre dopyt őz">
            <a:extLst>
              <a:ext uri="{FF2B5EF4-FFF2-40B4-BE49-F238E27FC236}">
                <a16:creationId xmlns:a16="http://schemas.microsoft.com/office/drawing/2014/main" id="{3CD4A8D6-03C9-4EB0-88BC-88A93B966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ýsledok vyhľadávania obrázkov pre dopyt mezei pocok">
            <a:extLst>
              <a:ext uri="{FF2B5EF4-FFF2-40B4-BE49-F238E27FC236}">
                <a16:creationId xmlns:a16="http://schemas.microsoft.com/office/drawing/2014/main" id="{1C91B06B-8404-4CD0-B530-3480EAE80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ýsledok vyhľadávania obrázkov pre dopyt mezei nyúl">
            <a:extLst>
              <a:ext uri="{FF2B5EF4-FFF2-40B4-BE49-F238E27FC236}">
                <a16:creationId xmlns:a16="http://schemas.microsoft.com/office/drawing/2014/main" id="{59EE2A8F-54E1-4E48-B73E-1F331D5AC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DE90667-E2C9-4032-843D-3101B8EC4E1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050" y="5743148"/>
            <a:ext cx="1764071" cy="993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38230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2" name="Picture 2" descr="C:\Users\user\Desktop\Vadkáros képek\Vadká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166" y="542104"/>
            <a:ext cx="8031534" cy="601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úvisiaci obrázok">
            <a:extLst>
              <a:ext uri="{FF2B5EF4-FFF2-40B4-BE49-F238E27FC236}">
                <a16:creationId xmlns:a16="http://schemas.microsoft.com/office/drawing/2014/main" id="{0B393801-C166-4BC9-B2D0-5AA815160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ýsledok vyhľadávania obrázkov pre dopyt őz">
            <a:extLst>
              <a:ext uri="{FF2B5EF4-FFF2-40B4-BE49-F238E27FC236}">
                <a16:creationId xmlns:a16="http://schemas.microsoft.com/office/drawing/2014/main" id="{46644DE4-AB9D-4277-B789-D3A95AF3F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ýsledok vyhľadávania obrázkov pre dopyt mezei pocok">
            <a:extLst>
              <a:ext uri="{FF2B5EF4-FFF2-40B4-BE49-F238E27FC236}">
                <a16:creationId xmlns:a16="http://schemas.microsoft.com/office/drawing/2014/main" id="{D29C196F-26FF-46A4-A686-4E28F34DC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ýsledok vyhľadávania obrázkov pre dopyt mezei nyúl">
            <a:extLst>
              <a:ext uri="{FF2B5EF4-FFF2-40B4-BE49-F238E27FC236}">
                <a16:creationId xmlns:a16="http://schemas.microsoft.com/office/drawing/2014/main" id="{450A87A5-D68B-4AE7-BC13-C25DD0B28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F0C99F17-F267-46F5-A013-6582B1A2AE0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0" y="5743148"/>
            <a:ext cx="1764071" cy="993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189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Vadkáros képek\vadk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600" y="1549400"/>
            <a:ext cx="7964928" cy="492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úvisiaci obrázok">
            <a:extLst>
              <a:ext uri="{FF2B5EF4-FFF2-40B4-BE49-F238E27FC236}">
                <a16:creationId xmlns:a16="http://schemas.microsoft.com/office/drawing/2014/main" id="{14C8026A-C18A-49A6-897A-4C4168158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ýsledok vyhľadávania obrázkov pre dopyt őz">
            <a:extLst>
              <a:ext uri="{FF2B5EF4-FFF2-40B4-BE49-F238E27FC236}">
                <a16:creationId xmlns:a16="http://schemas.microsoft.com/office/drawing/2014/main" id="{34CE5A1E-AB38-48B6-9992-6BAFA9705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ýsledok vyhľadávania obrázkov pre dopyt mezei pocok">
            <a:extLst>
              <a:ext uri="{FF2B5EF4-FFF2-40B4-BE49-F238E27FC236}">
                <a16:creationId xmlns:a16="http://schemas.microsoft.com/office/drawing/2014/main" id="{8C316994-5695-45AB-98BE-07551EE88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ýsledok vyhľadávania obrázkov pre dopyt mezei nyúl">
            <a:extLst>
              <a:ext uri="{FF2B5EF4-FFF2-40B4-BE49-F238E27FC236}">
                <a16:creationId xmlns:a16="http://schemas.microsoft.com/office/drawing/2014/main" id="{C93F509D-AF0A-4F1D-9C52-373D50507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BC78BE1B-0E8F-450B-9070-B98CC212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795" y="273600"/>
            <a:ext cx="7214992" cy="1145160"/>
          </a:xfrm>
        </p:spPr>
        <p:txBody>
          <a:bodyPr/>
          <a:lstStyle/>
          <a:p>
            <a:r>
              <a:rPr lang="sk-SK" dirty="0"/>
              <a:t>Škody 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05ADAECC-F55F-414A-A56B-CB3EE2079C8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528" y="5864429"/>
            <a:ext cx="1764071" cy="993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47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úvisiaci obrázok">
            <a:extLst>
              <a:ext uri="{FF2B5EF4-FFF2-40B4-BE49-F238E27FC236}">
                <a16:creationId xmlns:a16="http://schemas.microsoft.com/office/drawing/2014/main" id="{DC8BE589-B67C-432B-9B00-D0C2A1C4C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ýsledok vyhľadávania obrázkov pre dopyt őz">
            <a:extLst>
              <a:ext uri="{FF2B5EF4-FFF2-40B4-BE49-F238E27FC236}">
                <a16:creationId xmlns:a16="http://schemas.microsoft.com/office/drawing/2014/main" id="{EB480E07-3C74-4CC9-9232-B67AAD797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ýsledok vyhľadávania obrázkov pre dopyt mezei pocok">
            <a:extLst>
              <a:ext uri="{FF2B5EF4-FFF2-40B4-BE49-F238E27FC236}">
                <a16:creationId xmlns:a16="http://schemas.microsoft.com/office/drawing/2014/main" id="{E8D428D8-703D-4D05-B667-5E0FA94E0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ýsledok vyhľadávania obrázkov pre dopyt mezei nyúl">
            <a:extLst>
              <a:ext uri="{FF2B5EF4-FFF2-40B4-BE49-F238E27FC236}">
                <a16:creationId xmlns:a16="http://schemas.microsoft.com/office/drawing/2014/main" id="{A9C10D5D-1F13-4522-8834-210C2AD9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9C0C0ACF-597F-46F4-B089-D86E393F9F08}"/>
              </a:ext>
            </a:extLst>
          </p:cNvPr>
          <p:cNvSpPr txBox="1"/>
          <p:nvPr/>
        </p:nvSpPr>
        <p:spPr>
          <a:xfrm>
            <a:off x="2632738" y="560364"/>
            <a:ext cx="7578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/>
              <a:t>Nedostatky doteraz používaných prípravkov :</a:t>
            </a:r>
            <a:endParaRPr lang="sk-SK" sz="4000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63186001-87BB-4AA1-8573-EF51D002A751}"/>
              </a:ext>
            </a:extLst>
          </p:cNvPr>
          <p:cNvSpPr txBox="1"/>
          <p:nvPr/>
        </p:nvSpPr>
        <p:spPr>
          <a:xfrm>
            <a:off x="3737595" y="2606953"/>
            <a:ext cx="6409189" cy="10066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sk-SK" sz="6000" b="1" dirty="0">
                <a:latin typeface="Agency FB" panose="020B0503020202020204" pitchFamily="34" charset="0"/>
              </a:rPr>
              <a:t>- zmývateľnosť dažďom</a:t>
            </a:r>
            <a:endParaRPr lang="sk-SK" sz="6000" dirty="0">
              <a:solidFill>
                <a:schemeClr val="tx1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6EEBFBDE-5611-4998-A47F-8F466AE06D34}"/>
              </a:ext>
            </a:extLst>
          </p:cNvPr>
          <p:cNvSpPr txBox="1"/>
          <p:nvPr/>
        </p:nvSpPr>
        <p:spPr>
          <a:xfrm>
            <a:off x="3737595" y="3861865"/>
            <a:ext cx="4580390" cy="8784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sk-SK" sz="6000" b="1" dirty="0">
                <a:latin typeface="Agency FB" panose="020B0503020202020204" pitchFamily="34" charset="0"/>
              </a:rPr>
              <a:t>- krátka účinnosť</a:t>
            </a:r>
            <a:endParaRPr lang="sk-SK" sz="6000" dirty="0">
              <a:solidFill>
                <a:schemeClr val="tx1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1E538F3-8160-48DD-A8DD-1F3B5863BE55}"/>
              </a:ext>
            </a:extLst>
          </p:cNvPr>
          <p:cNvSpPr txBox="1"/>
          <p:nvPr/>
        </p:nvSpPr>
        <p:spPr>
          <a:xfrm>
            <a:off x="3737595" y="4961468"/>
            <a:ext cx="4835954" cy="94059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sk-SK" sz="6000" b="1" dirty="0">
                <a:latin typeface="Agency FB" panose="020B0503020202020204" pitchFamily="34" charset="0"/>
              </a:rPr>
              <a:t>- nepríjemný pach</a:t>
            </a:r>
            <a:endParaRPr lang="sk-SK" sz="6000" dirty="0">
              <a:solidFill>
                <a:schemeClr val="tx1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17B48B9E-A26B-4B7E-9E57-DD6FE779202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856" y="5864429"/>
            <a:ext cx="1764071" cy="993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75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F62B7D7-1FCE-4398-B14D-6FF34E6E092D}"/>
              </a:ext>
            </a:extLst>
          </p:cNvPr>
          <p:cNvGrpSpPr/>
          <p:nvPr/>
        </p:nvGrpSpPr>
        <p:grpSpPr>
          <a:xfrm>
            <a:off x="2064435" y="1729799"/>
            <a:ext cx="8064577" cy="4410438"/>
            <a:chOff x="964019" y="1903994"/>
            <a:chExt cx="7594105" cy="3797052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5910E86-FF92-4CB1-AF6D-4E7D81C98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4019" y="1903994"/>
              <a:ext cx="7594105" cy="3797052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594CD78C-88F2-4D97-B221-4B667ED91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42" t="13283" r="-2200" b="-13283"/>
            <a:stretch/>
          </p:blipFill>
          <p:spPr>
            <a:xfrm>
              <a:off x="4842646" y="4659139"/>
              <a:ext cx="1944000" cy="811118"/>
            </a:xfrm>
            <a:prstGeom prst="rect">
              <a:avLst/>
            </a:prstGeom>
          </p:spPr>
        </p:pic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51B5B79D-ED15-4D71-8752-4E84F772F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757" y="717763"/>
            <a:ext cx="4212411" cy="1561974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E61C8F3E-2796-488E-A2A0-C7A139CF7DE9}"/>
              </a:ext>
            </a:extLst>
          </p:cNvPr>
          <p:cNvSpPr txBox="1"/>
          <p:nvPr/>
        </p:nvSpPr>
        <p:spPr>
          <a:xfrm>
            <a:off x="9691488" y="3606579"/>
            <a:ext cx="16065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8000" dirty="0" err="1">
                <a:solidFill>
                  <a:srgbClr val="5B34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wv</a:t>
            </a:r>
            <a:endParaRPr lang="de-CH" sz="8000" dirty="0">
              <a:solidFill>
                <a:srgbClr val="5B34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gitalSansEFOP-MediumIta" panose="02000000000000000000" pitchFamily="50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83ED8BA-45A9-4497-AB6F-97C6D368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884"/>
            <a:ext cx="2064435" cy="175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úvisiaci obrázok">
            <a:extLst>
              <a:ext uri="{FF2B5EF4-FFF2-40B4-BE49-F238E27FC236}">
                <a16:creationId xmlns:a16="http://schemas.microsoft.com/office/drawing/2014/main" id="{93986672-32A7-49E5-A092-88653ECAB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ýsledok vyhľadávania obrázkov pre dopyt őz">
            <a:extLst>
              <a:ext uri="{FF2B5EF4-FFF2-40B4-BE49-F238E27FC236}">
                <a16:creationId xmlns:a16="http://schemas.microsoft.com/office/drawing/2014/main" id="{35B18FD5-8BC5-4D2A-BC6D-30D8F4651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Výsledok vyhľadávania obrázkov pre dopyt mezei pocok">
            <a:extLst>
              <a:ext uri="{FF2B5EF4-FFF2-40B4-BE49-F238E27FC236}">
                <a16:creationId xmlns:a16="http://schemas.microsoft.com/office/drawing/2014/main" id="{45C849A4-6C88-415E-A906-16191D03A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ýsledok vyhľadávania obrázkov pre dopyt mezei nyúl">
            <a:extLst>
              <a:ext uri="{FF2B5EF4-FFF2-40B4-BE49-F238E27FC236}">
                <a16:creationId xmlns:a16="http://schemas.microsoft.com/office/drawing/2014/main" id="{16080C24-F811-4F37-91A7-FE92CF7B1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57ECE358-C0A9-4B6E-A6AD-F3EA80888297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717" y="5872166"/>
            <a:ext cx="1764071" cy="993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5425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1158DB-7062-4326-8A69-FEE87DF3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452718"/>
            <a:ext cx="8196634" cy="1400530"/>
          </a:xfrm>
        </p:spPr>
        <p:txBody>
          <a:bodyPr/>
          <a:lstStyle/>
          <a:p>
            <a:pPr algn="ctr"/>
            <a:r>
              <a:rPr lang="sk-SK" sz="6000" dirty="0" err="1">
                <a:solidFill>
                  <a:srgbClr val="5B3427"/>
                </a:solidFill>
                <a:latin typeface="Vox Round Medium Italic"/>
              </a:rPr>
              <a:t>penergetic</a:t>
            </a:r>
            <a:r>
              <a:rPr lang="sk-SK" sz="6000" dirty="0">
                <a:solidFill>
                  <a:srgbClr val="5B3427"/>
                </a:solidFill>
                <a:latin typeface="Vox Round Medium Italic"/>
              </a:rPr>
              <a:t> b WV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E680E018-D441-4244-B306-C4A591E0C8D3}"/>
              </a:ext>
            </a:extLst>
          </p:cNvPr>
          <p:cNvSpPr/>
          <p:nvPr/>
        </p:nvSpPr>
        <p:spPr>
          <a:xfrm>
            <a:off x="2179529" y="1859340"/>
            <a:ext cx="989556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sk-SK" sz="2800" dirty="0">
                <a:latin typeface="inherit"/>
              </a:rPr>
              <a:t>S rastúcou populáciou divej zveri sa škody na poliach zvyšujú. 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sk-SK" sz="2800" dirty="0">
              <a:latin typeface="inherit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sk-SK" sz="2800" dirty="0">
                <a:latin typeface="inherit"/>
              </a:rPr>
              <a:t>Vyvinutý nový produkt na odpudenia divej zvery - pomocou elektromagneticky naprogramovaných frekvencií.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sk-SK" sz="2800" dirty="0">
              <a:latin typeface="Roboto"/>
            </a:endParaRPr>
          </a:p>
          <a:p>
            <a:pPr fontAlgn="base"/>
            <a:r>
              <a:rPr lang="sk-SK" sz="3600" dirty="0">
                <a:solidFill>
                  <a:schemeClr val="accent3"/>
                </a:solidFill>
                <a:latin typeface="inherit"/>
              </a:rPr>
              <a:t> „Naprogramovaný bentonit, frekvenčným vzorcom ľudských feromónov“</a:t>
            </a:r>
          </a:p>
          <a:p>
            <a:pPr fontAlgn="base"/>
            <a:endParaRPr lang="sk-SK" sz="2800" dirty="0">
              <a:latin typeface="inherit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sk-SK" sz="2800" dirty="0">
                <a:latin typeface="inherit"/>
              </a:rPr>
              <a:t>Divá zver bude vnímať elektromagnetické signály ľudí a vyhnúť sa ošetreným  plochám.</a:t>
            </a:r>
            <a:endParaRPr lang="sk-SK" sz="2800" b="0" i="0" dirty="0">
              <a:effectLst/>
              <a:latin typeface="Roboto"/>
            </a:endParaRPr>
          </a:p>
        </p:txBody>
      </p:sp>
      <p:pic>
        <p:nvPicPr>
          <p:cNvPr id="4" name="Picture 2" descr="Súvisiaci obrázok">
            <a:extLst>
              <a:ext uri="{FF2B5EF4-FFF2-40B4-BE49-F238E27FC236}">
                <a16:creationId xmlns:a16="http://schemas.microsoft.com/office/drawing/2014/main" id="{FEC39D4D-C3D9-43FA-86B8-23A5CEB3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ýsledok vyhľadávania obrázkov pre dopyt őz">
            <a:extLst>
              <a:ext uri="{FF2B5EF4-FFF2-40B4-BE49-F238E27FC236}">
                <a16:creationId xmlns:a16="http://schemas.microsoft.com/office/drawing/2014/main" id="{704D53BF-E5AA-4E70-903D-40BC97602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ýsledok vyhľadávania obrázkov pre dopyt mezei pocok">
            <a:extLst>
              <a:ext uri="{FF2B5EF4-FFF2-40B4-BE49-F238E27FC236}">
                <a16:creationId xmlns:a16="http://schemas.microsoft.com/office/drawing/2014/main" id="{4EB5C0AF-1DDF-4403-96B0-33BDC8F84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ýsledok vyhľadávania obrázkov pre dopyt mezei nyúl">
            <a:extLst>
              <a:ext uri="{FF2B5EF4-FFF2-40B4-BE49-F238E27FC236}">
                <a16:creationId xmlns:a16="http://schemas.microsoft.com/office/drawing/2014/main" id="{EC73B839-DB94-4356-BB96-A53A1F265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3165A60-4C44-4970-AE52-C3455FA47F3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187" y="5908496"/>
            <a:ext cx="1764071" cy="993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867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úvisiaci obrázok">
            <a:extLst>
              <a:ext uri="{FF2B5EF4-FFF2-40B4-BE49-F238E27FC236}">
                <a16:creationId xmlns:a16="http://schemas.microsoft.com/office/drawing/2014/main" id="{D4784D5E-914D-4745-9861-76842126C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ýsledok vyhľadávania obrázkov pre dopyt őz">
            <a:extLst>
              <a:ext uri="{FF2B5EF4-FFF2-40B4-BE49-F238E27FC236}">
                <a16:creationId xmlns:a16="http://schemas.microsoft.com/office/drawing/2014/main" id="{1E701407-2814-4D7D-9463-7759EC35D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ýsledok vyhľadávania obrázkov pre dopyt mezei pocok">
            <a:extLst>
              <a:ext uri="{FF2B5EF4-FFF2-40B4-BE49-F238E27FC236}">
                <a16:creationId xmlns:a16="http://schemas.microsoft.com/office/drawing/2014/main" id="{8CCF6756-8911-48F4-860C-1C755A11F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ýsledok vyhľadávania obrázkov pre dopyt mezei nyúl">
            <a:extLst>
              <a:ext uri="{FF2B5EF4-FFF2-40B4-BE49-F238E27FC236}">
                <a16:creationId xmlns:a16="http://schemas.microsoft.com/office/drawing/2014/main" id="{ECA4A528-030F-4C01-85B1-A33D88997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5">
            <a:extLst>
              <a:ext uri="{FF2B5EF4-FFF2-40B4-BE49-F238E27FC236}">
                <a16:creationId xmlns:a16="http://schemas.microsoft.com/office/drawing/2014/main" id="{3E55C344-37F8-4C0B-958F-B949FBDBC8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6" r="1" b="18184"/>
          <a:stretch/>
        </p:blipFill>
        <p:spPr>
          <a:xfrm>
            <a:off x="8559269" y="3990970"/>
            <a:ext cx="3721821" cy="3018031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CD125694-DEEC-44EE-97FE-E2B39832908F}"/>
              </a:ext>
            </a:extLst>
          </p:cNvPr>
          <p:cNvSpPr txBox="1">
            <a:spLocks/>
          </p:cNvSpPr>
          <p:nvPr/>
        </p:nvSpPr>
        <p:spPr>
          <a:xfrm>
            <a:off x="1854200" y="452718"/>
            <a:ext cx="8196634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k-SK" sz="6000" dirty="0" err="1">
                <a:solidFill>
                  <a:srgbClr val="5B3427"/>
                </a:solidFill>
                <a:latin typeface="Vox Round Medium Italic"/>
              </a:rPr>
              <a:t>penergetic</a:t>
            </a:r>
            <a:r>
              <a:rPr lang="sk-SK" sz="6000" dirty="0">
                <a:solidFill>
                  <a:srgbClr val="5B3427"/>
                </a:solidFill>
                <a:latin typeface="Vox Round Medium Italic"/>
              </a:rPr>
              <a:t> b WV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B9F8D206-ECA9-452A-9BCB-B167B2A15F16}"/>
              </a:ext>
            </a:extLst>
          </p:cNvPr>
          <p:cNvSpPr/>
          <p:nvPr/>
        </p:nvSpPr>
        <p:spPr>
          <a:xfrm>
            <a:off x="2141166" y="1652629"/>
            <a:ext cx="986329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sk-SK" sz="3600" dirty="0">
                <a:latin typeface="inherit"/>
              </a:rPr>
              <a:t> je to zmes  </a:t>
            </a:r>
            <a:r>
              <a:rPr lang="sk-SK" sz="3600" dirty="0">
                <a:solidFill>
                  <a:schemeClr val="accent3"/>
                </a:solidFill>
                <a:latin typeface="inherit"/>
              </a:rPr>
              <a:t>bentonit</a:t>
            </a:r>
            <a:r>
              <a:rPr lang="sk-SK" sz="3600" dirty="0">
                <a:latin typeface="inherit"/>
              </a:rPr>
              <a:t>u a </a:t>
            </a:r>
            <a:r>
              <a:rPr lang="sk-SK" sz="3600" dirty="0" err="1">
                <a:solidFill>
                  <a:schemeClr val="accent3"/>
                </a:solidFill>
                <a:latin typeface="inherit"/>
              </a:rPr>
              <a:t>sikron</a:t>
            </a:r>
            <a:r>
              <a:rPr lang="sk-SK" sz="3600" dirty="0" err="1">
                <a:latin typeface="inherit"/>
              </a:rPr>
              <a:t>u</a:t>
            </a:r>
            <a:r>
              <a:rPr lang="sk-SK" sz="3600" dirty="0">
                <a:latin typeface="inherit"/>
              </a:rPr>
              <a:t>. 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sk-SK" sz="3600" dirty="0">
              <a:latin typeface="inherit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sk-SK" sz="3600" dirty="0">
                <a:latin typeface="inherit"/>
              </a:rPr>
              <a:t>Prášok sa používa vo forme  postreku po výseve na pôdu ,alebo  sa ošetrujú celé  plochy   či  len  okraje  ohrozených  plodín.</a:t>
            </a:r>
          </a:p>
          <a:p>
            <a:pPr fontAlgn="base"/>
            <a:endParaRPr lang="sk-SK" sz="3600" dirty="0">
              <a:latin typeface="inherit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sk-SK" sz="3600" dirty="0">
                <a:latin typeface="inherit"/>
              </a:rPr>
              <a:t>Aplikáciu odporúčame vykonať pomocou postrekovača s použitím </a:t>
            </a:r>
          </a:p>
          <a:p>
            <a:pPr fontAlgn="base"/>
            <a:r>
              <a:rPr lang="sk-SK" sz="3600" dirty="0">
                <a:latin typeface="inherit"/>
              </a:rPr>
              <a:t>  už cca. 200 l vody/ha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sk-SK" sz="3600" dirty="0">
              <a:latin typeface="Roboto"/>
            </a:endParaRP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endParaRPr lang="sk-SK" sz="3600" b="0" i="0" dirty="0"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22729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FE758D87-5FF3-4951-ADF7-77296B59C68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2025079" y="1070792"/>
            <a:ext cx="9740594" cy="443625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2800" dirty="0"/>
              <a:t>Bentonit je zmes ílových minerálov čo môže absorbovať veľa vody.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sk-SK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2800" dirty="0"/>
              <a:t> </a:t>
            </a:r>
            <a:r>
              <a:rPr lang="sk-SK" sz="2800" dirty="0" err="1"/>
              <a:t>Sikron</a:t>
            </a:r>
            <a:r>
              <a:rPr lang="sk-SK" sz="2800" dirty="0"/>
              <a:t> je tzv. kremičitá múka, 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sk-SK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2800" dirty="0" err="1"/>
              <a:t>Penergetic</a:t>
            </a:r>
            <a:r>
              <a:rPr lang="sk-SK" sz="2800" dirty="0"/>
              <a:t> je programovaný pomocou elektromagnetického signálu „človek“. </a:t>
            </a:r>
          </a:p>
        </p:txBody>
      </p:sp>
      <p:pic>
        <p:nvPicPr>
          <p:cNvPr id="4" name="Picture 2" descr="Súvisiaci obrázok">
            <a:extLst>
              <a:ext uri="{FF2B5EF4-FFF2-40B4-BE49-F238E27FC236}">
                <a16:creationId xmlns:a16="http://schemas.microsoft.com/office/drawing/2014/main" id="{D4784D5E-914D-4745-9861-76842126C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ýsledok vyhľadávania obrázkov pre dopyt őz">
            <a:extLst>
              <a:ext uri="{FF2B5EF4-FFF2-40B4-BE49-F238E27FC236}">
                <a16:creationId xmlns:a16="http://schemas.microsoft.com/office/drawing/2014/main" id="{1E701407-2814-4D7D-9463-7759EC35D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ýsledok vyhľadávania obrázkov pre dopyt mezei pocok">
            <a:extLst>
              <a:ext uri="{FF2B5EF4-FFF2-40B4-BE49-F238E27FC236}">
                <a16:creationId xmlns:a16="http://schemas.microsoft.com/office/drawing/2014/main" id="{8CCF6756-8911-48F4-860C-1C755A11F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ýsledok vyhľadávania obrázkov pre dopyt mezei nyúl">
            <a:extLst>
              <a:ext uri="{FF2B5EF4-FFF2-40B4-BE49-F238E27FC236}">
                <a16:creationId xmlns:a16="http://schemas.microsoft.com/office/drawing/2014/main" id="{ECA4A528-030F-4C01-85B1-A33D88997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5">
            <a:extLst>
              <a:ext uri="{FF2B5EF4-FFF2-40B4-BE49-F238E27FC236}">
                <a16:creationId xmlns:a16="http://schemas.microsoft.com/office/drawing/2014/main" id="{3E55C344-37F8-4C0B-958F-B949FBDBC8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6" r="1" b="18184"/>
          <a:stretch/>
        </p:blipFill>
        <p:spPr>
          <a:xfrm>
            <a:off x="8575401" y="3998029"/>
            <a:ext cx="3721821" cy="3018031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72C7B0C3-D67A-4F07-9C5D-AA82A5923968}"/>
              </a:ext>
            </a:extLst>
          </p:cNvPr>
          <p:cNvSpPr txBox="1">
            <a:spLocks/>
          </p:cNvSpPr>
          <p:nvPr/>
        </p:nvSpPr>
        <p:spPr>
          <a:xfrm>
            <a:off x="1854200" y="452718"/>
            <a:ext cx="8196634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k-SK" sz="6000" dirty="0" err="1">
                <a:solidFill>
                  <a:srgbClr val="5B3427"/>
                </a:solidFill>
                <a:latin typeface="Vox Round Medium Italic"/>
              </a:rPr>
              <a:t>penergetic</a:t>
            </a:r>
            <a:r>
              <a:rPr lang="sk-SK" sz="6000" dirty="0">
                <a:solidFill>
                  <a:srgbClr val="5B3427"/>
                </a:solidFill>
                <a:latin typeface="Vox Round Medium Italic"/>
              </a:rPr>
              <a:t> b WV</a:t>
            </a:r>
          </a:p>
        </p:txBody>
      </p:sp>
      <p:pic>
        <p:nvPicPr>
          <p:cNvPr id="11" name="Picture 2" descr="Súvisiaci obrázok">
            <a:extLst>
              <a:ext uri="{FF2B5EF4-FFF2-40B4-BE49-F238E27FC236}">
                <a16:creationId xmlns:a16="http://schemas.microsoft.com/office/drawing/2014/main" id="{62F25D0A-C8E6-464A-AFA7-BFD673BAA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49" y="4724588"/>
            <a:ext cx="2557443" cy="177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9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úvisiaci obrázok">
            <a:extLst>
              <a:ext uri="{FF2B5EF4-FFF2-40B4-BE49-F238E27FC236}">
                <a16:creationId xmlns:a16="http://schemas.microsoft.com/office/drawing/2014/main" id="{D4784D5E-914D-4745-9861-76842126C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ýsledok vyhľadávania obrázkov pre dopyt őz">
            <a:extLst>
              <a:ext uri="{FF2B5EF4-FFF2-40B4-BE49-F238E27FC236}">
                <a16:creationId xmlns:a16="http://schemas.microsoft.com/office/drawing/2014/main" id="{1E701407-2814-4D7D-9463-7759EC35D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ýsledok vyhľadávania obrázkov pre dopyt mezei pocok">
            <a:extLst>
              <a:ext uri="{FF2B5EF4-FFF2-40B4-BE49-F238E27FC236}">
                <a16:creationId xmlns:a16="http://schemas.microsoft.com/office/drawing/2014/main" id="{8CCF6756-8911-48F4-860C-1C755A11F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ýsledok vyhľadávania obrázkov pre dopyt mezei nyúl">
            <a:extLst>
              <a:ext uri="{FF2B5EF4-FFF2-40B4-BE49-F238E27FC236}">
                <a16:creationId xmlns:a16="http://schemas.microsoft.com/office/drawing/2014/main" id="{ECA4A528-030F-4C01-85B1-A33D88997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4">
            <a:extLst>
              <a:ext uri="{FF2B5EF4-FFF2-40B4-BE49-F238E27FC236}">
                <a16:creationId xmlns:a16="http://schemas.microsoft.com/office/drawing/2014/main" id="{3871EE12-BCBB-406B-9F53-A5D3D092C954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92" b="10839"/>
          <a:stretch/>
        </p:blipFill>
        <p:spPr bwMode="auto">
          <a:xfrm>
            <a:off x="2224226" y="2777491"/>
            <a:ext cx="2699385" cy="2699385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hteck 3">
            <a:extLst>
              <a:ext uri="{FF2B5EF4-FFF2-40B4-BE49-F238E27FC236}">
                <a16:creationId xmlns:a16="http://schemas.microsoft.com/office/drawing/2014/main" id="{AE2EC7A7-E771-485C-BA50-843655D2DF48}"/>
              </a:ext>
            </a:extLst>
          </p:cNvPr>
          <p:cNvSpPr/>
          <p:nvPr/>
        </p:nvSpPr>
        <p:spPr>
          <a:xfrm>
            <a:off x="5235544" y="1449199"/>
            <a:ext cx="69672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dirty="0">
                <a:latin typeface="DigitalSansEFOP-MediumIta" charset="0"/>
              </a:rPr>
              <a:t>substrát: </a:t>
            </a:r>
            <a:r>
              <a:rPr lang="sk-SK" sz="3600" dirty="0">
                <a:latin typeface="inherit"/>
              </a:rPr>
              <a:t>zmes  </a:t>
            </a:r>
            <a:r>
              <a:rPr lang="sk-SK" sz="3600" dirty="0">
                <a:solidFill>
                  <a:schemeClr val="accent3"/>
                </a:solidFill>
                <a:latin typeface="inherit"/>
              </a:rPr>
              <a:t>bentonit</a:t>
            </a:r>
            <a:r>
              <a:rPr lang="sk-SK" sz="3600" dirty="0">
                <a:latin typeface="inherit"/>
              </a:rPr>
              <a:t>u a </a:t>
            </a:r>
            <a:r>
              <a:rPr lang="sk-SK" sz="3600" dirty="0" err="1">
                <a:solidFill>
                  <a:schemeClr val="accent3"/>
                </a:solidFill>
                <a:latin typeface="inherit"/>
              </a:rPr>
              <a:t>sikron</a:t>
            </a:r>
            <a:r>
              <a:rPr lang="sk-SK" sz="3600" dirty="0" err="1">
                <a:latin typeface="inherit"/>
              </a:rPr>
              <a:t>u</a:t>
            </a:r>
            <a:r>
              <a:rPr lang="sk-SK" sz="3600" dirty="0">
                <a:latin typeface="inherit"/>
              </a:rPr>
              <a:t>. </a:t>
            </a:r>
            <a:endParaRPr lang="sk-SK" sz="3600" dirty="0">
              <a:latin typeface="DigitalSansEFOP-MediumIta" charset="0"/>
            </a:endParaRPr>
          </a:p>
          <a:p>
            <a:endParaRPr lang="sk-SK" sz="3600" b="1" dirty="0">
              <a:latin typeface="DigitalSansEFOP-MediumIta" charset="0"/>
            </a:endParaRPr>
          </a:p>
          <a:p>
            <a:r>
              <a:rPr lang="sk-SK" sz="3600" b="1" u="sng" dirty="0">
                <a:latin typeface="DigitalSansEFOP-MediumIta" charset="0"/>
              </a:rPr>
              <a:t>Vychýlenie elektrónovej rotácie dosiahnuté špecifikovanou zmenou elektromagnetického poľa</a:t>
            </a:r>
          </a:p>
          <a:p>
            <a:endParaRPr lang="sk-SK" sz="3600" b="1" dirty="0">
              <a:latin typeface="DigitalSansEFOP-MediumIta" charset="0"/>
            </a:endParaRPr>
          </a:p>
          <a:p>
            <a:r>
              <a:rPr lang="sk-SK" sz="2400" b="1" dirty="0">
                <a:sym typeface="Wingdings" panose="05000000000000000000" pitchFamily="2" charset="2"/>
              </a:rPr>
              <a:t>Výsledok:</a:t>
            </a:r>
          </a:p>
          <a:p>
            <a:endParaRPr lang="sk-SK" sz="2400" b="1" dirty="0">
              <a:sym typeface="Wingdings" panose="05000000000000000000" pitchFamily="2" charset="2"/>
            </a:endParaRPr>
          </a:p>
          <a:p>
            <a:r>
              <a:rPr lang="sk-SK" sz="3600" b="1" dirty="0">
                <a:solidFill>
                  <a:schemeClr val="bg1"/>
                </a:solidFill>
                <a:highlight>
                  <a:srgbClr val="FFFF00"/>
                </a:highlight>
                <a:latin typeface="DigitalSansEFOP-MediumIta" charset="0"/>
                <a:sym typeface="Wingdings" panose="05000000000000000000" pitchFamily="2" charset="2"/>
              </a:rPr>
              <a:t> </a:t>
            </a:r>
            <a:r>
              <a:rPr lang="sk-SK" sz="3600" b="1" dirty="0">
                <a:highlight>
                  <a:srgbClr val="FFFF00"/>
                </a:highlight>
                <a:latin typeface="DigitalSansEFOP-MediumIta" charset="0"/>
                <a:sym typeface="Wingdings" panose="05000000000000000000" pitchFamily="2" charset="2"/>
              </a:rPr>
              <a:t>Raticová zver aj hraboše sa vyhýbajú ošetrovaným plochám.</a:t>
            </a:r>
          </a:p>
        </p:txBody>
      </p:sp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177FA107-BA5F-4CA8-B60C-B801D7F43FAA}"/>
              </a:ext>
            </a:extLst>
          </p:cNvPr>
          <p:cNvSpPr txBox="1">
            <a:spLocks/>
          </p:cNvSpPr>
          <p:nvPr/>
        </p:nvSpPr>
        <p:spPr>
          <a:xfrm>
            <a:off x="1866252" y="330488"/>
            <a:ext cx="8855901" cy="57590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hu-HU" sz="4800" dirty="0" err="1"/>
              <a:t>fungovanie</a:t>
            </a:r>
            <a:r>
              <a:rPr lang="hu-HU" sz="4800" dirty="0"/>
              <a:t> - </a:t>
            </a:r>
            <a:r>
              <a:rPr lang="sk-SK" sz="4800" dirty="0" err="1">
                <a:solidFill>
                  <a:srgbClr val="5B3427"/>
                </a:solidFill>
                <a:latin typeface="Vox Round Medium Italic"/>
              </a:rPr>
              <a:t>penergetic</a:t>
            </a:r>
            <a:r>
              <a:rPr lang="sk-SK" sz="4800" dirty="0">
                <a:solidFill>
                  <a:srgbClr val="5B3427"/>
                </a:solidFill>
                <a:latin typeface="Vox Round Medium Italic"/>
              </a:rPr>
              <a:t> b WV</a:t>
            </a:r>
          </a:p>
          <a:p>
            <a:pPr marL="0" indent="0">
              <a:buNone/>
            </a:pPr>
            <a:endParaRPr lang="de-CH" sz="4800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58AC01F2-A60D-4E0E-A7C5-EC786033E165}"/>
              </a:ext>
            </a:extLst>
          </p:cNvPr>
          <p:cNvSpPr txBox="1"/>
          <p:nvPr/>
        </p:nvSpPr>
        <p:spPr>
          <a:xfrm rot="20049437">
            <a:off x="5086497" y="2584669"/>
            <a:ext cx="636185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sk-SK" sz="4800" dirty="0"/>
              <a:t>Elektronická arytmia </a:t>
            </a:r>
          </a:p>
        </p:txBody>
      </p:sp>
    </p:spTree>
    <p:extLst>
      <p:ext uri="{BB962C8B-B14F-4D97-AF65-F5344CB8AC3E}">
        <p14:creationId xmlns:p14="http://schemas.microsoft.com/office/powerpoint/2010/main" val="243500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34D400-DFD9-417D-A05B-456857978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022" y="452718"/>
            <a:ext cx="8034144" cy="1400530"/>
          </a:xfrm>
        </p:spPr>
        <p:txBody>
          <a:bodyPr/>
          <a:lstStyle/>
          <a:p>
            <a:r>
              <a:rPr lang="sk-SK" sz="4000" b="1" dirty="0"/>
              <a:t>Nikola Tesla</a:t>
            </a:r>
            <a:r>
              <a:rPr lang="sk-SK" sz="3200" dirty="0"/>
              <a:t> (* 10. júl 1856, </a:t>
            </a:r>
            <a:r>
              <a:rPr lang="sk-SK" sz="3200" dirty="0" err="1"/>
              <a:t>Smiljan</a:t>
            </a:r>
            <a:r>
              <a:rPr lang="sk-SK" sz="3200" dirty="0"/>
              <a:t>, Rakúske cisárstvo (dnes Chorvátsko) – † 7. január 1943, New York)</a:t>
            </a:r>
          </a:p>
        </p:txBody>
      </p:sp>
      <p:pic>
        <p:nvPicPr>
          <p:cNvPr id="1026" name="Picture 2" descr="Výsledok vyhľadávania obrázkov pre dopyt tesla nikola">
            <a:extLst>
              <a:ext uri="{FF2B5EF4-FFF2-40B4-BE49-F238E27FC236}">
                <a16:creationId xmlns:a16="http://schemas.microsoft.com/office/drawing/2014/main" id="{3A7F9559-541E-4D01-865A-75F744310F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014" y="2393292"/>
            <a:ext cx="5591495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úvisiaci obrázok">
            <a:extLst>
              <a:ext uri="{FF2B5EF4-FFF2-40B4-BE49-F238E27FC236}">
                <a16:creationId xmlns:a16="http://schemas.microsoft.com/office/drawing/2014/main" id="{A1D49500-DD81-45EB-8E74-1B2BBEE69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ýsledok vyhľadávania obrázkov pre dopyt őz">
            <a:extLst>
              <a:ext uri="{FF2B5EF4-FFF2-40B4-BE49-F238E27FC236}">
                <a16:creationId xmlns:a16="http://schemas.microsoft.com/office/drawing/2014/main" id="{776C0E3A-20E5-4B17-8675-3C50209B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ýsledok vyhľadávania obrázkov pre dopyt mezei pocok">
            <a:extLst>
              <a:ext uri="{FF2B5EF4-FFF2-40B4-BE49-F238E27FC236}">
                <a16:creationId xmlns:a16="http://schemas.microsoft.com/office/drawing/2014/main" id="{F607DF16-2BB2-47A0-BA1D-916F915A2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ýsledok vyhľadávania obrázkov pre dopyt mezei nyúl">
            <a:extLst>
              <a:ext uri="{FF2B5EF4-FFF2-40B4-BE49-F238E27FC236}">
                <a16:creationId xmlns:a16="http://schemas.microsoft.com/office/drawing/2014/main" id="{84356D75-59F6-49FD-AB0B-6F95851A8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98E2B388-7CEA-4E46-B716-0268ACE421A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131" y="5743148"/>
            <a:ext cx="1764071" cy="993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8556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3" y="375138"/>
            <a:ext cx="7626737" cy="752031"/>
          </a:xfrm>
        </p:spPr>
        <p:txBody>
          <a:bodyPr rtlCol="0"/>
          <a:lstStyle/>
          <a:p>
            <a:r>
              <a:rPr lang="sk-SK" sz="3600" b="1" kern="0" dirty="0">
                <a:solidFill>
                  <a:srgbClr val="000000"/>
                </a:solidFill>
                <a:cs typeface="AngsanaUPC" panose="02020603050405020304" pitchFamily="18" charset="-34"/>
              </a:rPr>
              <a:t>Lepšie udržanie vody    </a:t>
            </a:r>
            <a:br>
              <a:rPr lang="sk-SK" sz="3600" b="1" kern="0" dirty="0">
                <a:solidFill>
                  <a:srgbClr val="000000"/>
                </a:solidFill>
                <a:cs typeface="AngsanaUPC" panose="02020603050405020304" pitchFamily="18" charset="-34"/>
              </a:rPr>
            </a:br>
            <a:r>
              <a:rPr lang="sk-SK" sz="3600" b="1" kern="0" dirty="0">
                <a:solidFill>
                  <a:srgbClr val="000000"/>
                </a:solidFill>
                <a:cs typeface="AngsanaUPC" panose="02020603050405020304" pitchFamily="18" charset="-34"/>
              </a:rPr>
              <a:t> zlacnenie orby - zníženie toxínov</a:t>
            </a:r>
            <a:endParaRPr lang="sk-SK" sz="3600" dirty="0">
              <a:cs typeface="AngsanaUPC" panose="02020603050405020304" pitchFamily="18" charset="-34"/>
            </a:endParaRPr>
          </a:p>
        </p:txBody>
      </p:sp>
      <p:sp>
        <p:nvSpPr>
          <p:cNvPr id="8" name="Zástupný symbol textu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94" y="3776670"/>
            <a:ext cx="2160000" cy="504000"/>
          </a:xfrm>
        </p:spPr>
        <p:txBody>
          <a:bodyPr rtlCol="0"/>
          <a:lstStyle/>
          <a:p>
            <a:r>
              <a:rPr lang="hu-HU" sz="3600" dirty="0" err="1">
                <a:latin typeface="Bodoni MT Condensed" panose="02070606080606020203" pitchFamily="18" charset="0"/>
              </a:rPr>
              <a:t>Tri</a:t>
            </a:r>
            <a:r>
              <a:rPr lang="hu-HU" sz="4400" dirty="0" err="1">
                <a:latin typeface="Bodoni MT Condensed" panose="02070606080606020203" pitchFamily="18" charset="0"/>
              </a:rPr>
              <a:t>f</a:t>
            </a:r>
            <a:r>
              <a:rPr lang="hu-HU" sz="3600" dirty="0" err="1">
                <a:latin typeface="Bodoni MT Condensed" panose="02070606080606020203" pitchFamily="18" charset="0"/>
              </a:rPr>
              <a:t>ender</a:t>
            </a:r>
            <a:endParaRPr lang="sk-SK" sz="3600" dirty="0"/>
          </a:p>
        </p:txBody>
      </p:sp>
      <p:sp>
        <p:nvSpPr>
          <p:cNvPr id="13" name="Zástupný symbol textu 12">
            <a:extLst>
              <a:ext uri="{FF2B5EF4-FFF2-40B4-BE49-F238E27FC236}">
                <a16:creationId xmlns:a16="http://schemas.microsoft.com/office/drawing/2014/main" id="{A6B0E616-411B-4401-BC87-821D72B9D6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r>
              <a:rPr lang="sk-SK" sz="1800" dirty="0"/>
              <a:t>Ochrana proti hubám</a:t>
            </a:r>
          </a:p>
          <a:p>
            <a:pPr rtl="0"/>
            <a:r>
              <a:rPr lang="sk-SK" sz="1800" dirty="0" err="1"/>
              <a:t>Mykorrhiza</a:t>
            </a:r>
            <a:endParaRPr lang="sk-SK" sz="1800" dirty="0"/>
          </a:p>
          <a:p>
            <a:pPr rtl="0"/>
            <a:r>
              <a:rPr lang="sk-SK" sz="1800" dirty="0"/>
              <a:t>Lepšie udržanie vody</a:t>
            </a:r>
          </a:p>
          <a:p>
            <a:pPr rtl="0"/>
            <a:r>
              <a:rPr lang="sk-SK" sz="1800" dirty="0"/>
              <a:t>Viazanie toxínov</a:t>
            </a:r>
          </a:p>
          <a:p>
            <a:pPr rtl="0"/>
            <a:r>
              <a:rPr lang="sk-SK" sz="1800" dirty="0"/>
              <a:t>Lepšie využitie živín</a:t>
            </a:r>
          </a:p>
          <a:p>
            <a:pPr rtl="0"/>
            <a:endParaRPr lang="sk-SK" sz="1800" dirty="0"/>
          </a:p>
        </p:txBody>
      </p:sp>
      <p:cxnSp>
        <p:nvCxnSpPr>
          <p:cNvPr id="75" name="Priama spojnica 74" descr="Prvá deliaca čiara na snímke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textu 3">
            <a:extLst>
              <a:ext uri="{FF2B5EF4-FFF2-40B4-BE49-F238E27FC236}">
                <a16:creationId xmlns:a16="http://schemas.microsoft.com/office/drawing/2014/main" id="{79CEA89E-0B03-4727-AB47-73EA4E2DF9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r>
              <a:rPr lang="sk-SK" sz="1800" dirty="0"/>
              <a:t>Ochrana proti baktériám</a:t>
            </a:r>
          </a:p>
          <a:p>
            <a:pPr rtl="0"/>
            <a:r>
              <a:rPr lang="sk-SK" sz="1800" dirty="0"/>
              <a:t>Ochrana proti hubám</a:t>
            </a:r>
          </a:p>
          <a:p>
            <a:pPr rtl="0"/>
            <a:r>
              <a:rPr lang="sk-SK" sz="1800" dirty="0"/>
              <a:t>Obnovenie koreňového systému</a:t>
            </a:r>
          </a:p>
          <a:p>
            <a:pPr rtl="0"/>
            <a:endParaRPr lang="sk-SK" sz="1800" dirty="0"/>
          </a:p>
        </p:txBody>
      </p:sp>
      <p:cxnSp>
        <p:nvCxnSpPr>
          <p:cNvPr id="77" name="Priama spojnica 76" descr="Druhá deliaca čiara na snímke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C4F969E5-6F82-4658-A735-72D16DDDD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sk-SK" sz="2000" dirty="0"/>
              <a:t>Prírodná výživa </a:t>
            </a:r>
          </a:p>
          <a:p>
            <a:pPr rtl="0"/>
            <a:r>
              <a:rPr lang="sk-SK" sz="2000" dirty="0"/>
              <a:t>Chýbajúce </a:t>
            </a:r>
            <a:r>
              <a:rPr lang="sk-SK" sz="2000" dirty="0" err="1"/>
              <a:t>mikroprvky</a:t>
            </a:r>
            <a:endParaRPr lang="sk-SK" sz="2000" dirty="0"/>
          </a:p>
          <a:p>
            <a:pPr rtl="0"/>
            <a:r>
              <a:rPr lang="sk-SK" sz="2000" dirty="0" err="1"/>
              <a:t>Elicitor</a:t>
            </a:r>
            <a:endParaRPr lang="sk-SK" sz="2000" dirty="0"/>
          </a:p>
          <a:p>
            <a:pPr rtl="0"/>
            <a:endParaRPr lang="sk-SK" sz="2000" dirty="0"/>
          </a:p>
          <a:p>
            <a:pPr rtl="0"/>
            <a:endParaRPr lang="sk-SK" sz="2000" dirty="0"/>
          </a:p>
        </p:txBody>
      </p:sp>
      <p:sp>
        <p:nvSpPr>
          <p:cNvPr id="3" name="Zástupný symbol čísla snímky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5</a:t>
            </a:fld>
            <a:endParaRPr lang="sk-SK" dirty="0"/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D7D5F38B-9850-4685-816D-C7B0B39AFF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24" y="5534055"/>
            <a:ext cx="2192239" cy="1242269"/>
          </a:xfrm>
          <a:prstGeom prst="rect">
            <a:avLst/>
          </a:prstGeom>
        </p:spPr>
      </p:pic>
      <p:sp>
        <p:nvSpPr>
          <p:cNvPr id="7" name="Zástupný objekt pre obrázok 6">
            <a:extLst>
              <a:ext uri="{FF2B5EF4-FFF2-40B4-BE49-F238E27FC236}">
                <a16:creationId xmlns:a16="http://schemas.microsoft.com/office/drawing/2014/main" id="{B339983F-912B-4F37-A218-EF9FFD1C07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96198" y="86714"/>
            <a:ext cx="4409087" cy="6396148"/>
          </a:xfrm>
        </p:spPr>
      </p:sp>
      <p:pic>
        <p:nvPicPr>
          <p:cNvPr id="19" name="Picture 7" descr="IMG_0649">
            <a:extLst>
              <a:ext uri="{FF2B5EF4-FFF2-40B4-BE49-F238E27FC236}">
                <a16:creationId xmlns:a16="http://schemas.microsoft.com/office/drawing/2014/main" id="{23870011-BE25-43DF-84B3-8C1E17A50C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16574" y="81676"/>
            <a:ext cx="4313383" cy="57505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098" name="Picture 2" descr="SÃºvisiaci obrÃ¡zok">
            <a:extLst>
              <a:ext uri="{FF2B5EF4-FFF2-40B4-BE49-F238E27FC236}">
                <a16:creationId xmlns:a16="http://schemas.microsoft.com/office/drawing/2014/main" id="{A72C3E7E-7EC3-4FA8-BFB1-3E23832BC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6" y="2180513"/>
            <a:ext cx="812504" cy="119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Ãºvisiaci obrÃ¡zok">
            <a:extLst>
              <a:ext uri="{FF2B5EF4-FFF2-40B4-BE49-F238E27FC236}">
                <a16:creationId xmlns:a16="http://schemas.microsoft.com/office/drawing/2014/main" id="{F89D9B96-DD73-4BA5-84CB-BB67C0827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474" y="2121634"/>
            <a:ext cx="657432" cy="13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Ãºvisiaci obrÃ¡zok">
            <a:extLst>
              <a:ext uri="{FF2B5EF4-FFF2-40B4-BE49-F238E27FC236}">
                <a16:creationId xmlns:a16="http://schemas.microsoft.com/office/drawing/2014/main" id="{525362AE-7171-4660-A473-CA8894E55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76" y="2340699"/>
            <a:ext cx="1164247" cy="9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ástupný symbol textu 7">
            <a:extLst>
              <a:ext uri="{FF2B5EF4-FFF2-40B4-BE49-F238E27FC236}">
                <a16:creationId xmlns:a16="http://schemas.microsoft.com/office/drawing/2014/main" id="{C13EE1F5-A96D-439E-A238-2BE3F7B27B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26076" y="3776670"/>
            <a:ext cx="2160587" cy="504825"/>
          </a:xfrm>
        </p:spPr>
        <p:txBody>
          <a:bodyPr rtlCol="0"/>
          <a:lstStyle/>
          <a:p>
            <a:r>
              <a:rPr lang="hu-HU" sz="3600" dirty="0" err="1">
                <a:latin typeface="Bodoni MT Condensed" panose="02070606080606020203" pitchFamily="18" charset="0"/>
              </a:rPr>
              <a:t>Tri</a:t>
            </a:r>
            <a:r>
              <a:rPr lang="hu-HU" sz="4400" dirty="0" err="1">
                <a:latin typeface="Bodoni MT Condensed" panose="02070606080606020203" pitchFamily="18" charset="0"/>
              </a:rPr>
              <a:t>f</a:t>
            </a:r>
            <a:r>
              <a:rPr lang="hu-HU" sz="3600" dirty="0" err="1">
                <a:latin typeface="Bodoni MT Condensed" panose="02070606080606020203" pitchFamily="18" charset="0"/>
              </a:rPr>
              <a:t>ender</a:t>
            </a:r>
            <a:endParaRPr lang="sk-SK" sz="3600" dirty="0"/>
          </a:p>
        </p:txBody>
      </p:sp>
      <p:sp>
        <p:nvSpPr>
          <p:cNvPr id="25" name="Zástupný symbol textu 7">
            <a:extLst>
              <a:ext uri="{FF2B5EF4-FFF2-40B4-BE49-F238E27FC236}">
                <a16:creationId xmlns:a16="http://schemas.microsoft.com/office/drawing/2014/main" id="{FB82FFD2-B31A-4B6D-ADCF-067997FB296F}"/>
              </a:ext>
            </a:extLst>
          </p:cNvPr>
          <p:cNvSpPr txBox="1">
            <a:spLocks/>
          </p:cNvSpPr>
          <p:nvPr/>
        </p:nvSpPr>
        <p:spPr>
          <a:xfrm>
            <a:off x="4953541" y="3776670"/>
            <a:ext cx="2160000" cy="5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dirty="0" err="1">
                <a:latin typeface="Bodoni MT Condensed" panose="02070606080606020203" pitchFamily="18" charset="0"/>
              </a:rPr>
              <a:t>Tri</a:t>
            </a:r>
            <a:r>
              <a:rPr lang="hu-HU" sz="4400" dirty="0" err="1">
                <a:latin typeface="Bodoni MT Condensed" panose="02070606080606020203" pitchFamily="18" charset="0"/>
              </a:rPr>
              <a:t>f</a:t>
            </a:r>
            <a:r>
              <a:rPr lang="hu-HU" sz="3600" dirty="0" err="1">
                <a:latin typeface="Bodoni MT Condensed" panose="02070606080606020203" pitchFamily="18" charset="0"/>
              </a:rPr>
              <a:t>ender</a:t>
            </a:r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33010681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008926" y="2343681"/>
            <a:ext cx="10337798" cy="3914774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sk-SK" sz="2400" i="1" u="sng" dirty="0">
                <a:solidFill>
                  <a:schemeClr val="tx1"/>
                </a:solidFill>
              </a:rPr>
              <a:t>Atómová štruktúra   </a:t>
            </a:r>
            <a:r>
              <a:rPr lang="sk-SK" sz="1800" i="1" u="sng" dirty="0">
                <a:solidFill>
                  <a:schemeClr val="tx1"/>
                </a:solidFill>
              </a:rPr>
              <a:t>sa</a:t>
            </a:r>
            <a:r>
              <a:rPr lang="sk-SK" sz="2400" i="1" u="sng" dirty="0">
                <a:solidFill>
                  <a:schemeClr val="tx1"/>
                </a:solidFill>
              </a:rPr>
              <a:t> </a:t>
            </a:r>
            <a:r>
              <a:rPr lang="sk-SK" sz="2400" i="1" u="sng" dirty="0">
                <a:solidFill>
                  <a:schemeClr val="accent3"/>
                </a:solidFill>
              </a:rPr>
              <a:t>nemení </a:t>
            </a:r>
          </a:p>
          <a:p>
            <a:pPr marL="342900" indent="-342900">
              <a:buFontTx/>
              <a:buChar char="-"/>
            </a:pPr>
            <a:r>
              <a:rPr lang="sk-SK" sz="2400" i="1" u="sng" dirty="0">
                <a:solidFill>
                  <a:schemeClr val="tx1"/>
                </a:solidFill>
              </a:rPr>
              <a:t>Elektronická štruktúra </a:t>
            </a:r>
            <a:r>
              <a:rPr lang="sk-SK" sz="1800" i="1" u="sng" dirty="0">
                <a:solidFill>
                  <a:schemeClr val="tx1"/>
                </a:solidFill>
              </a:rPr>
              <a:t>sa</a:t>
            </a:r>
            <a:r>
              <a:rPr lang="sk-SK" sz="2400" i="1" u="sng" dirty="0">
                <a:solidFill>
                  <a:schemeClr val="tx1"/>
                </a:solidFill>
              </a:rPr>
              <a:t> </a:t>
            </a:r>
            <a:r>
              <a:rPr lang="sk-SK" sz="2400" i="1" u="sng" dirty="0">
                <a:solidFill>
                  <a:schemeClr val="accent3"/>
                </a:solidFill>
              </a:rPr>
              <a:t>nemení </a:t>
            </a:r>
          </a:p>
          <a:p>
            <a:pPr marL="342900" indent="-342900">
              <a:buFontTx/>
              <a:buChar char="-"/>
            </a:pPr>
            <a:r>
              <a:rPr lang="sk-SK" sz="2400" i="1" u="sng" dirty="0">
                <a:solidFill>
                  <a:schemeClr val="tx1"/>
                </a:solidFill>
              </a:rPr>
              <a:t>Materiálna štruktúra </a:t>
            </a:r>
            <a:r>
              <a:rPr lang="sk-SK" sz="1800" i="1" u="sng" dirty="0">
                <a:solidFill>
                  <a:schemeClr val="tx1"/>
                </a:solidFill>
              </a:rPr>
              <a:t>sa</a:t>
            </a:r>
            <a:r>
              <a:rPr lang="sk-SK" sz="2400" i="1" u="sng" dirty="0">
                <a:solidFill>
                  <a:schemeClr val="tx1"/>
                </a:solidFill>
              </a:rPr>
              <a:t> </a:t>
            </a:r>
            <a:r>
              <a:rPr lang="sk-SK" sz="2400" i="1" u="sng" dirty="0">
                <a:solidFill>
                  <a:schemeClr val="accent3"/>
                </a:solidFill>
              </a:rPr>
              <a:t>nemení </a:t>
            </a:r>
            <a:r>
              <a:rPr lang="sk-SK" sz="2400" dirty="0">
                <a:solidFill>
                  <a:schemeClr val="bg1"/>
                </a:solidFill>
              </a:rPr>
              <a:t>Elektronická arytmia </a:t>
            </a:r>
          </a:p>
          <a:p>
            <a:endParaRPr lang="sk-SK" sz="2400" i="1" u="sng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sk-SK" sz="2400" i="1" u="sng" dirty="0">
                <a:solidFill>
                  <a:schemeClr val="tx1"/>
                </a:solidFill>
              </a:rPr>
              <a:t>Izolované párovanie, </a:t>
            </a:r>
            <a:r>
              <a:rPr lang="sk-SK" sz="2400" b="1" i="1" u="sng" dirty="0">
                <a:solidFill>
                  <a:schemeClr val="tx1"/>
                </a:solidFill>
              </a:rPr>
              <a:t>vplyv</a:t>
            </a:r>
            <a:r>
              <a:rPr lang="sk-SK" sz="2400" i="1" u="sng" dirty="0">
                <a:solidFill>
                  <a:schemeClr val="tx1"/>
                </a:solidFill>
              </a:rPr>
              <a:t> elektrónového </a:t>
            </a:r>
            <a:r>
              <a:rPr lang="sk-SK" sz="2400" i="1" u="sng" dirty="0" err="1">
                <a:solidFill>
                  <a:schemeClr val="tx1"/>
                </a:solidFill>
              </a:rPr>
              <a:t>odstreďovej</a:t>
            </a:r>
            <a:r>
              <a:rPr lang="sk-SK" sz="2400" i="1" u="sng" dirty="0">
                <a:solidFill>
                  <a:schemeClr val="tx1"/>
                </a:solidFill>
              </a:rPr>
              <a:t> </a:t>
            </a:r>
            <a:r>
              <a:rPr lang="sk-SK" sz="2400" i="1" u="sng" dirty="0" err="1">
                <a:solidFill>
                  <a:schemeClr val="tx1"/>
                </a:solidFill>
              </a:rPr>
              <a:t>sili</a:t>
            </a:r>
            <a:r>
              <a:rPr lang="sk-SK" sz="2400" i="1" u="sng" dirty="0">
                <a:solidFill>
                  <a:schemeClr val="tx1"/>
                </a:solidFill>
              </a:rPr>
              <a:t> SPIN </a:t>
            </a:r>
          </a:p>
          <a:p>
            <a:r>
              <a:rPr lang="sk-SK" sz="2400" i="1" u="sng" dirty="0">
                <a:solidFill>
                  <a:schemeClr val="tx1"/>
                </a:solidFill>
              </a:rPr>
              <a:t>      (smer otáčania </a:t>
            </a:r>
            <a:r>
              <a:rPr lang="sk-SK" sz="2400" b="1" i="1" u="sng" dirty="0">
                <a:solidFill>
                  <a:schemeClr val="tx1"/>
                </a:solidFill>
              </a:rPr>
              <a:t>sa Mení</a:t>
            </a:r>
            <a:r>
              <a:rPr lang="sk-SK" sz="2400" i="1" u="sng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3074" name="Picture 2" descr="Výsledok vyhľadávania obrázkov pre dopyt E.P.R.–Electron Paramagnetic Rezonancia">
            <a:extLst>
              <a:ext uri="{FF2B5EF4-FFF2-40B4-BE49-F238E27FC236}">
                <a16:creationId xmlns:a16="http://schemas.microsoft.com/office/drawing/2014/main" id="{EEFEDFB5-F74B-4341-B7B4-D91D2D3A8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51" y="1473335"/>
            <a:ext cx="4213225" cy="146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ýsledok vyhľadávania obrázkov pre dopyt Helicitás">
            <a:extLst>
              <a:ext uri="{FF2B5EF4-FFF2-40B4-BE49-F238E27FC236}">
                <a16:creationId xmlns:a16="http://schemas.microsoft.com/office/drawing/2014/main" id="{D31ABE03-58CD-4950-A9DA-0FC27ACF1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103" y="4722711"/>
            <a:ext cx="4219173" cy="196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úvisiaci obrázok">
            <a:extLst>
              <a:ext uri="{FF2B5EF4-FFF2-40B4-BE49-F238E27FC236}">
                <a16:creationId xmlns:a16="http://schemas.microsoft.com/office/drawing/2014/main" id="{CE29B24B-EE44-4160-A0D2-EDD989016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ýsledok vyhľadávania obrázkov pre dopyt őz">
            <a:extLst>
              <a:ext uri="{FF2B5EF4-FFF2-40B4-BE49-F238E27FC236}">
                <a16:creationId xmlns:a16="http://schemas.microsoft.com/office/drawing/2014/main" id="{CDF04BC7-0C05-4083-8F38-FE0A2E586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Výsledok vyhľadávania obrázkov pre dopyt mezei pocok">
            <a:extLst>
              <a:ext uri="{FF2B5EF4-FFF2-40B4-BE49-F238E27FC236}">
                <a16:creationId xmlns:a16="http://schemas.microsoft.com/office/drawing/2014/main" id="{EFB486C6-1D7C-46DC-BA01-96370503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Výsledok vyhľadávania obrázkov pre dopyt mezei nyúl">
            <a:extLst>
              <a:ext uri="{FF2B5EF4-FFF2-40B4-BE49-F238E27FC236}">
                <a16:creationId xmlns:a16="http://schemas.microsoft.com/office/drawing/2014/main" id="{E9DC34B6-771C-402D-B0E1-99E6BBF23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9D711777-633F-493F-A62E-52D8711FF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8209" y="4331679"/>
            <a:ext cx="8481036" cy="1962151"/>
          </a:xfrm>
        </p:spPr>
        <p:txBody>
          <a:bodyPr>
            <a:noAutofit/>
          </a:bodyPr>
          <a:lstStyle/>
          <a:p>
            <a:pPr algn="l"/>
            <a:r>
              <a:rPr lang="hu-HU" sz="2000" b="1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E.S.R.–</a:t>
            </a:r>
            <a:r>
              <a:rPr lang="hu-HU" sz="2000" b="1" i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hu-HU" sz="2000" b="1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Spin Rezonancia</a:t>
            </a:r>
            <a:br>
              <a:rPr lang="hu-HU" sz="2000" b="1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E.P.R.–</a:t>
            </a:r>
            <a:r>
              <a:rPr lang="hu-HU" sz="2000" b="1" i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hu-HU" sz="2000" b="1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i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Paramagentic</a:t>
            </a:r>
            <a:r>
              <a:rPr lang="hu-HU" sz="2000" b="1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Rezonancia</a:t>
            </a:r>
            <a:br>
              <a:rPr lang="hu-HU" sz="2000" b="1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b="1" i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BCDA27BA-17F6-48F6-B59B-FE9462B5BFDE}"/>
              </a:ext>
            </a:extLst>
          </p:cNvPr>
          <p:cNvSpPr txBox="1">
            <a:spLocks/>
          </p:cNvSpPr>
          <p:nvPr/>
        </p:nvSpPr>
        <p:spPr>
          <a:xfrm>
            <a:off x="1866252" y="330488"/>
            <a:ext cx="8855901" cy="57590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hu-HU" sz="4800" dirty="0" err="1"/>
              <a:t>fungovanie</a:t>
            </a:r>
            <a:r>
              <a:rPr lang="hu-HU" sz="4800" dirty="0"/>
              <a:t> - </a:t>
            </a:r>
            <a:r>
              <a:rPr lang="sk-SK" sz="4800" dirty="0" err="1">
                <a:solidFill>
                  <a:srgbClr val="5B3427"/>
                </a:solidFill>
                <a:latin typeface="Vox Round Medium Italic"/>
              </a:rPr>
              <a:t>penergetic</a:t>
            </a:r>
            <a:r>
              <a:rPr lang="sk-SK" sz="4800" dirty="0">
                <a:solidFill>
                  <a:srgbClr val="5B3427"/>
                </a:solidFill>
                <a:latin typeface="Vox Round Medium Italic"/>
              </a:rPr>
              <a:t> b WV</a:t>
            </a:r>
          </a:p>
          <a:p>
            <a:pPr marL="0" indent="0">
              <a:buNone/>
            </a:pPr>
            <a:endParaRPr lang="de-CH" sz="4800" dirty="0"/>
          </a:p>
        </p:txBody>
      </p:sp>
    </p:spTree>
    <p:extLst>
      <p:ext uri="{BB962C8B-B14F-4D97-AF65-F5344CB8AC3E}">
        <p14:creationId xmlns:p14="http://schemas.microsoft.com/office/powerpoint/2010/main" val="42668275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5804" y="830467"/>
            <a:ext cx="9509784" cy="1400530"/>
          </a:xfrm>
        </p:spPr>
        <p:txBody>
          <a:bodyPr/>
          <a:lstStyle/>
          <a:p>
            <a:r>
              <a:rPr lang="sk-SK" dirty="0"/>
              <a:t>Ako funguje zmenená vlastnosť </a:t>
            </a:r>
            <a:r>
              <a:rPr lang="sk-SK" dirty="0" err="1"/>
              <a:t>elektroSPINov</a:t>
            </a:r>
            <a:endParaRPr lang="sk-SK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7839" y="2203327"/>
            <a:ext cx="9219244" cy="4195481"/>
          </a:xfrm>
        </p:spPr>
        <p:txBody>
          <a:bodyPr/>
          <a:lstStyle/>
          <a:p>
            <a:r>
              <a:rPr lang="sk-SK" sz="2400" u="sng" dirty="0"/>
              <a:t>Impulz </a:t>
            </a:r>
            <a:r>
              <a:rPr lang="sk-SK" sz="2400" u="sng" dirty="0" err="1"/>
              <a:t>Momentum</a:t>
            </a:r>
            <a:r>
              <a:rPr lang="sk-SK" sz="2400" u="sng" dirty="0"/>
              <a:t> / sa </a:t>
            </a:r>
            <a:r>
              <a:rPr lang="sk-SK" sz="2400" u="sng" dirty="0" err="1"/>
              <a:t>vychíli</a:t>
            </a:r>
            <a:r>
              <a:rPr lang="sk-SK" sz="2400" u="sng" dirty="0"/>
              <a:t> / SPIN na danej dráhe, smer je iný, žiadna iná zmena</a:t>
            </a:r>
          </a:p>
          <a:p>
            <a:r>
              <a:rPr lang="sk-SK" sz="2400" u="sng" dirty="0" err="1"/>
              <a:t>Helicity</a:t>
            </a:r>
            <a:r>
              <a:rPr lang="sk-SK" sz="2400" u="sng" dirty="0"/>
              <a:t> - „</a:t>
            </a:r>
            <a:r>
              <a:rPr lang="sk-SK" sz="2400" u="sng" dirty="0" err="1"/>
              <a:t>vychílenie</a:t>
            </a:r>
            <a:r>
              <a:rPr lang="sk-SK" sz="2400" u="sng" dirty="0"/>
              <a:t> do </a:t>
            </a:r>
            <a:r>
              <a:rPr lang="sk-SK" sz="2400" u="sng" dirty="0" err="1"/>
              <a:t>prava</a:t>
            </a:r>
            <a:r>
              <a:rPr lang="sk-SK" sz="2400" u="sng" dirty="0"/>
              <a:t>" - (v smere hodinových ručičiek)</a:t>
            </a:r>
          </a:p>
          <a:p>
            <a:r>
              <a:rPr lang="sk-SK" sz="2400" u="sng" dirty="0"/>
              <a:t>Energia: základný stav absolútna hodnota, žiadne teplo, svetlo, atď., Ale komunikácia podobe energie s vonkajším svetom</a:t>
            </a:r>
          </a:p>
          <a:p>
            <a:r>
              <a:rPr lang="sk-SK" sz="2400" u="sng" dirty="0"/>
              <a:t>Životnosť: Časom sa vracia do pôvodného stavu (X &lt;6 - 8 mesiacov)</a:t>
            </a:r>
          </a:p>
          <a:p>
            <a:r>
              <a:rPr lang="sk-SK" sz="2400" u="sng" dirty="0"/>
              <a:t>Položky na stabilitu: </a:t>
            </a:r>
            <a:r>
              <a:rPr lang="sk-SK" sz="2400" u="sng" dirty="0" err="1"/>
              <a:t>impulzovýmoment</a:t>
            </a:r>
            <a:r>
              <a:rPr lang="sk-SK" sz="2400" u="sng" dirty="0"/>
              <a:t> + </a:t>
            </a:r>
            <a:r>
              <a:rPr lang="sk-SK" sz="2400" u="sng" dirty="0" err="1"/>
              <a:t>Hekticita</a:t>
            </a:r>
            <a:r>
              <a:rPr lang="sk-SK" sz="2400" u="sng" dirty="0"/>
              <a:t> + Energetická úroveň + nabitie ZOSTANE</a:t>
            </a:r>
            <a:endParaRPr lang="sk-SK" sz="2400" b="1" i="1" u="sng" dirty="0">
              <a:solidFill>
                <a:srgbClr val="00B050"/>
              </a:solidFill>
            </a:endParaRPr>
          </a:p>
        </p:txBody>
      </p:sp>
      <p:pic>
        <p:nvPicPr>
          <p:cNvPr id="2050" name="Picture 2" descr="Výsledok vyhľadávania obrázkov pre dopyt Helicitás">
            <a:extLst>
              <a:ext uri="{FF2B5EF4-FFF2-40B4-BE49-F238E27FC236}">
                <a16:creationId xmlns:a16="http://schemas.microsoft.com/office/drawing/2014/main" id="{FAD2654E-378C-4098-A6D2-79B03D2FB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41" y="5431763"/>
            <a:ext cx="4858532" cy="226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úvisiaci obrázok">
            <a:extLst>
              <a:ext uri="{FF2B5EF4-FFF2-40B4-BE49-F238E27FC236}">
                <a16:creationId xmlns:a16="http://schemas.microsoft.com/office/drawing/2014/main" id="{5C07E99B-14A3-45E4-B202-ECD646FB0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ýsledok vyhľadávania obrázkov pre dopyt őz">
            <a:extLst>
              <a:ext uri="{FF2B5EF4-FFF2-40B4-BE49-F238E27FC236}">
                <a16:creationId xmlns:a16="http://schemas.microsoft.com/office/drawing/2014/main" id="{69C7AEFE-2C8A-46E3-B1B8-CF82660F2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Výsledok vyhľadávania obrázkov pre dopyt mezei pocok">
            <a:extLst>
              <a:ext uri="{FF2B5EF4-FFF2-40B4-BE49-F238E27FC236}">
                <a16:creationId xmlns:a16="http://schemas.microsoft.com/office/drawing/2014/main" id="{B5E33D62-4495-42DC-84D4-34D763AF3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Výsledok vyhľadávania obrázkov pre dopyt mezei nyúl">
            <a:extLst>
              <a:ext uri="{FF2B5EF4-FFF2-40B4-BE49-F238E27FC236}">
                <a16:creationId xmlns:a16="http://schemas.microsoft.com/office/drawing/2014/main" id="{D8FBE6A3-A97D-40E2-BA4F-9771FC6DE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platzhalter 1">
            <a:extLst>
              <a:ext uri="{FF2B5EF4-FFF2-40B4-BE49-F238E27FC236}">
                <a16:creationId xmlns:a16="http://schemas.microsoft.com/office/drawing/2014/main" id="{B9F579D8-EABA-4546-A018-72C4E653D87A}"/>
              </a:ext>
            </a:extLst>
          </p:cNvPr>
          <p:cNvSpPr txBox="1">
            <a:spLocks/>
          </p:cNvSpPr>
          <p:nvPr/>
        </p:nvSpPr>
        <p:spPr>
          <a:xfrm>
            <a:off x="1866252" y="330488"/>
            <a:ext cx="8855901" cy="57590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hu-HU" sz="4800" dirty="0" err="1"/>
              <a:t>fungovanie</a:t>
            </a:r>
            <a:r>
              <a:rPr lang="hu-HU" sz="4800" dirty="0"/>
              <a:t> - </a:t>
            </a:r>
            <a:r>
              <a:rPr lang="sk-SK" sz="4800" dirty="0" err="1">
                <a:solidFill>
                  <a:srgbClr val="5B3427"/>
                </a:solidFill>
                <a:latin typeface="Vox Round Medium Italic"/>
              </a:rPr>
              <a:t>penergetic</a:t>
            </a:r>
            <a:r>
              <a:rPr lang="sk-SK" sz="4800" dirty="0">
                <a:solidFill>
                  <a:srgbClr val="5B3427"/>
                </a:solidFill>
                <a:latin typeface="Vox Round Medium Italic"/>
              </a:rPr>
              <a:t> b WV</a:t>
            </a:r>
          </a:p>
          <a:p>
            <a:pPr marL="0" indent="0">
              <a:buNone/>
            </a:pPr>
            <a:endParaRPr lang="de-CH" sz="4800" dirty="0"/>
          </a:p>
        </p:txBody>
      </p:sp>
    </p:spTree>
    <p:extLst>
      <p:ext uri="{BB962C8B-B14F-4D97-AF65-F5344CB8AC3E}">
        <p14:creationId xmlns:p14="http://schemas.microsoft.com/office/powerpoint/2010/main" val="28839950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89BB17D8-7CC6-48F7-A432-7B47B9EEB5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075" y="5918948"/>
            <a:ext cx="1764071" cy="9935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3060" y="948168"/>
            <a:ext cx="9079522" cy="1325563"/>
          </a:xfrm>
        </p:spPr>
        <p:txBody>
          <a:bodyPr/>
          <a:lstStyle/>
          <a:p>
            <a:r>
              <a:rPr lang="sk-SK" dirty="0"/>
              <a:t>Fyziológia elektro-mechanizmu čuchu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200133" y="2315504"/>
            <a:ext cx="374552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2400" dirty="0"/>
              <a:t>1 / </a:t>
            </a:r>
            <a:r>
              <a:rPr lang="sk-SK" sz="2400" b="1" dirty="0"/>
              <a:t>Vôňa</a:t>
            </a:r>
          </a:p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r>
              <a:rPr lang="sk-SK" sz="2400" dirty="0"/>
              <a:t>2 / </a:t>
            </a:r>
            <a:r>
              <a:rPr lang="sk-SK" sz="2400" b="1" dirty="0"/>
              <a:t>receptory nosnej sliznice </a:t>
            </a:r>
            <a:r>
              <a:rPr lang="sk-SK" sz="2400" dirty="0"/>
              <a:t>zachytávajú „frekvenčný impulz“</a:t>
            </a:r>
          </a:p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r>
              <a:rPr lang="sk-SK" sz="2400" dirty="0"/>
              <a:t>3 / </a:t>
            </a:r>
            <a:r>
              <a:rPr lang="sk-SK" sz="2400" b="1" dirty="0"/>
              <a:t>Priemerný neurón </a:t>
            </a:r>
            <a:r>
              <a:rPr lang="sk-SK" sz="2400" dirty="0"/>
              <a:t>(</a:t>
            </a:r>
            <a:r>
              <a:rPr lang="sk-SK" sz="2400" dirty="0" err="1"/>
              <a:t>axon</a:t>
            </a:r>
            <a:r>
              <a:rPr lang="sk-SK" sz="2400" dirty="0"/>
              <a:t>) odovzdáva</a:t>
            </a:r>
          </a:p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endParaRPr lang="sk-SK" sz="24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08006" y="1706871"/>
            <a:ext cx="555551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r>
              <a:rPr lang="sk-SK" sz="2400" dirty="0"/>
              <a:t>4 / Cez </a:t>
            </a:r>
            <a:r>
              <a:rPr lang="sk-SK" sz="2400" dirty="0" err="1"/>
              <a:t>Lamina</a:t>
            </a:r>
            <a:r>
              <a:rPr lang="sk-SK" sz="2400" dirty="0"/>
              <a:t> </a:t>
            </a:r>
            <a:r>
              <a:rPr lang="sk-SK" sz="2400" dirty="0" err="1"/>
              <a:t>Cribrosa</a:t>
            </a:r>
            <a:r>
              <a:rPr lang="sk-SK" sz="2400" dirty="0"/>
              <a:t>   (</a:t>
            </a:r>
            <a:r>
              <a:rPr lang="sk-SK" sz="2400" b="1" dirty="0"/>
              <a:t>otvory v lebke</a:t>
            </a:r>
            <a:r>
              <a:rPr lang="sk-SK" sz="2400" dirty="0"/>
              <a:t>) sa dostane </a:t>
            </a:r>
            <a:r>
              <a:rPr lang="sk-SK" sz="2400" dirty="0" err="1"/>
              <a:t>info</a:t>
            </a:r>
            <a:r>
              <a:rPr lang="sk-SK" sz="2400" dirty="0"/>
              <a:t>. do mozgu</a:t>
            </a:r>
          </a:p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r>
              <a:rPr lang="sk-SK" sz="2400" dirty="0"/>
              <a:t>5 / </a:t>
            </a:r>
            <a:r>
              <a:rPr lang="sk-SK" sz="2400" b="1" dirty="0"/>
              <a:t>V mozgu </a:t>
            </a:r>
            <a:r>
              <a:rPr lang="sk-SK" sz="2400" dirty="0"/>
              <a:t>- </a:t>
            </a:r>
            <a:r>
              <a:rPr lang="sk-SK" sz="2400" b="1" i="1" dirty="0" err="1"/>
              <a:t>Tractus</a:t>
            </a:r>
            <a:r>
              <a:rPr lang="sk-SK" sz="2400" b="1" i="1" dirty="0"/>
              <a:t> </a:t>
            </a:r>
            <a:r>
              <a:rPr lang="sk-SK" sz="2400" b="1" i="1" dirty="0" err="1"/>
              <a:t>difactorius</a:t>
            </a:r>
            <a:endParaRPr lang="sk-SK" sz="2400" b="1" i="1" dirty="0"/>
          </a:p>
          <a:p>
            <a:pPr marL="0" indent="0">
              <a:buNone/>
            </a:pPr>
            <a:r>
              <a:rPr lang="sk-SK" sz="2400" dirty="0"/>
              <a:t>čuchový nerv</a:t>
            </a:r>
          </a:p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r>
              <a:rPr lang="sk-SK" sz="2400" dirty="0"/>
              <a:t>6 / dominantná hemisféra mozgu </a:t>
            </a:r>
            <a:r>
              <a:rPr lang="sk-SK" sz="2400" b="1" dirty="0"/>
              <a:t>senzorové centrum </a:t>
            </a:r>
            <a:r>
              <a:rPr lang="sk-SK" sz="2400" dirty="0"/>
              <a:t>= Senzibilita zápachu</a:t>
            </a:r>
          </a:p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r>
              <a:rPr lang="sk-SK" sz="2400" b="1" dirty="0"/>
              <a:t>          ELEKTROMECHANIZMUS</a:t>
            </a:r>
            <a:endParaRPr lang="sk-SK" sz="2400" b="1" i="1" u="sng" dirty="0"/>
          </a:p>
        </p:txBody>
      </p:sp>
      <p:pic>
        <p:nvPicPr>
          <p:cNvPr id="6" name="Picture 2" descr="Súvisiaci obrázok">
            <a:extLst>
              <a:ext uri="{FF2B5EF4-FFF2-40B4-BE49-F238E27FC236}">
                <a16:creationId xmlns:a16="http://schemas.microsoft.com/office/drawing/2014/main" id="{0BB246C5-D57E-45A4-87EA-6A36D0A1D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ýsledok vyhľadávania obrázkov pre dopyt őz">
            <a:extLst>
              <a:ext uri="{FF2B5EF4-FFF2-40B4-BE49-F238E27FC236}">
                <a16:creationId xmlns:a16="http://schemas.microsoft.com/office/drawing/2014/main" id="{C915D331-49F0-481A-B70E-2D81055A0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Výsledok vyhľadávania obrázkov pre dopyt mezei pocok">
            <a:extLst>
              <a:ext uri="{FF2B5EF4-FFF2-40B4-BE49-F238E27FC236}">
                <a16:creationId xmlns:a16="http://schemas.microsoft.com/office/drawing/2014/main" id="{4C54C477-14AC-4C9F-B47C-B674AB4F1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Výsledok vyhľadávania obrázkov pre dopyt mezei nyúl">
            <a:extLst>
              <a:ext uri="{FF2B5EF4-FFF2-40B4-BE49-F238E27FC236}">
                <a16:creationId xmlns:a16="http://schemas.microsoft.com/office/drawing/2014/main" id="{671939D4-6E51-4703-8F03-0CDEFEFE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931B7764-E1D4-4FE9-937C-F50854507E0A}"/>
              </a:ext>
            </a:extLst>
          </p:cNvPr>
          <p:cNvSpPr txBox="1">
            <a:spLocks/>
          </p:cNvSpPr>
          <p:nvPr/>
        </p:nvSpPr>
        <p:spPr>
          <a:xfrm>
            <a:off x="1866252" y="330488"/>
            <a:ext cx="8855901" cy="57590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hu-HU" sz="4800" dirty="0" err="1"/>
              <a:t>fungovanie</a:t>
            </a:r>
            <a:r>
              <a:rPr lang="hu-HU" sz="4800" dirty="0"/>
              <a:t> - </a:t>
            </a:r>
            <a:r>
              <a:rPr lang="sk-SK" sz="4800" dirty="0" err="1">
                <a:solidFill>
                  <a:srgbClr val="5B3427"/>
                </a:solidFill>
                <a:latin typeface="Vox Round Medium Italic"/>
              </a:rPr>
              <a:t>penergetic</a:t>
            </a:r>
            <a:r>
              <a:rPr lang="sk-SK" sz="4800" dirty="0">
                <a:solidFill>
                  <a:srgbClr val="5B3427"/>
                </a:solidFill>
                <a:latin typeface="Vox Round Medium Italic"/>
              </a:rPr>
              <a:t> b WV</a:t>
            </a:r>
          </a:p>
          <a:p>
            <a:pPr marL="0" indent="0">
              <a:buNone/>
            </a:pPr>
            <a:endParaRPr lang="de-CH" sz="4800" dirty="0"/>
          </a:p>
        </p:txBody>
      </p:sp>
    </p:spTree>
    <p:extLst>
      <p:ext uri="{BB962C8B-B14F-4D97-AF65-F5344CB8AC3E}">
        <p14:creationId xmlns:p14="http://schemas.microsoft.com/office/powerpoint/2010/main" val="15092468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CDD15FE9-A096-4366-9B33-36F0822213C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r="2990" b="4248"/>
          <a:stretch/>
        </p:blipFill>
        <p:spPr bwMode="auto">
          <a:xfrm>
            <a:off x="2094290" y="2604345"/>
            <a:ext cx="2950845" cy="2951480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2216681" y="437552"/>
            <a:ext cx="7984937" cy="575908"/>
          </a:xfrm>
        </p:spPr>
        <p:txBody>
          <a:bodyPr/>
          <a:lstStyle/>
          <a:p>
            <a:r>
              <a:rPr lang="sk-SK" dirty="0">
                <a:latin typeface="DigitalSansEFOP-MediumIta" panose="02000000000000000000" pitchFamily="50" charset="0"/>
              </a:rPr>
              <a:t>Poznatky s </a:t>
            </a:r>
            <a:r>
              <a:rPr lang="sk-SK" b="0" dirty="0"/>
              <a:t>penergetic b WV</a:t>
            </a:r>
          </a:p>
          <a:p>
            <a:endParaRPr lang="sk-SK" dirty="0">
              <a:latin typeface="DigitalSansEFOP-MediumIta" panose="02000000000000000000" pitchFamily="50" charset="0"/>
            </a:endParaRPr>
          </a:p>
          <a:p>
            <a:endParaRPr lang="sk-SK" i="1" dirty="0">
              <a:latin typeface="DigitalSansEFOP-MediumIta" panose="02000000000000000000" pitchFamily="50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5B22558-FDB2-4826-B579-DB6017038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662" y="-783825"/>
            <a:ext cx="3447000" cy="3447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AF1EBAD-5E30-43B3-BF2C-FE69C4A61CE3}"/>
              </a:ext>
            </a:extLst>
          </p:cNvPr>
          <p:cNvGrpSpPr/>
          <p:nvPr/>
        </p:nvGrpSpPr>
        <p:grpSpPr>
          <a:xfrm>
            <a:off x="3619182" y="2108766"/>
            <a:ext cx="7210810" cy="4155805"/>
            <a:chOff x="4231260" y="2484913"/>
            <a:chExt cx="7210810" cy="5865464"/>
          </a:xfrm>
        </p:grpSpPr>
        <p:sp>
          <p:nvSpPr>
            <p:cNvPr id="5152" name="Rechteck 5151">
              <a:extLst>
                <a:ext uri="{FF2B5EF4-FFF2-40B4-BE49-F238E27FC236}">
                  <a16:creationId xmlns:a16="http://schemas.microsoft.com/office/drawing/2014/main" id="{CF70F817-1880-4335-9419-2C70A09A72B7}"/>
                </a:ext>
              </a:extLst>
            </p:cNvPr>
            <p:cNvSpPr/>
            <p:nvPr/>
          </p:nvSpPr>
          <p:spPr>
            <a:xfrm>
              <a:off x="5885252" y="3528615"/>
              <a:ext cx="5556818" cy="48217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k-SK" sz="2400" dirty="0">
                  <a:latin typeface="DigitalSansEFOP-Medium" panose="02000000000000000000" pitchFamily="50" charset="0"/>
                </a:rPr>
                <a:t>Po aplikácii neexistujú nové poškodenie od diviakov</a:t>
              </a:r>
            </a:p>
            <a:p>
              <a:endParaRPr lang="sk-SK" sz="2400" dirty="0">
                <a:latin typeface="DigitalSansEFOP-Medium" panose="02000000000000000000" pitchFamily="50" charset="0"/>
              </a:endParaRPr>
            </a:p>
            <a:p>
              <a:r>
                <a:rPr lang="sk-SK" sz="2400" dirty="0">
                  <a:latin typeface="DigitalSansEFOP-Medium" panose="02000000000000000000" pitchFamily="50" charset="0"/>
                </a:rPr>
                <a:t>Odolný voči dažďu, bez zníženia fungovania</a:t>
              </a:r>
            </a:p>
            <a:p>
              <a:endParaRPr lang="sk-SK" sz="2400" dirty="0">
                <a:latin typeface="DigitalSansEFOP-Medium" panose="02000000000000000000" pitchFamily="50" charset="0"/>
              </a:endParaRPr>
            </a:p>
            <a:p>
              <a:r>
                <a:rPr lang="sk-SK" sz="2400" dirty="0">
                  <a:latin typeface="DigitalSansEFOP-Medium" panose="02000000000000000000" pitchFamily="50" charset="0"/>
                </a:rPr>
                <a:t>Vyskytnú sa  iba stopy hľadania  (zopár zarytí do pôdy) , ale kukurica zostáva neporušená</a:t>
              </a:r>
            </a:p>
            <a:p>
              <a:r>
                <a:rPr lang="sk-SK" sz="2400" dirty="0">
                  <a:latin typeface="DigitalSansEFOP-Medium" panose="02000000000000000000" pitchFamily="50" charset="0"/>
                </a:rPr>
                <a:t> </a:t>
              </a:r>
            </a:p>
          </p:txBody>
        </p:sp>
        <p:cxnSp>
          <p:nvCxnSpPr>
            <p:cNvPr id="5156" name="Gerader Verbinder 5155">
              <a:extLst>
                <a:ext uri="{FF2B5EF4-FFF2-40B4-BE49-F238E27FC236}">
                  <a16:creationId xmlns:a16="http://schemas.microsoft.com/office/drawing/2014/main" id="{E6303091-98D0-4744-B72F-BE74C4D8BC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1260" y="2888451"/>
              <a:ext cx="2372486" cy="2090375"/>
            </a:xfrm>
            <a:prstGeom prst="line">
              <a:avLst/>
            </a:pr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8" name="Gerader Verbinder 5157">
              <a:extLst>
                <a:ext uri="{FF2B5EF4-FFF2-40B4-BE49-F238E27FC236}">
                  <a16:creationId xmlns:a16="http://schemas.microsoft.com/office/drawing/2014/main" id="{2A7FE787-7E16-439E-A2A5-1ACFEB02DF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3746" y="2888451"/>
              <a:ext cx="2278390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60" name="Rechteck 5159">
              <a:extLst>
                <a:ext uri="{FF2B5EF4-FFF2-40B4-BE49-F238E27FC236}">
                  <a16:creationId xmlns:a16="http://schemas.microsoft.com/office/drawing/2014/main" id="{96C346C3-5141-45F4-B893-C0DF9B75152D}"/>
                </a:ext>
              </a:extLst>
            </p:cNvPr>
            <p:cNvSpPr/>
            <p:nvPr/>
          </p:nvSpPr>
          <p:spPr>
            <a:xfrm>
              <a:off x="6665030" y="2484913"/>
              <a:ext cx="1608774" cy="521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b="1" dirty="0">
                  <a:solidFill>
                    <a:schemeClr val="bg2">
                      <a:lumMod val="25000"/>
                    </a:schemeClr>
                  </a:solidFill>
                  <a:latin typeface="DigitalSansEFOP-Medium" panose="02000000000000000000" pitchFamily="50" charset="0"/>
                </a:rPr>
                <a:t>P</a:t>
              </a:r>
              <a:r>
                <a:rPr lang="en-ID" b="1" dirty="0">
                  <a:solidFill>
                    <a:schemeClr val="bg2">
                      <a:lumMod val="25000"/>
                    </a:schemeClr>
                  </a:solidFill>
                  <a:latin typeface="DigitalSansEFOP-Medium" panose="02000000000000000000" pitchFamily="50" charset="0"/>
                </a:rPr>
                <a:t>energetic b </a:t>
              </a:r>
              <a:r>
                <a:rPr lang="en-ID" b="1" dirty="0" err="1">
                  <a:solidFill>
                    <a:schemeClr val="bg2">
                      <a:lumMod val="25000"/>
                    </a:schemeClr>
                  </a:solidFill>
                  <a:latin typeface="DigitalSansEFOP-Medium" panose="02000000000000000000" pitchFamily="50" charset="0"/>
                </a:rPr>
                <a:t>wv</a:t>
              </a:r>
              <a:r>
                <a:rPr lang="en-ID" b="1" dirty="0">
                  <a:solidFill>
                    <a:schemeClr val="bg2">
                      <a:lumMod val="25000"/>
                    </a:schemeClr>
                  </a:solidFill>
                  <a:latin typeface="DigitalSansEFOP-Medium" panose="02000000000000000000" pitchFamily="50" charset="0"/>
                </a:rPr>
                <a:t> </a:t>
              </a:r>
            </a:p>
          </p:txBody>
        </p:sp>
      </p:grpSp>
      <p:sp>
        <p:nvSpPr>
          <p:cNvPr id="12" name="Textfeld 6">
            <a:extLst>
              <a:ext uri="{FF2B5EF4-FFF2-40B4-BE49-F238E27FC236}">
                <a16:creationId xmlns:a16="http://schemas.microsoft.com/office/drawing/2014/main" id="{2E09404B-9F77-4007-9C87-7BAFE1917614}"/>
              </a:ext>
            </a:extLst>
          </p:cNvPr>
          <p:cNvSpPr txBox="1"/>
          <p:nvPr/>
        </p:nvSpPr>
        <p:spPr>
          <a:xfrm>
            <a:off x="2216681" y="1227306"/>
            <a:ext cx="9273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latin typeface="DigitalSansEFOP-Medium" panose="02000000000000000000" pitchFamily="50" charset="0"/>
              </a:rPr>
              <a:t>Nemecké pestovateľské skúsenosti </a:t>
            </a:r>
          </a:p>
          <a:p>
            <a:r>
              <a:rPr lang="sk-SK" sz="2800" dirty="0">
                <a:latin typeface="DigitalSansEFOP-Medium" panose="02000000000000000000" pitchFamily="50" charset="0"/>
              </a:rPr>
              <a:t> </a:t>
            </a:r>
          </a:p>
        </p:txBody>
      </p:sp>
      <p:pic>
        <p:nvPicPr>
          <p:cNvPr id="13" name="Picture 2" descr="Súvisiaci obrázok">
            <a:extLst>
              <a:ext uri="{FF2B5EF4-FFF2-40B4-BE49-F238E27FC236}">
                <a16:creationId xmlns:a16="http://schemas.microsoft.com/office/drawing/2014/main" id="{D74651C6-8EDA-4C00-A0CF-2CFC65285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Výsledok vyhľadávania obrázkov pre dopyt őz">
            <a:extLst>
              <a:ext uri="{FF2B5EF4-FFF2-40B4-BE49-F238E27FC236}">
                <a16:creationId xmlns:a16="http://schemas.microsoft.com/office/drawing/2014/main" id="{49A86C9E-055A-4FD0-9FA3-B856D4C5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ýsledok vyhľadávania obrázkov pre dopyt mezei pocok">
            <a:extLst>
              <a:ext uri="{FF2B5EF4-FFF2-40B4-BE49-F238E27FC236}">
                <a16:creationId xmlns:a16="http://schemas.microsoft.com/office/drawing/2014/main" id="{0BD38A29-4F1D-4B25-A1FF-1C175761F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ýsledok vyhľadávania obrázkov pre dopyt mezei nyúl">
            <a:extLst>
              <a:ext uri="{FF2B5EF4-FFF2-40B4-BE49-F238E27FC236}">
                <a16:creationId xmlns:a16="http://schemas.microsoft.com/office/drawing/2014/main" id="{91443389-9762-4204-928D-0917EF0F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430F9BA1-89F1-46FF-A7E6-16E01FBDC6C6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075" y="5918948"/>
            <a:ext cx="1764071" cy="993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2773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55D9686-3720-4DB2-A7C9-23E003CFA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323" y="2462541"/>
            <a:ext cx="5171313" cy="3996000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>
                <a:solidFill>
                  <a:schemeClr val="tx1"/>
                </a:solidFill>
                <a:latin typeface="DigitalSansEFOP-MediumIta" panose="02000000000000000000" pitchFamily="50" charset="0"/>
              </a:rPr>
              <a:t>Skúsenosti s </a:t>
            </a:r>
            <a:r>
              <a:rPr lang="sk-SK" b="0" dirty="0"/>
              <a:t>penergetic b WV</a:t>
            </a:r>
          </a:p>
          <a:p>
            <a:endParaRPr lang="sk-SK" dirty="0">
              <a:solidFill>
                <a:schemeClr val="tx1"/>
              </a:solidFill>
              <a:latin typeface="DigitalSansEFOP-MediumIta" panose="02000000000000000000" pitchFamily="50" charset="0"/>
            </a:endParaRPr>
          </a:p>
          <a:p>
            <a:endParaRPr lang="sk-SK" i="1" dirty="0">
              <a:solidFill>
                <a:schemeClr val="tx1"/>
              </a:solidFill>
              <a:latin typeface="DigitalSansEFOP-MediumIta" panose="02000000000000000000" pitchFamily="50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5B22558-FDB2-4826-B579-DB6017038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832" y="-799132"/>
            <a:ext cx="3447000" cy="3447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E6FCEBE-0CA0-49C0-8471-C90B175B1A93}"/>
              </a:ext>
            </a:extLst>
          </p:cNvPr>
          <p:cNvSpPr txBox="1"/>
          <p:nvPr/>
        </p:nvSpPr>
        <p:spPr>
          <a:xfrm>
            <a:off x="2216681" y="1227306"/>
            <a:ext cx="9273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latin typeface="DigitalSansEFOP-Medium" panose="02000000000000000000" pitchFamily="50" charset="0"/>
              </a:rPr>
              <a:t>Nemecké pestovateľské skúsenosti </a:t>
            </a:r>
          </a:p>
          <a:p>
            <a:r>
              <a:rPr lang="sk-SK" sz="2800" dirty="0">
                <a:latin typeface="DigitalSansEFOP-Medium" panose="02000000000000000000" pitchFamily="50" charset="0"/>
              </a:rPr>
              <a:t> </a:t>
            </a:r>
          </a:p>
        </p:txBody>
      </p:sp>
      <p:sp>
        <p:nvSpPr>
          <p:cNvPr id="5152" name="Rechteck 5151">
            <a:extLst>
              <a:ext uri="{FF2B5EF4-FFF2-40B4-BE49-F238E27FC236}">
                <a16:creationId xmlns:a16="http://schemas.microsoft.com/office/drawing/2014/main" id="{CF70F817-1880-4335-9419-2C70A09A72B7}"/>
              </a:ext>
            </a:extLst>
          </p:cNvPr>
          <p:cNvSpPr/>
          <p:nvPr/>
        </p:nvSpPr>
        <p:spPr>
          <a:xfrm>
            <a:off x="5433081" y="4022133"/>
            <a:ext cx="49641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dirty="0">
                <a:latin typeface="Californian FB" panose="0207040306080B030204" pitchFamily="18" charset="0"/>
              </a:rPr>
              <a:t>Táto oblasť jasne ukazuje, že ošetrené </a:t>
            </a:r>
            <a:r>
              <a:rPr lang="hu-HU" sz="3200" b="1" dirty="0">
                <a:solidFill>
                  <a:schemeClr val="bg2">
                    <a:lumMod val="25000"/>
                  </a:schemeClr>
                </a:solidFill>
                <a:latin typeface="DigitalSansEFOP-Medium" panose="02000000000000000000" pitchFamily="50" charset="0"/>
              </a:rPr>
              <a:t>P</a:t>
            </a:r>
            <a:r>
              <a:rPr lang="en-ID" sz="3200" b="1" dirty="0">
                <a:solidFill>
                  <a:schemeClr val="bg2">
                    <a:lumMod val="25000"/>
                  </a:schemeClr>
                </a:solidFill>
                <a:latin typeface="DigitalSansEFOP-Medium" panose="02000000000000000000" pitchFamily="50" charset="0"/>
              </a:rPr>
              <a:t>energetic b </a:t>
            </a:r>
            <a:r>
              <a:rPr lang="en-ID" sz="3200" b="1" dirty="0" err="1">
                <a:solidFill>
                  <a:schemeClr val="bg2">
                    <a:lumMod val="25000"/>
                  </a:schemeClr>
                </a:solidFill>
                <a:latin typeface="DigitalSansEFOP-Medium" panose="02000000000000000000" pitchFamily="50" charset="0"/>
              </a:rPr>
              <a:t>wv</a:t>
            </a:r>
            <a:r>
              <a:rPr lang="en-ID" sz="3200" b="1" dirty="0">
                <a:solidFill>
                  <a:schemeClr val="bg2">
                    <a:lumMod val="25000"/>
                  </a:schemeClr>
                </a:solidFill>
                <a:latin typeface="DigitalSansEFOP-Medium" panose="02000000000000000000" pitchFamily="50" charset="0"/>
              </a:rPr>
              <a:t> </a:t>
            </a:r>
            <a:r>
              <a:rPr lang="sk-SK" sz="3200" b="1" dirty="0">
                <a:solidFill>
                  <a:schemeClr val="bg2">
                    <a:lumMod val="25000"/>
                  </a:schemeClr>
                </a:solidFill>
                <a:latin typeface="DigitalSansEFOP-Medium" panose="02000000000000000000" pitchFamily="50" charset="0"/>
              </a:rPr>
              <a:t> </a:t>
            </a:r>
            <a:r>
              <a:rPr lang="sk-SK" sz="3200" dirty="0">
                <a:latin typeface="Californian FB" panose="0207040306080B030204" pitchFamily="18" charset="0"/>
              </a:rPr>
              <a:t>je  „nepoškodené“, a to napriek tomu že pri tomto mieste sa nachádza  kaluž</a:t>
            </a:r>
          </a:p>
        </p:txBody>
      </p:sp>
      <p:sp>
        <p:nvSpPr>
          <p:cNvPr id="5160" name="Rechteck 5159">
            <a:extLst>
              <a:ext uri="{FF2B5EF4-FFF2-40B4-BE49-F238E27FC236}">
                <a16:creationId xmlns:a16="http://schemas.microsoft.com/office/drawing/2014/main" id="{96C346C3-5141-45F4-B893-C0DF9B75152D}"/>
              </a:ext>
            </a:extLst>
          </p:cNvPr>
          <p:cNvSpPr/>
          <p:nvPr/>
        </p:nvSpPr>
        <p:spPr>
          <a:xfrm>
            <a:off x="7124292" y="2866514"/>
            <a:ext cx="43786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>
                <a:solidFill>
                  <a:schemeClr val="bg2">
                    <a:lumMod val="25000"/>
                  </a:schemeClr>
                </a:solidFill>
                <a:latin typeface="DigitalSansEFOP-Medium" panose="02000000000000000000" pitchFamily="50" charset="0"/>
              </a:rPr>
              <a:t>P</a:t>
            </a:r>
            <a:r>
              <a:rPr lang="en-ID" sz="4800" b="1" dirty="0">
                <a:solidFill>
                  <a:schemeClr val="bg2">
                    <a:lumMod val="25000"/>
                  </a:schemeClr>
                </a:solidFill>
                <a:latin typeface="DigitalSansEFOP-Medium" panose="02000000000000000000" pitchFamily="50" charset="0"/>
              </a:rPr>
              <a:t>energetic b </a:t>
            </a:r>
            <a:r>
              <a:rPr lang="en-ID" sz="4800" b="1" dirty="0" err="1">
                <a:solidFill>
                  <a:schemeClr val="bg2">
                    <a:lumMod val="25000"/>
                  </a:schemeClr>
                </a:solidFill>
                <a:latin typeface="DigitalSansEFOP-Medium" panose="02000000000000000000" pitchFamily="50" charset="0"/>
              </a:rPr>
              <a:t>wv</a:t>
            </a:r>
            <a:r>
              <a:rPr lang="en-ID" sz="4800" b="1" dirty="0">
                <a:solidFill>
                  <a:schemeClr val="bg2">
                    <a:lumMod val="25000"/>
                  </a:schemeClr>
                </a:solidFill>
                <a:latin typeface="DigitalSansEFOP-Medium" panose="02000000000000000000" pitchFamily="50" charset="0"/>
              </a:rPr>
              <a:t> 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392F0B15-1802-4072-90F8-93AF7C263A7C}"/>
              </a:ext>
            </a:extLst>
          </p:cNvPr>
          <p:cNvCxnSpPr>
            <a:cxnSpLocks/>
          </p:cNvCxnSpPr>
          <p:nvPr/>
        </p:nvCxnSpPr>
        <p:spPr>
          <a:xfrm flipV="1">
            <a:off x="4400693" y="2586402"/>
            <a:ext cx="1795758" cy="1813418"/>
          </a:xfrm>
          <a:prstGeom prst="line">
            <a:avLst/>
          </a:pr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3F3061B-4C85-431A-B363-5DD3DE862FA0}"/>
              </a:ext>
            </a:extLst>
          </p:cNvPr>
          <p:cNvCxnSpPr>
            <a:cxnSpLocks/>
          </p:cNvCxnSpPr>
          <p:nvPr/>
        </p:nvCxnSpPr>
        <p:spPr>
          <a:xfrm flipH="1">
            <a:off x="6196451" y="2586402"/>
            <a:ext cx="1437299" cy="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>
            <a:extLst>
              <a:ext uri="{FF2B5EF4-FFF2-40B4-BE49-F238E27FC236}">
                <a16:creationId xmlns:a16="http://schemas.microsoft.com/office/drawing/2014/main" id="{4A52B955-945B-427B-BB53-8EBCF5475B99}"/>
              </a:ext>
            </a:extLst>
          </p:cNvPr>
          <p:cNvSpPr/>
          <p:nvPr/>
        </p:nvSpPr>
        <p:spPr>
          <a:xfrm>
            <a:off x="6240377" y="1939982"/>
            <a:ext cx="2006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 err="1">
                <a:solidFill>
                  <a:schemeClr val="bg2">
                    <a:lumMod val="25000"/>
                  </a:schemeClr>
                </a:solidFill>
                <a:latin typeface="DigitalSansEFOP-Medium" panose="02000000000000000000" pitchFamily="50" charset="0"/>
              </a:rPr>
              <a:t>Kaluž</a:t>
            </a:r>
            <a:endParaRPr lang="en-ID" sz="4000" b="1" dirty="0">
              <a:solidFill>
                <a:schemeClr val="bg2">
                  <a:lumMod val="25000"/>
                </a:schemeClr>
              </a:solidFill>
              <a:latin typeface="DigitalSansEFOP-Medium" panose="02000000000000000000" pitchFamily="50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44D3DA3-3718-4B05-997D-D60D82BF6963}"/>
              </a:ext>
            </a:extLst>
          </p:cNvPr>
          <p:cNvSpPr/>
          <p:nvPr/>
        </p:nvSpPr>
        <p:spPr>
          <a:xfrm>
            <a:off x="3590908" y="3965536"/>
            <a:ext cx="1184988" cy="713700"/>
          </a:xfrm>
          <a:prstGeom prst="ellipse">
            <a:avLst/>
          </a:prstGeom>
          <a:noFill/>
          <a:ln w="38100">
            <a:solidFill>
              <a:srgbClr val="B88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3" name="Picture 2" descr="Súvisiaci obrázok">
            <a:extLst>
              <a:ext uri="{FF2B5EF4-FFF2-40B4-BE49-F238E27FC236}">
                <a16:creationId xmlns:a16="http://schemas.microsoft.com/office/drawing/2014/main" id="{7A8EB79F-782A-4E98-AFA0-374F1966D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Výsledok vyhľadávania obrázkov pre dopyt őz">
            <a:extLst>
              <a:ext uri="{FF2B5EF4-FFF2-40B4-BE49-F238E27FC236}">
                <a16:creationId xmlns:a16="http://schemas.microsoft.com/office/drawing/2014/main" id="{378D742C-0CD9-4F65-B0FB-371FF5CC5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ýsledok vyhľadávania obrázkov pre dopyt mezei pocok">
            <a:extLst>
              <a:ext uri="{FF2B5EF4-FFF2-40B4-BE49-F238E27FC236}">
                <a16:creationId xmlns:a16="http://schemas.microsoft.com/office/drawing/2014/main" id="{8BBDE8F5-8E54-4D49-89E8-33086CFF3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ýsledok vyhľadávania obrázkov pre dopyt mezei nyúl">
            <a:extLst>
              <a:ext uri="{FF2B5EF4-FFF2-40B4-BE49-F238E27FC236}">
                <a16:creationId xmlns:a16="http://schemas.microsoft.com/office/drawing/2014/main" id="{A7072150-1742-4111-96D1-14B9680B8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382C95A6-5994-451C-835E-379ECFE6613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075" y="5918948"/>
            <a:ext cx="1764071" cy="993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5923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Image result for wildschaden Maisfeld">
            <a:extLst>
              <a:ext uri="{FF2B5EF4-FFF2-40B4-BE49-F238E27FC236}">
                <a16:creationId xmlns:a16="http://schemas.microsoft.com/office/drawing/2014/main" id="{965B9592-0E4D-4ED8-A163-E30E2757C3F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1" r="36871" b="-14"/>
          <a:stretch/>
        </p:blipFill>
        <p:spPr bwMode="auto">
          <a:xfrm>
            <a:off x="3244747" y="2352266"/>
            <a:ext cx="3780000" cy="3780000"/>
          </a:xfrm>
          <a:prstGeom prst="flowChartConnector">
            <a:avLst/>
          </a:prstGeom>
          <a:noFill/>
          <a:ln w="571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2275841" y="290243"/>
            <a:ext cx="8125494" cy="575908"/>
          </a:xfrm>
        </p:spPr>
        <p:txBody>
          <a:bodyPr/>
          <a:lstStyle/>
          <a:p>
            <a:r>
              <a:rPr lang="sk-SK" dirty="0">
                <a:latin typeface="DigitalSansEFOP-MediumIta" panose="02000000000000000000" pitchFamily="50" charset="0"/>
              </a:rPr>
              <a:t>Poškodenie divou zverou</a:t>
            </a:r>
          </a:p>
          <a:p>
            <a:endParaRPr lang="sk-SK" i="1" dirty="0">
              <a:latin typeface="DigitalSansEFOP-MediumIta" panose="02000000000000000000" pitchFamily="50" charset="0"/>
            </a:endParaRP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DCC056BA-664F-4C96-9529-4B5E91B8B53A}"/>
              </a:ext>
            </a:extLst>
          </p:cNvPr>
          <p:cNvCxnSpPr>
            <a:cxnSpLocks/>
          </p:cNvCxnSpPr>
          <p:nvPr/>
        </p:nvCxnSpPr>
        <p:spPr>
          <a:xfrm flipV="1">
            <a:off x="5480137" y="3576083"/>
            <a:ext cx="2877064" cy="9836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CCDF662B-6C6F-41E3-A3E7-4880F198155F}"/>
              </a:ext>
            </a:extLst>
          </p:cNvPr>
          <p:cNvCxnSpPr>
            <a:cxnSpLocks/>
          </p:cNvCxnSpPr>
          <p:nvPr/>
        </p:nvCxnSpPr>
        <p:spPr>
          <a:xfrm flipH="1" flipV="1">
            <a:off x="6561866" y="2588340"/>
            <a:ext cx="2044493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EEA736E7-01DA-4DA8-9224-50EBEB9DB2B1}"/>
              </a:ext>
            </a:extLst>
          </p:cNvPr>
          <p:cNvSpPr txBox="1"/>
          <p:nvPr/>
        </p:nvSpPr>
        <p:spPr>
          <a:xfrm>
            <a:off x="8976049" y="2468994"/>
            <a:ext cx="2277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>
                <a:latin typeface="DigitalSansEFOP-MediumIta" charset="0"/>
                <a:ea typeface="DigitalSansEFOP-MediumIta" charset="0"/>
                <a:cs typeface="DigitalSansEFOP-MediumIta" charset="0"/>
              </a:rPr>
              <a:t>Poškodená kukurica</a:t>
            </a:r>
          </a:p>
        </p:txBody>
      </p:sp>
      <p:cxnSp>
        <p:nvCxnSpPr>
          <p:cNvPr id="8" name="Gerader Verbinder 3">
            <a:extLst>
              <a:ext uri="{FF2B5EF4-FFF2-40B4-BE49-F238E27FC236}">
                <a16:creationId xmlns:a16="http://schemas.microsoft.com/office/drawing/2014/main" id="{52E46E17-0C68-4833-A43E-EC6C31D8B1C0}"/>
              </a:ext>
            </a:extLst>
          </p:cNvPr>
          <p:cNvCxnSpPr>
            <a:cxnSpLocks/>
          </p:cNvCxnSpPr>
          <p:nvPr/>
        </p:nvCxnSpPr>
        <p:spPr>
          <a:xfrm flipV="1">
            <a:off x="4147683" y="2585664"/>
            <a:ext cx="2414183" cy="18957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13">
            <a:extLst>
              <a:ext uri="{FF2B5EF4-FFF2-40B4-BE49-F238E27FC236}">
                <a16:creationId xmlns:a16="http://schemas.microsoft.com/office/drawing/2014/main" id="{6BC3CD82-5181-440E-B31F-5146BD10B8A7}"/>
              </a:ext>
            </a:extLst>
          </p:cNvPr>
          <p:cNvCxnSpPr>
            <a:cxnSpLocks/>
          </p:cNvCxnSpPr>
          <p:nvPr/>
        </p:nvCxnSpPr>
        <p:spPr>
          <a:xfrm flipH="1" flipV="1">
            <a:off x="8357201" y="3576083"/>
            <a:ext cx="2044493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25">
            <a:extLst>
              <a:ext uri="{FF2B5EF4-FFF2-40B4-BE49-F238E27FC236}">
                <a16:creationId xmlns:a16="http://schemas.microsoft.com/office/drawing/2014/main" id="{8F25833F-4C46-4092-8BC7-68C96F1C01F6}"/>
              </a:ext>
            </a:extLst>
          </p:cNvPr>
          <p:cNvSpPr txBox="1"/>
          <p:nvPr/>
        </p:nvSpPr>
        <p:spPr>
          <a:xfrm>
            <a:off x="6677036" y="1392104"/>
            <a:ext cx="2277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>
                <a:latin typeface="DigitalSansEFOP-MediumIta" charset="0"/>
                <a:ea typeface="DigitalSansEFOP-MediumIta" charset="0"/>
                <a:cs typeface="DigitalSansEFOP-MediumIta" charset="0"/>
              </a:rPr>
              <a:t>Hranica ošetrenia</a:t>
            </a:r>
          </a:p>
        </p:txBody>
      </p:sp>
      <p:sp>
        <p:nvSpPr>
          <p:cNvPr id="12" name="Rechteck 5159">
            <a:extLst>
              <a:ext uri="{FF2B5EF4-FFF2-40B4-BE49-F238E27FC236}">
                <a16:creationId xmlns:a16="http://schemas.microsoft.com/office/drawing/2014/main" id="{CBC2ACF8-1D64-4CDF-90D5-2DF269834366}"/>
              </a:ext>
            </a:extLst>
          </p:cNvPr>
          <p:cNvSpPr/>
          <p:nvPr/>
        </p:nvSpPr>
        <p:spPr>
          <a:xfrm>
            <a:off x="2232584" y="1361360"/>
            <a:ext cx="43468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4800" dirty="0" err="1">
                <a:solidFill>
                  <a:srgbClr val="5B3427"/>
                </a:solidFill>
                <a:latin typeface="Vox Round Medium Italic"/>
              </a:rPr>
              <a:t>penergetic</a:t>
            </a:r>
            <a:r>
              <a:rPr lang="sk-SK" sz="4800" dirty="0">
                <a:solidFill>
                  <a:srgbClr val="5B3427"/>
                </a:solidFill>
                <a:latin typeface="Vox Round Medium Italic"/>
              </a:rPr>
              <a:t> b WV</a:t>
            </a:r>
          </a:p>
        </p:txBody>
      </p:sp>
      <p:pic>
        <p:nvPicPr>
          <p:cNvPr id="13" name="Picture 2" descr="Súvisiaci obrázok">
            <a:extLst>
              <a:ext uri="{FF2B5EF4-FFF2-40B4-BE49-F238E27FC236}">
                <a16:creationId xmlns:a16="http://schemas.microsoft.com/office/drawing/2014/main" id="{D31578E1-9FE1-4C75-AED8-35A0EBBD3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Výsledok vyhľadávania obrázkov pre dopyt őz">
            <a:extLst>
              <a:ext uri="{FF2B5EF4-FFF2-40B4-BE49-F238E27FC236}">
                <a16:creationId xmlns:a16="http://schemas.microsoft.com/office/drawing/2014/main" id="{3AE945CE-7EBF-44DA-AB75-EB312F875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Výsledok vyhľadávania obrázkov pre dopyt mezei pocok">
            <a:extLst>
              <a:ext uri="{FF2B5EF4-FFF2-40B4-BE49-F238E27FC236}">
                <a16:creationId xmlns:a16="http://schemas.microsoft.com/office/drawing/2014/main" id="{5B841FE5-4393-4B3A-9339-3A584A7E9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ýsledok vyhľadávania obrázkov pre dopyt mezei nyúl">
            <a:extLst>
              <a:ext uri="{FF2B5EF4-FFF2-40B4-BE49-F238E27FC236}">
                <a16:creationId xmlns:a16="http://schemas.microsoft.com/office/drawing/2014/main" id="{B8D01BD9-FD63-4761-B38D-552BC0A2A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CE23E025-902C-40BC-B1A7-BAB82495D2D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075" y="5918948"/>
            <a:ext cx="1764071" cy="99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fik 5">
            <a:extLst>
              <a:ext uri="{FF2B5EF4-FFF2-40B4-BE49-F238E27FC236}">
                <a16:creationId xmlns:a16="http://schemas.microsoft.com/office/drawing/2014/main" id="{C9C78CF5-867C-4A06-8281-72B767085C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832" y="-799132"/>
            <a:ext cx="3447000" cy="344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82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Vadkáros képek\vadkar_ki_a_felelos_mit_kell_tenni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95" y="1727172"/>
            <a:ext cx="9112556" cy="419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úvisiaci obrázok">
            <a:extLst>
              <a:ext uri="{FF2B5EF4-FFF2-40B4-BE49-F238E27FC236}">
                <a16:creationId xmlns:a16="http://schemas.microsoft.com/office/drawing/2014/main" id="{C26C5BC4-D2FB-4010-B81E-5010CA8BA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ýsledok vyhľadávania obrázkov pre dopyt őz">
            <a:extLst>
              <a:ext uri="{FF2B5EF4-FFF2-40B4-BE49-F238E27FC236}">
                <a16:creationId xmlns:a16="http://schemas.microsoft.com/office/drawing/2014/main" id="{CDE3BFA9-9903-46FC-9207-FC571F05B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ýsledok vyhľadávania obrázkov pre dopyt mezei pocok">
            <a:extLst>
              <a:ext uri="{FF2B5EF4-FFF2-40B4-BE49-F238E27FC236}">
                <a16:creationId xmlns:a16="http://schemas.microsoft.com/office/drawing/2014/main" id="{66205397-21A5-4398-AEFF-4529FA10C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ýsledok vyhľadávania obrázkov pre dopyt mezei nyúl">
            <a:extLst>
              <a:ext uri="{FF2B5EF4-FFF2-40B4-BE49-F238E27FC236}">
                <a16:creationId xmlns:a16="http://schemas.microsoft.com/office/drawing/2014/main" id="{308B62B1-21D0-4133-9EF4-7652E0FF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5BD817EE-748D-40A6-82E4-0BC15C98CA45}"/>
              </a:ext>
            </a:extLst>
          </p:cNvPr>
          <p:cNvSpPr txBox="1">
            <a:spLocks/>
          </p:cNvSpPr>
          <p:nvPr/>
        </p:nvSpPr>
        <p:spPr>
          <a:xfrm>
            <a:off x="2066795" y="273600"/>
            <a:ext cx="7214992" cy="1145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Zastaví vstup do porastu 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427C4C2-DCF8-4DB6-8850-89108EDF84A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075" y="5918948"/>
            <a:ext cx="1764071" cy="993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9026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943B7177-CB71-487A-80FC-1F07B10978E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075" y="5918948"/>
            <a:ext cx="1764071" cy="9935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2216681" y="437552"/>
            <a:ext cx="7654431" cy="575908"/>
          </a:xfrm>
        </p:spPr>
        <p:txBody>
          <a:bodyPr/>
          <a:lstStyle/>
          <a:p>
            <a:r>
              <a:rPr lang="sk-SK" dirty="0">
                <a:latin typeface="DigitalSansEFOP-MediumIta" panose="02000000000000000000" pitchFamily="50" charset="0"/>
              </a:rPr>
              <a:t>Použitie</a:t>
            </a:r>
            <a:r>
              <a:rPr lang="hu-HU" dirty="0">
                <a:latin typeface="DigitalSansEFOP-MediumIta" panose="02000000000000000000" pitchFamily="50" charset="0"/>
              </a:rPr>
              <a:t>: </a:t>
            </a:r>
            <a:r>
              <a:rPr lang="hu-HU" dirty="0">
                <a:solidFill>
                  <a:schemeClr val="bg1"/>
                </a:solidFill>
                <a:latin typeface="DigitalSansEFOP-MediumIta" panose="02000000000000000000" pitchFamily="50" charset="0"/>
              </a:rPr>
              <a:t>P</a:t>
            </a:r>
            <a:r>
              <a:rPr lang="sk-SK" b="0" dirty="0"/>
              <a:t> penergetic b WV</a:t>
            </a:r>
          </a:p>
          <a:p>
            <a:endParaRPr lang="de-CH" i="1" dirty="0">
              <a:latin typeface="DigitalSansEFOP-MediumIta" panose="02000000000000000000" pitchFamily="50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E6FCEBE-0CA0-49C0-8471-C90B175B1A93}"/>
              </a:ext>
            </a:extLst>
          </p:cNvPr>
          <p:cNvSpPr txBox="1"/>
          <p:nvPr/>
        </p:nvSpPr>
        <p:spPr>
          <a:xfrm>
            <a:off x="2107624" y="1429920"/>
            <a:ext cx="9680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chemeClr val="bg1"/>
                </a:solidFill>
                <a:latin typeface="DigitalSansEFOP-Medium" panose="02000000000000000000" pitchFamily="50" charset="0"/>
              </a:rPr>
              <a:t> </a:t>
            </a:r>
            <a:r>
              <a:rPr lang="sk-SK" sz="3200" b="1" dirty="0">
                <a:latin typeface="DigitalSansEFOP-Medium" panose="02000000000000000000" pitchFamily="50" charset="0"/>
              </a:rPr>
              <a:t>Odporúčaná dávka prípravku</a:t>
            </a:r>
            <a:r>
              <a:rPr lang="sk-SK" sz="3200" dirty="0">
                <a:latin typeface="DigitalSansEFOP-Medium" panose="02000000000000000000" pitchFamily="50" charset="0"/>
              </a:rPr>
              <a:t> v POĽNEJ výrobe:</a:t>
            </a:r>
          </a:p>
          <a:p>
            <a:r>
              <a:rPr lang="sk-SK" sz="3200" dirty="0">
                <a:latin typeface="DigitalSansEFOP-Medium" panose="02000000000000000000" pitchFamily="50" charset="0"/>
              </a:rPr>
              <a:t>-pri veľkosti plochy &lt; 100 ha = 600 g/ha  - celá plocha</a:t>
            </a:r>
          </a:p>
          <a:p>
            <a:r>
              <a:rPr lang="sk-SK" sz="3200" dirty="0">
                <a:latin typeface="DigitalSansEFOP-Medium" panose="02000000000000000000" pitchFamily="50" charset="0"/>
              </a:rPr>
              <a:t>-pri veľkosti plochy</a:t>
            </a:r>
            <a:r>
              <a:rPr lang="sk-SK" sz="3200" b="1" dirty="0">
                <a:latin typeface="DigitalSansEFOP-Medium" panose="02000000000000000000" pitchFamily="50" charset="0"/>
              </a:rPr>
              <a:t> &gt; </a:t>
            </a:r>
            <a:r>
              <a:rPr lang="sk-SK" sz="3200" dirty="0">
                <a:latin typeface="DigitalSansEFOP-Medium" panose="02000000000000000000" pitchFamily="50" charset="0"/>
              </a:rPr>
              <a:t>100 ha = 600 g/ha  - 18m široký lem    </a:t>
            </a:r>
          </a:p>
          <a:p>
            <a:r>
              <a:rPr lang="sk-SK" sz="3200" dirty="0">
                <a:latin typeface="DigitalSansEFOP-Medium" panose="02000000000000000000" pitchFamily="50" charset="0"/>
              </a:rPr>
              <a:t>                                                                           okolo porastu </a:t>
            </a:r>
          </a:p>
          <a:p>
            <a:r>
              <a:rPr lang="sk-SK" sz="3200" dirty="0">
                <a:latin typeface="DigitalSansEFOP-Medium" panose="02000000000000000000" pitchFamily="50" charset="0"/>
              </a:rPr>
              <a:t>Aplikácia: po sejbe, na porast</a:t>
            </a:r>
          </a:p>
          <a:p>
            <a:r>
              <a:rPr lang="sk-SK" sz="3200" dirty="0">
                <a:latin typeface="DigitalSansEFOP-Medium" panose="02000000000000000000" pitchFamily="50" charset="0"/>
              </a:rPr>
              <a:t>Miešateľnosť: močovina, a iné základné hnojivá </a:t>
            </a:r>
          </a:p>
        </p:txBody>
      </p:sp>
      <p:pic>
        <p:nvPicPr>
          <p:cNvPr id="43" name="image24.png">
            <a:extLst>
              <a:ext uri="{FF2B5EF4-FFF2-40B4-BE49-F238E27FC236}">
                <a16:creationId xmlns:a16="http://schemas.microsoft.com/office/drawing/2014/main" id="{80A48A3F-19DE-47CC-BE8B-4705D53C7CB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33593" y="198203"/>
            <a:ext cx="1688860" cy="1764855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8" name="Picture 2" descr="Súvisiaci obrázok">
            <a:extLst>
              <a:ext uri="{FF2B5EF4-FFF2-40B4-BE49-F238E27FC236}">
                <a16:creationId xmlns:a16="http://schemas.microsoft.com/office/drawing/2014/main" id="{D7212B2B-C13D-479D-98C2-FBACE268A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ýsledok vyhľadávania obrázkov pre dopyt őz">
            <a:extLst>
              <a:ext uri="{FF2B5EF4-FFF2-40B4-BE49-F238E27FC236}">
                <a16:creationId xmlns:a16="http://schemas.microsoft.com/office/drawing/2014/main" id="{71DFE51E-8B4A-4F57-BFB3-F75BBB837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Výsledok vyhľadávania obrázkov pre dopyt mezei pocok">
            <a:extLst>
              <a:ext uri="{FF2B5EF4-FFF2-40B4-BE49-F238E27FC236}">
                <a16:creationId xmlns:a16="http://schemas.microsoft.com/office/drawing/2014/main" id="{415B5C1C-99C2-4DA2-904A-30CF09D83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ýsledok vyhľadávania obrázkov pre dopyt mezei nyúl">
            <a:extLst>
              <a:ext uri="{FF2B5EF4-FFF2-40B4-BE49-F238E27FC236}">
                <a16:creationId xmlns:a16="http://schemas.microsoft.com/office/drawing/2014/main" id="{CC16E008-0D97-4223-BC04-974038964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9">
            <a:extLst>
              <a:ext uri="{FF2B5EF4-FFF2-40B4-BE49-F238E27FC236}">
                <a16:creationId xmlns:a16="http://schemas.microsoft.com/office/drawing/2014/main" id="{9D90A9C2-5C84-40F2-94A1-49038A69E58C}"/>
              </a:ext>
            </a:extLst>
          </p:cNvPr>
          <p:cNvSpPr txBox="1"/>
          <p:nvPr/>
        </p:nvSpPr>
        <p:spPr>
          <a:xfrm>
            <a:off x="2216681" y="4893368"/>
            <a:ext cx="9228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DigitalSansEFOP-MediumIta" charset="0"/>
              </a:rPr>
              <a:t>Na plochách:</a:t>
            </a:r>
          </a:p>
          <a:p>
            <a:pPr>
              <a:spcAft>
                <a:spcPts val="0"/>
              </a:spcAft>
            </a:pPr>
            <a:r>
              <a:rPr lang="sk-SK" sz="2400" b="1" dirty="0">
                <a:latin typeface="DigitalSansEFOP-MediumIta" charset="0"/>
              </a:rPr>
              <a:t> pasienky, kukurica, vinohrad, ovocie na obmedzenie poškodenia</a:t>
            </a:r>
            <a:r>
              <a:rPr lang="sk-SK" sz="2400" b="1" dirty="0">
                <a:solidFill>
                  <a:srgbClr val="000000"/>
                </a:solidFill>
                <a:latin typeface="Exo" panose="00000500000000000000" pitchFamily="2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 diviakom, jeleňom, srncom a muflónom a hrabošom.</a:t>
            </a:r>
            <a:endParaRPr lang="sk-SK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400" b="1" dirty="0">
                <a:latin typeface="DigitalSansEFOP-MediumIta" charset="0"/>
              </a:rPr>
              <a:t> a inými škodcami</a:t>
            </a:r>
          </a:p>
          <a:p>
            <a:endParaRPr lang="sk-SK" sz="2400" b="1" dirty="0">
              <a:latin typeface="DigitalSansEFOP-MediumIta" charset="0"/>
              <a:ea typeface="DigitalSansEFOP-MediumIta" charset="0"/>
              <a:cs typeface="DigitalSansEFOP-MediumI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510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AE4ACF97-44C8-4ABC-9C46-F6EC8BCF5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664" y="954906"/>
            <a:ext cx="5653996" cy="568144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4B0DA04-17A4-45E8-BCE0-EDC9C30BF1FB}"/>
              </a:ext>
            </a:extLst>
          </p:cNvPr>
          <p:cNvSpPr/>
          <p:nvPr/>
        </p:nvSpPr>
        <p:spPr>
          <a:xfrm rot="19931214">
            <a:off x="5610966" y="3595691"/>
            <a:ext cx="275932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sk-SK" sz="3600" b="1" dirty="0">
                <a:latin typeface="DigitalSansEFOP-MediumIta" charset="0"/>
              </a:rPr>
              <a:t>Netoxický</a:t>
            </a:r>
          </a:p>
        </p:txBody>
      </p:sp>
      <p:pic>
        <p:nvPicPr>
          <p:cNvPr id="8" name="Picture 2" descr="Súvisiaci obrázok">
            <a:extLst>
              <a:ext uri="{FF2B5EF4-FFF2-40B4-BE49-F238E27FC236}">
                <a16:creationId xmlns:a16="http://schemas.microsoft.com/office/drawing/2014/main" id="{D4FFBF1A-CC21-483D-ABC9-89874C8C7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ýsledok vyhľadávania obrázkov pre dopyt őz">
            <a:extLst>
              <a:ext uri="{FF2B5EF4-FFF2-40B4-BE49-F238E27FC236}">
                <a16:creationId xmlns:a16="http://schemas.microsoft.com/office/drawing/2014/main" id="{F4BDBC2A-041C-41D5-B4F5-B499F9A12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Výsledok vyhľadávania obrázkov pre dopyt mezei pocok">
            <a:extLst>
              <a:ext uri="{FF2B5EF4-FFF2-40B4-BE49-F238E27FC236}">
                <a16:creationId xmlns:a16="http://schemas.microsoft.com/office/drawing/2014/main" id="{8484AD26-26BB-40C5-B416-9491BC6B1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Výsledok vyhľadávania obrázkov pre dopyt mezei nyúl">
            <a:extLst>
              <a:ext uri="{FF2B5EF4-FFF2-40B4-BE49-F238E27FC236}">
                <a16:creationId xmlns:a16="http://schemas.microsoft.com/office/drawing/2014/main" id="{F4AE49DE-E8EB-4236-AF14-F56D83F5C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8C816308-FDF7-4D30-8147-2168E062BD57}"/>
              </a:ext>
            </a:extLst>
          </p:cNvPr>
          <p:cNvSpPr txBox="1">
            <a:spLocks/>
          </p:cNvSpPr>
          <p:nvPr/>
        </p:nvSpPr>
        <p:spPr>
          <a:xfrm>
            <a:off x="2216681" y="221652"/>
            <a:ext cx="7654431" cy="575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lang="de-DE" sz="4000" b="1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gitalSansEFOP-MediumIta" charset="0"/>
                <a:ea typeface="DigitalSansEFOP-MediumIta" charset="0"/>
                <a:cs typeface="DigitalSansEFOP-MediumIta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sk-SK" dirty="0"/>
              <a:t>Prednosti      </a:t>
            </a:r>
            <a:r>
              <a:rPr lang="sk-SK" b="0" dirty="0" err="1"/>
              <a:t>penergetic</a:t>
            </a:r>
            <a:r>
              <a:rPr lang="sk-SK" b="0" dirty="0"/>
              <a:t> b WV</a:t>
            </a:r>
          </a:p>
          <a:p>
            <a:endParaRPr lang="de-CH" i="1" dirty="0">
              <a:latin typeface="DigitalSansEFOP-MediumIta" panose="02000000000000000000" pitchFamily="50" charset="0"/>
            </a:endParaRP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9F5CC3B4-6CB7-4374-B39C-14E9C218E526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075" y="5918948"/>
            <a:ext cx="1764071" cy="99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5">
            <a:extLst>
              <a:ext uri="{FF2B5EF4-FFF2-40B4-BE49-F238E27FC236}">
                <a16:creationId xmlns:a16="http://schemas.microsoft.com/office/drawing/2014/main" id="{DDEFF083-E826-44C7-AA44-ECB677F087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6108" y="-1187622"/>
            <a:ext cx="3447000" cy="344700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A5020FF6-9DD9-4AE7-83D3-A87F83C1B05B}"/>
              </a:ext>
            </a:extLst>
          </p:cNvPr>
          <p:cNvSpPr txBox="1"/>
          <p:nvPr/>
        </p:nvSpPr>
        <p:spPr>
          <a:xfrm>
            <a:off x="2805869" y="1211189"/>
            <a:ext cx="3290131" cy="914400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sk-SK" b="1" dirty="0"/>
              <a:t>Nevyžaduje elektrinu</a:t>
            </a:r>
            <a:endParaRPr lang="sk-SK" dirty="0"/>
          </a:p>
          <a:p>
            <a:pPr algn="ctr"/>
            <a:r>
              <a:rPr lang="sk-SK" dirty="0"/>
              <a:t>nie sú potrebné žiadne drahé ploty</a:t>
            </a:r>
          </a:p>
          <a:p>
            <a:pPr algn="ctr"/>
            <a:r>
              <a:rPr lang="sk-SK" dirty="0"/>
              <a:t>ani elektrina.</a:t>
            </a:r>
          </a:p>
          <a:p>
            <a:pPr algn="ctr"/>
            <a:endParaRPr lang="sk-SK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331C9762-BEA6-4C8A-8168-6E60F1BC41D8}"/>
              </a:ext>
            </a:extLst>
          </p:cNvPr>
          <p:cNvSpPr txBox="1"/>
          <p:nvPr/>
        </p:nvSpPr>
        <p:spPr>
          <a:xfrm>
            <a:off x="8532811" y="4231700"/>
            <a:ext cx="2512464" cy="921414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sk-SK" b="1" dirty="0"/>
              <a:t>Chráni pred divou zverou</a:t>
            </a:r>
            <a:endParaRPr lang="sk-SK" dirty="0"/>
          </a:p>
          <a:p>
            <a:pPr algn="ctr"/>
            <a:r>
              <a:rPr lang="sk-SK" dirty="0"/>
              <a:t>Už žiadne finančné straty </a:t>
            </a:r>
          </a:p>
          <a:p>
            <a:pPr algn="ctr"/>
            <a:r>
              <a:rPr lang="sk-SK" dirty="0"/>
              <a:t>spôsobené zverou</a:t>
            </a:r>
            <a:endParaRPr lang="sk-SK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EB44BB3D-97DF-4384-948B-B4A8AAA1148C}"/>
              </a:ext>
            </a:extLst>
          </p:cNvPr>
          <p:cNvSpPr txBox="1"/>
          <p:nvPr/>
        </p:nvSpPr>
        <p:spPr>
          <a:xfrm>
            <a:off x="2705200" y="6118789"/>
            <a:ext cx="5964965" cy="51755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sk-SK" b="1" dirty="0"/>
              <a:t>Vhodná proti diviakom, jeleňom, srnkám, muflónom a hrabošom.</a:t>
            </a:r>
            <a:endParaRPr lang="sk-SK" dirty="0"/>
          </a:p>
          <a:p>
            <a:pPr algn="ctr"/>
            <a:r>
              <a:rPr lang="sk-SK" dirty="0"/>
              <a:t>Udržuje zver efektívne mimo porastov.</a:t>
            </a:r>
          </a:p>
          <a:p>
            <a:pPr algn="ctr"/>
            <a:endParaRPr lang="sk-SK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6E308AAB-0AB6-41E6-854D-D2E6D8282C17}"/>
              </a:ext>
            </a:extLst>
          </p:cNvPr>
          <p:cNvSpPr txBox="1"/>
          <p:nvPr/>
        </p:nvSpPr>
        <p:spPr>
          <a:xfrm>
            <a:off x="7978471" y="1482350"/>
            <a:ext cx="3028984" cy="1110953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sk-SK" b="1" dirty="0"/>
              <a:t>Dlhodobý účinok aj po daždi.</a:t>
            </a:r>
            <a:endParaRPr lang="sk-SK" dirty="0"/>
          </a:p>
          <a:p>
            <a:r>
              <a:rPr lang="sk-SK" dirty="0"/>
              <a:t>Dlhodobý účinok /6-8 mesiacov/ </a:t>
            </a:r>
          </a:p>
          <a:p>
            <a:r>
              <a:rPr lang="sk-SK" dirty="0"/>
              <a:t>produktu nie je znížený dažďom </a:t>
            </a:r>
          </a:p>
          <a:p>
            <a:r>
              <a:rPr lang="sk-SK" dirty="0"/>
              <a:t>alebo snehom.</a:t>
            </a:r>
          </a:p>
          <a:p>
            <a:pPr algn="l"/>
            <a:endParaRPr lang="sk-SK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565400FD-7F99-4A9B-9FD6-4736A00B0E39}"/>
              </a:ext>
            </a:extLst>
          </p:cNvPr>
          <p:cNvSpPr txBox="1"/>
          <p:nvPr/>
        </p:nvSpPr>
        <p:spPr>
          <a:xfrm>
            <a:off x="3737421" y="3817662"/>
            <a:ext cx="1308305" cy="358923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sk-SK" b="1" dirty="0">
                <a:ea typeface="MS Mincho" panose="02020609040205080304" pitchFamily="49" charset="-128"/>
                <a:cs typeface="Times New Roman" panose="02020603050405020304" pitchFamily="18" charset="0"/>
              </a:rPr>
              <a:t>Bez zápachu</a:t>
            </a:r>
            <a:endParaRPr lang="sk-SK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endParaRPr lang="sk-SK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2CA289B8-2C3A-473E-B4FE-686BCC30104E}"/>
              </a:ext>
            </a:extLst>
          </p:cNvPr>
          <p:cNvSpPr txBox="1"/>
          <p:nvPr/>
        </p:nvSpPr>
        <p:spPr>
          <a:xfrm>
            <a:off x="6243914" y="5724015"/>
            <a:ext cx="1076912" cy="39477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endParaRPr lang="sk-SK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04815DCB-E754-404D-9B8B-E73260E39716}"/>
              </a:ext>
            </a:extLst>
          </p:cNvPr>
          <p:cNvSpPr txBox="1"/>
          <p:nvPr/>
        </p:nvSpPr>
        <p:spPr>
          <a:xfrm>
            <a:off x="2279700" y="1097938"/>
            <a:ext cx="460615" cy="1140902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sk-SK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1483F1D5-AED3-4288-B4CD-656E0146D8A8}"/>
              </a:ext>
            </a:extLst>
          </p:cNvPr>
          <p:cNvSpPr txBox="1"/>
          <p:nvPr/>
        </p:nvSpPr>
        <p:spPr>
          <a:xfrm>
            <a:off x="7440314" y="1447736"/>
            <a:ext cx="460615" cy="1140902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sk-SK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6E2401B4-0D25-4234-B947-768CFDB8154C}"/>
              </a:ext>
            </a:extLst>
          </p:cNvPr>
          <p:cNvSpPr txBox="1"/>
          <p:nvPr/>
        </p:nvSpPr>
        <p:spPr>
          <a:xfrm>
            <a:off x="7996972" y="4012212"/>
            <a:ext cx="460615" cy="1140902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sk-SK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B4753559-19DF-49C6-8918-4703B8444314}"/>
              </a:ext>
            </a:extLst>
          </p:cNvPr>
          <p:cNvSpPr txBox="1"/>
          <p:nvPr/>
        </p:nvSpPr>
        <p:spPr>
          <a:xfrm>
            <a:off x="3239194" y="3348405"/>
            <a:ext cx="460615" cy="1140902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sk-SK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5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C1EFB136-D3AA-439B-A1B1-BC81A4B361FF}"/>
              </a:ext>
            </a:extLst>
          </p:cNvPr>
          <p:cNvSpPr txBox="1"/>
          <p:nvPr/>
        </p:nvSpPr>
        <p:spPr>
          <a:xfrm>
            <a:off x="2208495" y="5495446"/>
            <a:ext cx="460615" cy="1140902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sk-SK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827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34D4F16-1CC8-4C8D-95C6-0E9173864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39" y="48397"/>
            <a:ext cx="5340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úvisiaci obrázok">
            <a:extLst>
              <a:ext uri="{FF2B5EF4-FFF2-40B4-BE49-F238E27FC236}">
                <a16:creationId xmlns:a16="http://schemas.microsoft.com/office/drawing/2014/main" id="{0A3026C3-496C-4AD3-BA5C-F49F93EAD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42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ýsledok vyhľadávania obrázkov pre dopyt őz">
            <a:extLst>
              <a:ext uri="{FF2B5EF4-FFF2-40B4-BE49-F238E27FC236}">
                <a16:creationId xmlns:a16="http://schemas.microsoft.com/office/drawing/2014/main" id="{1BF1B4EA-667A-4BDA-A1C7-AEA17EC15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8018"/>
            <a:ext cx="186625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ýsledok vyhľadávania obrázkov pre dopyt mezei pocok">
            <a:extLst>
              <a:ext uri="{FF2B5EF4-FFF2-40B4-BE49-F238E27FC236}">
                <a16:creationId xmlns:a16="http://schemas.microsoft.com/office/drawing/2014/main" id="{AA188179-29DA-45A9-AE5D-56809636B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491173"/>
            <a:ext cx="1866250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ýsledok vyhľadávania obrázkov pre dopyt mezei nyúl">
            <a:extLst>
              <a:ext uri="{FF2B5EF4-FFF2-40B4-BE49-F238E27FC236}">
                <a16:creationId xmlns:a16="http://schemas.microsoft.com/office/drawing/2014/main" id="{1909C53F-BC86-4912-A5D9-C93D675B3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621868"/>
            <a:ext cx="1854198" cy="12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platzhalter 1">
            <a:extLst>
              <a:ext uri="{FF2B5EF4-FFF2-40B4-BE49-F238E27FC236}">
                <a16:creationId xmlns:a16="http://schemas.microsoft.com/office/drawing/2014/main" id="{1D2C9EA4-96B6-4BA2-8EE3-332640110228}"/>
              </a:ext>
            </a:extLst>
          </p:cNvPr>
          <p:cNvSpPr txBox="1">
            <a:spLocks/>
          </p:cNvSpPr>
          <p:nvPr/>
        </p:nvSpPr>
        <p:spPr>
          <a:xfrm>
            <a:off x="2060886" y="361151"/>
            <a:ext cx="7654431" cy="575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lang="de-DE" sz="4000" b="1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gitalSansEFOP-MediumIta" charset="0"/>
                <a:ea typeface="DigitalSansEFOP-MediumIta" charset="0"/>
                <a:cs typeface="DigitalSansEFOP-MediumIta" charset="0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sk-SK" dirty="0"/>
              <a:t>Balenie </a:t>
            </a:r>
            <a:r>
              <a:rPr lang="hu-HU" dirty="0">
                <a:latin typeface="DigitalSansEFOP-MediumIta" panose="02000000000000000000" pitchFamily="50" charset="0"/>
              </a:rPr>
              <a:t>: </a:t>
            </a:r>
            <a:r>
              <a:rPr lang="hu-HU" dirty="0">
                <a:solidFill>
                  <a:schemeClr val="bg1"/>
                </a:solidFill>
                <a:latin typeface="DigitalSansEFOP-MediumIta" panose="02000000000000000000" pitchFamily="50" charset="0"/>
              </a:rPr>
              <a:t>P</a:t>
            </a:r>
            <a:r>
              <a:rPr lang="sk-SK" b="0" dirty="0"/>
              <a:t> penergetic b WV</a:t>
            </a:r>
          </a:p>
          <a:p>
            <a:endParaRPr lang="de-CH" i="1" dirty="0">
              <a:latin typeface="DigitalSansEFOP-MediumIta" panose="02000000000000000000" pitchFamily="50" charset="0"/>
            </a:endParaRPr>
          </a:p>
        </p:txBody>
      </p:sp>
      <p:pic>
        <p:nvPicPr>
          <p:cNvPr id="11" name="Grafik 5">
            <a:extLst>
              <a:ext uri="{FF2B5EF4-FFF2-40B4-BE49-F238E27FC236}">
                <a16:creationId xmlns:a16="http://schemas.microsoft.com/office/drawing/2014/main" id="{6D21F9B3-9C6D-4080-AFFC-2AA1735C21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26" r="1" b="18184"/>
          <a:stretch/>
        </p:blipFill>
        <p:spPr>
          <a:xfrm>
            <a:off x="1921826" y="3839969"/>
            <a:ext cx="3721821" cy="3018031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A67E8F19-8378-49EC-A23E-FB12FC106279}"/>
              </a:ext>
            </a:extLst>
          </p:cNvPr>
          <p:cNvSpPr txBox="1"/>
          <p:nvPr/>
        </p:nvSpPr>
        <p:spPr>
          <a:xfrm>
            <a:off x="5699221" y="3477397"/>
            <a:ext cx="1875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/>
              <a:t>8 kg sáčok</a:t>
            </a:r>
          </a:p>
        </p:txBody>
      </p:sp>
    </p:spTree>
    <p:extLst>
      <p:ext uri="{BB962C8B-B14F-4D97-AF65-F5344CB8AC3E}">
        <p14:creationId xmlns:p14="http://schemas.microsoft.com/office/powerpoint/2010/main" val="776211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24E6C1-B1C5-40C3-9B90-EF2666FB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sk-SK" dirty="0"/>
              <a:t>Stále častejšie hubové a bakteriálne infekcie</a:t>
            </a:r>
          </a:p>
        </p:txBody>
      </p:sp>
      <p:sp>
        <p:nvSpPr>
          <p:cNvPr id="7" name="Zástupný symbol textu 6">
            <a:extLst>
              <a:ext uri="{FF2B5EF4-FFF2-40B4-BE49-F238E27FC236}">
                <a16:creationId xmlns:a16="http://schemas.microsoft.com/office/drawing/2014/main" id="{DDC64B4F-EF8E-442A-8D01-0AD7034A68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rtlCol="0">
            <a:normAutofit fontScale="40000" lnSpcReduction="20000"/>
          </a:bodyPr>
          <a:lstStyle/>
          <a:p>
            <a:pPr rtl="0"/>
            <a:r>
              <a:rPr lang="sk-SK"/>
              <a:t>Ktoré nás </a:t>
            </a:r>
            <a:r>
              <a:rPr lang="sk-SK" dirty="0"/>
              <a:t>trápia</a:t>
            </a:r>
          </a:p>
        </p:txBody>
      </p:sp>
      <p:sp>
        <p:nvSpPr>
          <p:cNvPr id="8" name="Zástupný symbol textu 7">
            <a:extLst>
              <a:ext uri="{FF2B5EF4-FFF2-40B4-BE49-F238E27FC236}">
                <a16:creationId xmlns:a16="http://schemas.microsoft.com/office/drawing/2014/main" id="{E869ACF9-B7F9-4774-B207-2EF78971151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 rtlCol="0"/>
          <a:lstStyle/>
          <a:p>
            <a:pPr rtl="0"/>
            <a:r>
              <a:rPr lang="sk-SK" sz="3200" dirty="0" err="1"/>
              <a:t>fuzária</a:t>
            </a:r>
            <a:endParaRPr lang="sk-SK" sz="3200" dirty="0">
              <a:latin typeface="+mn-lt"/>
            </a:endParaRP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F350F641-F6F8-461C-9C2D-07E416875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97602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sk-SK" sz="2800" dirty="0"/>
              <a:t>Umelé hnojiva </a:t>
            </a:r>
          </a:p>
          <a:p>
            <a:pPr rtl="0"/>
            <a:endParaRPr lang="sk-SK" sz="2800" dirty="0"/>
          </a:p>
          <a:p>
            <a:pPr rtl="0"/>
            <a:r>
              <a:rPr lang="sk-SK" sz="2800" dirty="0"/>
              <a:t>Jednostranná výživa</a:t>
            </a:r>
          </a:p>
          <a:p>
            <a:pPr rtl="0"/>
            <a:endParaRPr lang="sk-SK" sz="2800" dirty="0"/>
          </a:p>
          <a:p>
            <a:pPr rtl="0"/>
            <a:r>
              <a:rPr lang="sk-SK" sz="2800" dirty="0"/>
              <a:t>Strata života v pôde</a:t>
            </a:r>
          </a:p>
        </p:txBody>
      </p:sp>
      <p:sp>
        <p:nvSpPr>
          <p:cNvPr id="9" name="Zástupný symbol textu 8">
            <a:extLst>
              <a:ext uri="{FF2B5EF4-FFF2-40B4-BE49-F238E27FC236}">
                <a16:creationId xmlns:a16="http://schemas.microsoft.com/office/drawing/2014/main" id="{3A2613D7-9904-47E7-A848-78E09B4F4A0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 rtlCol="0"/>
          <a:lstStyle/>
          <a:p>
            <a:pPr rtl="0"/>
            <a:r>
              <a:rPr lang="sk-SK" sz="3200" dirty="0" err="1"/>
              <a:t>sklerotínia</a:t>
            </a:r>
            <a:endParaRPr lang="sk-SK" sz="3200" dirty="0">
              <a:latin typeface="+mn-lt"/>
            </a:endParaRPr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B9D7DA5-9DA5-4EDA-AAC1-B5A593D730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0"/>
            <a:ext cx="3726469" cy="3397601"/>
          </a:xfrm>
        </p:spPr>
        <p:txBody>
          <a:bodyPr rtlCol="0"/>
          <a:lstStyle/>
          <a:p>
            <a:pPr rtl="0"/>
            <a:r>
              <a:rPr lang="sk-SK" sz="2800" dirty="0"/>
              <a:t>Čas na dodržanie osevného postupu</a:t>
            </a:r>
          </a:p>
          <a:p>
            <a:pPr rtl="0"/>
            <a:r>
              <a:rPr lang="sk-SK" sz="2800" dirty="0"/>
              <a:t>Rezistentné chemické prípravky</a:t>
            </a:r>
          </a:p>
        </p:txBody>
      </p:sp>
      <p:sp>
        <p:nvSpPr>
          <p:cNvPr id="10" name="Zástupný symbol textu 9">
            <a:extLst>
              <a:ext uri="{FF2B5EF4-FFF2-40B4-BE49-F238E27FC236}">
                <a16:creationId xmlns:a16="http://schemas.microsoft.com/office/drawing/2014/main" id="{FCAA0F0E-6B7F-4145-A8E2-90DC4D67578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 rtlCol="0"/>
          <a:lstStyle/>
          <a:p>
            <a:pPr rtl="0"/>
            <a:r>
              <a:rPr lang="sk-SK" sz="3200" dirty="0"/>
              <a:t>baktérie</a:t>
            </a:r>
            <a:endParaRPr lang="sk-SK" sz="3200" dirty="0">
              <a:latin typeface="+mn-lt"/>
            </a:endParaRPr>
          </a:p>
        </p:txBody>
      </p:sp>
      <p:sp>
        <p:nvSpPr>
          <p:cNvPr id="6" name="Zástupný symbol textu 5">
            <a:extLst>
              <a:ext uri="{FF2B5EF4-FFF2-40B4-BE49-F238E27FC236}">
                <a16:creationId xmlns:a16="http://schemas.microsoft.com/office/drawing/2014/main" id="{4B29415E-FF87-4959-B427-0EA155C16B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/>
          </a:bodyPr>
          <a:lstStyle/>
          <a:p>
            <a:pPr rtl="0"/>
            <a:r>
              <a:rPr lang="sk-SK" sz="2800" dirty="0"/>
              <a:t>Dôsledkom otepľovania nové choroby</a:t>
            </a:r>
          </a:p>
          <a:p>
            <a:pPr rtl="0"/>
            <a:r>
              <a:rPr lang="sk-SK" sz="2800" dirty="0"/>
              <a:t>Drahá a priam nemožná ochrana proti nim</a:t>
            </a:r>
          </a:p>
        </p:txBody>
      </p:sp>
      <p:sp>
        <p:nvSpPr>
          <p:cNvPr id="4" name="Zástupný symbol čísla snímky 3">
            <a:extLst>
              <a:ext uri="{FF2B5EF4-FFF2-40B4-BE49-F238E27FC236}">
                <a16:creationId xmlns:a16="http://schemas.microsoft.com/office/drawing/2014/main" id="{81B23B52-8351-4A05-ABAB-5A128EE689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49323" y="6416720"/>
            <a:ext cx="28448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185495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obrázka 10" descr="Obrázok snímky súhrnu, vľavo hore">
            <a:extLst>
              <a:ext uri="{FF2B5EF4-FFF2-40B4-BE49-F238E27FC236}">
                <a16:creationId xmlns:a16="http://schemas.microsoft.com/office/drawing/2014/main" id="{AD40D937-B3C8-43EA-A0D3-6CE4BF447E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00" y="86714"/>
            <a:ext cx="6009285" cy="3890571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433CBA-6B58-475A-BAF2-04998BA4A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3517900"/>
            <a:ext cx="6012000" cy="1845743"/>
          </a:xfrm>
        </p:spPr>
        <p:txBody>
          <a:bodyPr rtlCol="0"/>
          <a:lstStyle/>
          <a:p>
            <a:pPr rtl="0"/>
            <a:r>
              <a:rPr lang="sk-SK" dirty="0"/>
              <a:t>Bezpečné a spoľahlivo fungujúce prípravky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6542706-50AC-4B17-A704-143D94A79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363643"/>
            <a:ext cx="6012000" cy="1409700"/>
          </a:xfrm>
        </p:spPr>
        <p:txBody>
          <a:bodyPr rtlCol="0"/>
          <a:lstStyle/>
          <a:p>
            <a:pPr rtl="0"/>
            <a:r>
              <a:rPr lang="sk-SK" dirty="0"/>
              <a:t>Používajú okolité štáty</a:t>
            </a:r>
          </a:p>
        </p:txBody>
      </p:sp>
      <p:sp>
        <p:nvSpPr>
          <p:cNvPr id="4" name="Zástupný symbol čísla snímky 3">
            <a:extLst>
              <a:ext uri="{FF2B5EF4-FFF2-40B4-BE49-F238E27FC236}">
                <a16:creationId xmlns:a16="http://schemas.microsoft.com/office/drawing/2014/main" id="{DFD249B8-A654-41FD-9724-45A3A5EE13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60</a:t>
            </a:fld>
            <a:endParaRPr lang="sk-SK" dirty="0"/>
          </a:p>
        </p:txBody>
      </p:sp>
      <p:sp>
        <p:nvSpPr>
          <p:cNvPr id="9" name="Zástupný symbol textu 23">
            <a:extLst>
              <a:ext uri="{FF2B5EF4-FFF2-40B4-BE49-F238E27FC236}">
                <a16:creationId xmlns:a16="http://schemas.microsoft.com/office/drawing/2014/main" id="{A3C57626-7987-4949-805E-90765A2B241C}"/>
              </a:ext>
            </a:extLst>
          </p:cNvPr>
          <p:cNvSpPr txBox="1">
            <a:spLocks/>
          </p:cNvSpPr>
          <p:nvPr/>
        </p:nvSpPr>
        <p:spPr>
          <a:xfrm>
            <a:off x="7408985" y="3110823"/>
            <a:ext cx="4196861" cy="361938"/>
          </a:xfrm>
          <a:prstGeom prst="rect">
            <a:avLst/>
          </a:prstGeom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800" dirty="0"/>
              <a:t>Je tu príležitosť na úspech</a:t>
            </a:r>
          </a:p>
          <a:p>
            <a:r>
              <a:rPr lang="sk-SK" sz="2800" dirty="0"/>
              <a:t>Pestujeme zdravé potraviny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CF76615B-F199-4D1F-B3CD-68D685E3C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24" y="5534055"/>
            <a:ext cx="2192239" cy="12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59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8F0BE1F-DA5B-41F6-9625-CD1501B4B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dirty="0"/>
              <a:t>Príležitosti na trhu</a:t>
            </a:r>
          </a:p>
        </p:txBody>
      </p:sp>
      <p:sp>
        <p:nvSpPr>
          <p:cNvPr id="2" name="Zástupný symbol textu 1">
            <a:extLst>
              <a:ext uri="{FF2B5EF4-FFF2-40B4-BE49-F238E27FC236}">
                <a16:creationId xmlns:a16="http://schemas.microsoft.com/office/drawing/2014/main" id="{909EDE69-A499-499E-A406-452AE63D3EE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4770" y="1406769"/>
            <a:ext cx="4594002" cy="4521281"/>
          </a:xfrm>
        </p:spPr>
        <p:txBody>
          <a:bodyPr rtlCol="0"/>
          <a:lstStyle/>
          <a:p>
            <a:pPr rtl="0"/>
            <a:r>
              <a:rPr lang="sk-SK" dirty="0"/>
              <a:t>Príležitosť byť lídrom</a:t>
            </a:r>
          </a:p>
        </p:txBody>
      </p:sp>
      <p:sp>
        <p:nvSpPr>
          <p:cNvPr id="7" name="Zástupný symbol textu 6">
            <a:extLst>
              <a:ext uri="{FF2B5EF4-FFF2-40B4-BE49-F238E27FC236}">
                <a16:creationId xmlns:a16="http://schemas.microsoft.com/office/drawing/2014/main" id="{1DD63819-D563-41C4-B096-DBA43B6ADA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r>
              <a:rPr lang="sk-SK" sz="4200" dirty="0"/>
              <a:t>€</a:t>
            </a:r>
          </a:p>
        </p:txBody>
      </p:sp>
      <p:sp>
        <p:nvSpPr>
          <p:cNvPr id="10" name="Zástupný symbol textu 9">
            <a:extLst>
              <a:ext uri="{FF2B5EF4-FFF2-40B4-BE49-F238E27FC236}">
                <a16:creationId xmlns:a16="http://schemas.microsoft.com/office/drawing/2014/main" id="{CFD31A3E-C717-4F03-8065-D2164B4E6B7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 rtlCol="0"/>
          <a:lstStyle/>
          <a:p>
            <a:pPr rtl="0"/>
            <a:endParaRPr lang="sk-SK" dirty="0"/>
          </a:p>
          <a:p>
            <a:pPr rtl="0"/>
            <a:endParaRPr lang="sk-SK" dirty="0"/>
          </a:p>
          <a:p>
            <a:pPr rtl="0"/>
            <a:r>
              <a:rPr lang="sk-SK" dirty="0"/>
              <a:t>Prvý na trhu</a:t>
            </a:r>
          </a:p>
        </p:txBody>
      </p:sp>
      <p:sp>
        <p:nvSpPr>
          <p:cNvPr id="3" name="Zástupný symbol textu 2">
            <a:extLst>
              <a:ext uri="{FF2B5EF4-FFF2-40B4-BE49-F238E27FC236}">
                <a16:creationId xmlns:a16="http://schemas.microsoft.com/office/drawing/2014/main" id="{2971CC00-8E3A-4EC3-89C9-991C12AFF3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77862" y="1641231"/>
            <a:ext cx="4160059" cy="4112081"/>
          </a:xfrm>
        </p:spPr>
        <p:txBody>
          <a:bodyPr rtlCol="0"/>
          <a:lstStyle/>
          <a:p>
            <a:r>
              <a:rPr lang="sk-SK" dirty="0"/>
              <a:t>Príležitosť pre nové trhy</a:t>
            </a:r>
          </a:p>
        </p:txBody>
      </p:sp>
      <p:sp>
        <p:nvSpPr>
          <p:cNvPr id="8" name="Zástupný symbol textu 7">
            <a:extLst>
              <a:ext uri="{FF2B5EF4-FFF2-40B4-BE49-F238E27FC236}">
                <a16:creationId xmlns:a16="http://schemas.microsoft.com/office/drawing/2014/main" id="{255B9A2E-DF23-4FE6-B710-467DE61B96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r>
              <a:rPr lang="sk-SK" sz="4200" dirty="0"/>
              <a:t>€</a:t>
            </a:r>
          </a:p>
        </p:txBody>
      </p:sp>
      <p:sp>
        <p:nvSpPr>
          <p:cNvPr id="11" name="Zástupný symbol textu 10">
            <a:extLst>
              <a:ext uri="{FF2B5EF4-FFF2-40B4-BE49-F238E27FC236}">
                <a16:creationId xmlns:a16="http://schemas.microsoft.com/office/drawing/2014/main" id="{759900FE-3586-4DC8-BD28-3203985ECEA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endParaRPr lang="sk-SK" dirty="0"/>
          </a:p>
          <a:p>
            <a:pPr rtl="0"/>
            <a:r>
              <a:rPr lang="sk-SK" dirty="0"/>
              <a:t>Konvenčné potraviny sa ťažko predávajú</a:t>
            </a:r>
          </a:p>
          <a:p>
            <a:pPr rtl="0"/>
            <a:r>
              <a:rPr lang="sk-SK" dirty="0"/>
              <a:t> </a:t>
            </a:r>
          </a:p>
        </p:txBody>
      </p:sp>
      <p:sp>
        <p:nvSpPr>
          <p:cNvPr id="4" name="Zástupný symbol textu 3">
            <a:extLst>
              <a:ext uri="{FF2B5EF4-FFF2-40B4-BE49-F238E27FC236}">
                <a16:creationId xmlns:a16="http://schemas.microsoft.com/office/drawing/2014/main" id="{578DF6A3-2263-4753-AD41-F21E817404A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54039" y="2073886"/>
            <a:ext cx="3558330" cy="3460169"/>
          </a:xfrm>
        </p:spPr>
        <p:txBody>
          <a:bodyPr rtlCol="0"/>
          <a:lstStyle/>
          <a:p>
            <a:pPr rtl="0"/>
            <a:r>
              <a:rPr lang="sk-SK" dirty="0"/>
              <a:t>Zlepšenie  konkurencieschopnosti</a:t>
            </a:r>
          </a:p>
        </p:txBody>
      </p:sp>
      <p:sp>
        <p:nvSpPr>
          <p:cNvPr id="9" name="Zástupný symbol textu 8">
            <a:extLst>
              <a:ext uri="{FF2B5EF4-FFF2-40B4-BE49-F238E27FC236}">
                <a16:creationId xmlns:a16="http://schemas.microsoft.com/office/drawing/2014/main" id="{6211A720-7883-460C-97EC-758191E076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 rtlCol="0"/>
          <a:lstStyle/>
          <a:p>
            <a:r>
              <a:rPr lang="sk-SK" sz="4200" dirty="0"/>
              <a:t>€</a:t>
            </a:r>
          </a:p>
        </p:txBody>
      </p:sp>
      <p:sp>
        <p:nvSpPr>
          <p:cNvPr id="12" name="Zástupný symbol textu 11">
            <a:extLst>
              <a:ext uri="{FF2B5EF4-FFF2-40B4-BE49-F238E27FC236}">
                <a16:creationId xmlns:a16="http://schemas.microsoft.com/office/drawing/2014/main" id="{0887AF0E-3C95-4493-A569-203A63D31DF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 rtlCol="0"/>
          <a:lstStyle/>
          <a:p>
            <a:pPr rtl="0"/>
            <a:endParaRPr lang="sk-SK" dirty="0"/>
          </a:p>
          <a:p>
            <a:pPr rtl="0"/>
            <a:r>
              <a:rPr lang="sk-SK" dirty="0"/>
              <a:t>Bez reziduálne potraviny sa hľadajú</a:t>
            </a:r>
          </a:p>
        </p:txBody>
      </p:sp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id="{AACCF06E-4528-4A0F-A6B9-9DD69DF5D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61</a:t>
            </a:fld>
            <a:endParaRPr lang="sk-SK" dirty="0"/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14DC5A98-38AF-4D1A-97E1-0F71B3F68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24" y="5534055"/>
            <a:ext cx="2192239" cy="12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830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a 7" descr="Lístie">
            <a:extLst>
              <a:ext uri="{FF2B5EF4-FFF2-40B4-BE49-F238E27FC236}">
                <a16:creationId xmlns:a16="http://schemas.microsoft.com/office/drawing/2014/main" id="{C6EF0DE7-33B5-D141-BBF6-CAB5BBE641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1" r="11"/>
          <a:stretch>
            <a:fillRect/>
          </a:stretch>
        </p:blipFill>
        <p:spPr/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sk-SK" dirty="0">
                <a:latin typeface="Exo" panose="00000500000000000000" pitchFamily="2" charset="-18"/>
              </a:rPr>
              <a:t>Ďakujem</a:t>
            </a:r>
          </a:p>
        </p:txBody>
      </p:sp>
      <p:cxnSp>
        <p:nvCxnSpPr>
          <p:cNvPr id="5" name="Priama spojnica 4" descr="Deliaca čiara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dnadpis 6">
            <a:extLst>
              <a:ext uri="{FF2B5EF4-FFF2-40B4-BE49-F238E27FC236}">
                <a16:creationId xmlns:a16="http://schemas.microsoft.com/office/drawing/2014/main" id="{ACCCCDAD-0E0B-437F-8CAA-0536470B2E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sk-SK" sz="2100" dirty="0">
                <a:latin typeface="Exo" panose="00000500000000000000" pitchFamily="2" charset="-18"/>
              </a:rPr>
              <a:t>Zoltán Tamašek</a:t>
            </a:r>
          </a:p>
        </p:txBody>
      </p:sp>
      <p:pic>
        <p:nvPicPr>
          <p:cNvPr id="13" name="Grafika 12" descr="Používateľ" title="Ikona – meno prezentujúcej osoby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Zástupný symbol textu 8">
            <a:extLst>
              <a:ext uri="{FF2B5EF4-FFF2-40B4-BE49-F238E27FC236}">
                <a16:creationId xmlns:a16="http://schemas.microsoft.com/office/drawing/2014/main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sk-SK" dirty="0"/>
              <a:t>0905 459 286</a:t>
            </a:r>
          </a:p>
        </p:txBody>
      </p:sp>
      <p:pic>
        <p:nvPicPr>
          <p:cNvPr id="15" name="Grafika 14" descr="Smartfón" title="Ikona – telefónne číslo prezentujúcej osoby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Zástupný symbol textu 9">
            <a:extLst>
              <a:ext uri="{FF2B5EF4-FFF2-40B4-BE49-F238E27FC236}">
                <a16:creationId xmlns:a16="http://schemas.microsoft.com/office/drawing/2014/main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sk-SK" dirty="0"/>
              <a:t>biservis@biotomal.sk</a:t>
            </a:r>
          </a:p>
        </p:txBody>
      </p:sp>
      <p:pic>
        <p:nvPicPr>
          <p:cNvPr id="14" name="Grafika 13" descr="Obálka" title="Ikona e-mailu prezentujúcej osoby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Zástupný symbol textu 25">
            <a:extLst>
              <a:ext uri="{FF2B5EF4-FFF2-40B4-BE49-F238E27FC236}">
                <a16:creationId xmlns:a16="http://schemas.microsoft.com/office/drawing/2014/main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sk-SK" dirty="0">
                <a:hlinkClick r:id="rId10"/>
              </a:rPr>
              <a:t>www.biotomal.sk</a:t>
            </a:r>
            <a:r>
              <a:rPr lang="sk-SK" dirty="0"/>
              <a:t> </a:t>
            </a:r>
          </a:p>
        </p:txBody>
      </p:sp>
      <p:pic>
        <p:nvPicPr>
          <p:cNvPr id="30" name="Grafika 29" descr="Svet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  <p:pic>
        <p:nvPicPr>
          <p:cNvPr id="11" name="Zástupný objekt pre obrázok 10">
            <a:extLst>
              <a:ext uri="{FF2B5EF4-FFF2-40B4-BE49-F238E27FC236}">
                <a16:creationId xmlns:a16="http://schemas.microsoft.com/office/drawing/2014/main" id="{5CB2FFCF-357B-4926-80EE-24CC28EDC06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3"/>
          <a:srcRect t="3747" b="37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0148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Cím 1"/>
          <p:cNvSpPr>
            <a:spLocks noGrp="1"/>
          </p:cNvSpPr>
          <p:nvPr>
            <p:ph type="ctrTitle"/>
          </p:nvPr>
        </p:nvSpPr>
        <p:spPr>
          <a:xfrm>
            <a:off x="738553" y="-175692"/>
            <a:ext cx="9144000" cy="2387600"/>
          </a:xfrm>
        </p:spPr>
        <p:txBody>
          <a:bodyPr>
            <a:normAutofit/>
          </a:bodyPr>
          <a:lstStyle/>
          <a:p>
            <a:r>
              <a:rPr lang="hu-HU" sz="9600" b="1" dirty="0" err="1">
                <a:solidFill>
                  <a:schemeClr val="tx1"/>
                </a:solidFill>
                <a:latin typeface="Bodoni MT Condensed" panose="02070606080606020203" pitchFamily="18" charset="0"/>
              </a:rPr>
              <a:t>Tri</a:t>
            </a:r>
            <a:r>
              <a:rPr lang="hu-HU" sz="10600" b="1" dirty="0" err="1">
                <a:solidFill>
                  <a:schemeClr val="tx1"/>
                </a:solidFill>
                <a:latin typeface="Bodoni MT Condensed" panose="02070606080606020203" pitchFamily="18" charset="0"/>
              </a:rPr>
              <a:t>f</a:t>
            </a:r>
            <a:r>
              <a:rPr lang="hu-HU" sz="9600" b="1" dirty="0" err="1">
                <a:solidFill>
                  <a:schemeClr val="tx1"/>
                </a:solidFill>
                <a:latin typeface="Bodoni MT Condensed" panose="02070606080606020203" pitchFamily="18" charset="0"/>
              </a:rPr>
              <a:t>ender</a:t>
            </a:r>
            <a:endParaRPr lang="de-AT" sz="9600" b="1" dirty="0">
              <a:solidFill>
                <a:schemeClr val="tx1"/>
              </a:solidFill>
              <a:latin typeface="Bodoni MT Condensed" panose="02070606080606020203" pitchFamily="18" charset="0"/>
            </a:endParaRPr>
          </a:p>
        </p:txBody>
      </p:sp>
      <p:sp>
        <p:nvSpPr>
          <p:cNvPr id="13314" name="Alcím 2"/>
          <p:cNvSpPr>
            <a:spLocks noGrp="1"/>
          </p:cNvSpPr>
          <p:nvPr>
            <p:ph type="subTitle" idx="1"/>
          </p:nvPr>
        </p:nvSpPr>
        <p:spPr>
          <a:xfrm>
            <a:off x="5310553" y="4685923"/>
            <a:ext cx="4752867" cy="594824"/>
          </a:xfrm>
        </p:spPr>
        <p:txBody>
          <a:bodyPr>
            <a:noAutofit/>
          </a:bodyPr>
          <a:lstStyle/>
          <a:p>
            <a:r>
              <a:rPr lang="hu-HU" sz="2800" i="1" dirty="0" err="1">
                <a:solidFill>
                  <a:schemeClr val="tx1"/>
                </a:solidFill>
              </a:rPr>
              <a:t>Účinná</a:t>
            </a:r>
            <a:r>
              <a:rPr lang="hu-HU" sz="2800" i="1" dirty="0">
                <a:solidFill>
                  <a:schemeClr val="tx1"/>
                </a:solidFill>
              </a:rPr>
              <a:t> </a:t>
            </a:r>
            <a:r>
              <a:rPr lang="hu-HU" sz="2800" i="1" dirty="0" err="1">
                <a:solidFill>
                  <a:schemeClr val="tx1"/>
                </a:solidFill>
              </a:rPr>
              <a:t>látka</a:t>
            </a:r>
            <a:r>
              <a:rPr lang="hu-HU" sz="2800" i="1" dirty="0">
                <a:solidFill>
                  <a:schemeClr val="tx1"/>
                </a:solidFill>
              </a:rPr>
              <a:t>  </a:t>
            </a:r>
            <a:r>
              <a:rPr lang="hu-HU" sz="2800" b="1" i="1" dirty="0" err="1">
                <a:solidFill>
                  <a:schemeClr val="tx1"/>
                </a:solidFill>
              </a:rPr>
              <a:t>Trichoderma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dirty="0" err="1">
                <a:solidFill>
                  <a:schemeClr val="tx1"/>
                </a:solidFill>
              </a:rPr>
              <a:t>mikrobiologický</a:t>
            </a:r>
            <a:r>
              <a:rPr lang="hu-HU" sz="2800" dirty="0">
                <a:solidFill>
                  <a:schemeClr val="tx1"/>
                </a:solidFill>
              </a:rPr>
              <a:t>  </a:t>
            </a:r>
            <a:r>
              <a:rPr lang="sk-SK" sz="2800" dirty="0" err="1">
                <a:solidFill>
                  <a:schemeClr val="tx1"/>
                </a:solidFill>
              </a:rPr>
              <a:t>biostimulátor</a:t>
            </a:r>
            <a:endParaRPr lang="sk-SK" sz="2800" dirty="0">
              <a:solidFill>
                <a:schemeClr val="tx1"/>
              </a:solidFill>
            </a:endParaRPr>
          </a:p>
        </p:txBody>
      </p:sp>
      <p:pic>
        <p:nvPicPr>
          <p:cNvPr id="13315" name="Kép 3" descr="C:\Users\Dr. Bohár Gyula\Pictures\trichoderma_mikrogranulatum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086" y="2458297"/>
            <a:ext cx="3300765" cy="315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Kép 4" descr="D:\Documents\cellulóz\trich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1649" y="421072"/>
            <a:ext cx="3062165" cy="308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04E6946-B838-43AA-8486-DBC079967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177" y="6171565"/>
            <a:ext cx="11684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505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usaria-obili">
            <a:extLst>
              <a:ext uri="{FF2B5EF4-FFF2-40B4-BE49-F238E27FC236}">
                <a16:creationId xmlns:a16="http://schemas.microsoft.com/office/drawing/2014/main" id="{03941E66-76AC-4FD4-8DF4-94B504169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15036" y="1771648"/>
            <a:ext cx="2216144" cy="2261090"/>
          </a:xfrm>
        </p:spPr>
      </p:pic>
      <p:pic>
        <p:nvPicPr>
          <p:cNvPr id="3" name="Picture 3" descr="P9302099">
            <a:extLst>
              <a:ext uri="{FF2B5EF4-FFF2-40B4-BE49-F238E27FC236}">
                <a16:creationId xmlns:a16="http://schemas.microsoft.com/office/drawing/2014/main" id="{08C29396-E89F-435C-B0FE-896D19AF3D61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119439" y="3568059"/>
            <a:ext cx="2358724" cy="3143645"/>
          </a:xfrm>
        </p:spPr>
      </p:pic>
      <p:pic>
        <p:nvPicPr>
          <p:cNvPr id="4" name="Picture 4" descr="fusaria-obili">
            <a:extLst>
              <a:ext uri="{FF2B5EF4-FFF2-40B4-BE49-F238E27FC236}">
                <a16:creationId xmlns:a16="http://schemas.microsoft.com/office/drawing/2014/main" id="{FEE3292A-ED75-40FA-9773-77F0A33958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29666" y="1771648"/>
            <a:ext cx="2216144" cy="22610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1726B46A-5DEE-4CBA-A5D2-FDC0BAE77A04}"/>
              </a:ext>
            </a:extLst>
          </p:cNvPr>
          <p:cNvSpPr txBox="1"/>
          <p:nvPr/>
        </p:nvSpPr>
        <p:spPr>
          <a:xfrm>
            <a:off x="6846027" y="4125604"/>
            <a:ext cx="762068" cy="39241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100" kern="0" dirty="0">
                <a:solidFill>
                  <a:srgbClr val="000000"/>
                </a:solidFill>
                <a:latin typeface="Calibri"/>
              </a:rPr>
              <a:t>1. rok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9648343A-61B7-4E78-BA68-62B54AB41C75}"/>
              </a:ext>
            </a:extLst>
          </p:cNvPr>
          <p:cNvSpPr txBox="1"/>
          <p:nvPr/>
        </p:nvSpPr>
        <p:spPr>
          <a:xfrm>
            <a:off x="9756704" y="4125603"/>
            <a:ext cx="762068" cy="39241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100" kern="0" dirty="0">
                <a:solidFill>
                  <a:srgbClr val="000000"/>
                </a:solidFill>
                <a:latin typeface="Calibri"/>
              </a:rPr>
              <a:t>2. rok</a:t>
            </a: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48602DC1-E9BB-455E-A782-9AED6587A450}"/>
              </a:ext>
            </a:extLst>
          </p:cNvPr>
          <p:cNvSpPr/>
          <p:nvPr/>
        </p:nvSpPr>
        <p:spPr>
          <a:xfrm>
            <a:off x="3119439" y="4276501"/>
            <a:ext cx="1674017" cy="172759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round/>
          </a:ln>
        </p:spPr>
        <p:txBody>
          <a:bodyPr vert="horz" wrap="none" lIns="68580" tIns="34290" rIns="68580" bIns="34290" anchor="ctr" anchorCtr="0" compatLnSpc="1">
            <a:noAutofit/>
          </a:bodyPr>
          <a:lstStyle/>
          <a:p>
            <a:pPr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350" ker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486C267C-0645-4C17-A71D-5653B456E56B}"/>
              </a:ext>
            </a:extLst>
          </p:cNvPr>
          <p:cNvSpPr/>
          <p:nvPr/>
        </p:nvSpPr>
        <p:spPr>
          <a:xfrm flipV="1">
            <a:off x="4572000" y="2914649"/>
            <a:ext cx="1352553" cy="155733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50804" cap="flat">
            <a:solidFill>
              <a:srgbClr val="FF0000"/>
            </a:solidFill>
            <a:prstDash val="solid"/>
            <a:round/>
            <a:tailEnd type="arrow"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350" ker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" name="Picture 9" descr="damage of ear2">
            <a:extLst>
              <a:ext uri="{FF2B5EF4-FFF2-40B4-BE49-F238E27FC236}">
                <a16:creationId xmlns:a16="http://schemas.microsoft.com/office/drawing/2014/main" id="{17A447BB-7136-42B0-8278-17F4D2ACF6C0}"/>
              </a:ext>
            </a:extLst>
          </p:cNvPr>
          <p:cNvPicPr>
            <a:picLocks noGrp="1" noChangeAspect="1"/>
          </p:cNvPicPr>
          <p:nvPr>
            <p:ph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304800" y="1581461"/>
            <a:ext cx="3579288" cy="2740351"/>
          </a:xfrm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A75FAF2C-546B-497D-BA1C-91D7579478FC}"/>
              </a:ext>
            </a:extLst>
          </p:cNvPr>
          <p:cNvSpPr txBox="1"/>
          <p:nvPr/>
        </p:nvSpPr>
        <p:spPr>
          <a:xfrm>
            <a:off x="304800" y="527634"/>
            <a:ext cx="11687908" cy="6848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4000" kern="0" dirty="0" err="1">
                <a:solidFill>
                  <a:srgbClr val="000000"/>
                </a:solidFill>
                <a:latin typeface="+mj-lt"/>
              </a:rPr>
              <a:t>Fusarium</a:t>
            </a:r>
            <a:r>
              <a:rPr lang="sk-SK" sz="4000" kern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sk-SK" sz="4000" kern="0" dirty="0" err="1">
                <a:solidFill>
                  <a:srgbClr val="000000"/>
                </a:solidFill>
                <a:latin typeface="+mj-lt"/>
              </a:rPr>
              <a:t>spp</a:t>
            </a:r>
            <a:r>
              <a:rPr lang="sk-SK" sz="4000" kern="0" dirty="0">
                <a:solidFill>
                  <a:srgbClr val="000000"/>
                </a:solidFill>
                <a:latin typeface="+mj-lt"/>
              </a:rPr>
              <a:t>. – riziko pre následné plodiny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D3D5D177-4F9E-421C-9A9F-1477778BF8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24" y="5534055"/>
            <a:ext cx="2192239" cy="12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673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EA5D4984-C8E2-4621-893C-2CD07993B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60" y="4089372"/>
            <a:ext cx="4922006" cy="276862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7C3A2DD-BFB9-4D8B-944F-816EC3A3E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01" y="313279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sk-SK" i="1" dirty="0"/>
              <a:t>Keď sa Trichoderma stretne s </a:t>
            </a:r>
            <a:r>
              <a:rPr lang="sk-SK" i="1" dirty="0" err="1"/>
              <a:t>fuzáriummom</a:t>
            </a:r>
            <a:r>
              <a:rPr lang="sk-SK" i="1" dirty="0"/>
              <a:t>, zničí ho.</a:t>
            </a:r>
            <a:br>
              <a:rPr lang="sk-SK" dirty="0"/>
            </a:b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6A64F90-CF9D-487E-B061-E1FAB9DAD4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96" y="1120076"/>
            <a:ext cx="3263770" cy="183587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6682255-EADC-42DA-B053-C12E4C304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743" y="2038012"/>
            <a:ext cx="3301971" cy="1857359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11131F29-39D9-4FC2-8696-A49B1AE75C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01" y="3099961"/>
            <a:ext cx="3130304" cy="1760796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33C8AD5B-2C70-4931-82C5-3B6ED37F22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23" y="4331107"/>
            <a:ext cx="2829514" cy="1591601"/>
          </a:xfrm>
          <a:prstGeom prst="rect">
            <a:avLst/>
          </a:prstGeom>
        </p:spPr>
      </p:pic>
      <p:pic>
        <p:nvPicPr>
          <p:cNvPr id="8" name="Obrázok 4">
            <a:extLst>
              <a:ext uri="{FF2B5EF4-FFF2-40B4-BE49-F238E27FC236}">
                <a16:creationId xmlns:a16="http://schemas.microsoft.com/office/drawing/2014/main" id="{269EE5F2-7C4A-4879-ADC7-F4AB2CA00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351" y="6112921"/>
            <a:ext cx="11366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40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669_TF16411174.potx" id="{556EBA39-99DE-4158-A2C6-905FA336E328}" vid="{97779CDF-FD5E-4B6D-8F1C-30E13CFFECC3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Obchodný plán</Template>
  <TotalTime>0</TotalTime>
  <Words>1703</Words>
  <Application>Microsoft Office PowerPoint</Application>
  <PresentationFormat>Širokouhlá</PresentationFormat>
  <Paragraphs>397</Paragraphs>
  <Slides>62</Slides>
  <Notes>19</Notes>
  <HiddenSlides>0</HiddenSlides>
  <MMClips>0</MMClips>
  <ScaleCrop>false</ScaleCrop>
  <HeadingPairs>
    <vt:vector size="6" baseType="variant">
      <vt:variant>
        <vt:lpstr>Použité písma</vt:lpstr>
      </vt:variant>
      <vt:variant>
        <vt:i4>19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62</vt:i4>
      </vt:variant>
    </vt:vector>
  </HeadingPairs>
  <TitlesOfParts>
    <vt:vector size="83" baseType="lpstr">
      <vt:lpstr>BatangChe</vt:lpstr>
      <vt:lpstr>Agency FB</vt:lpstr>
      <vt:lpstr>Arial</vt:lpstr>
      <vt:lpstr>Bodoni MT Condensed</vt:lpstr>
      <vt:lpstr>Calibri</vt:lpstr>
      <vt:lpstr>Calibri Light</vt:lpstr>
      <vt:lpstr>Californian FB</vt:lpstr>
      <vt:lpstr>DigitalSansEFOP-Medium</vt:lpstr>
      <vt:lpstr>DigitalSansEFOP-MediumIta</vt:lpstr>
      <vt:lpstr>Exo</vt:lpstr>
      <vt:lpstr>Footlight MT Light</vt:lpstr>
      <vt:lpstr>inherit</vt:lpstr>
      <vt:lpstr>Roboto</vt:lpstr>
      <vt:lpstr>Rockwell</vt:lpstr>
      <vt:lpstr>Tahoma</vt:lpstr>
      <vt:lpstr>Times New Roman</vt:lpstr>
      <vt:lpstr>Vox Round Medium Italic</vt:lpstr>
      <vt:lpstr>Wingdings</vt:lpstr>
      <vt:lpstr>Wingdings 3</vt:lpstr>
      <vt:lpstr>Motív balíka Office</vt:lpstr>
      <vt:lpstr>Office-téma</vt:lpstr>
      <vt:lpstr>Ochrana  BEZ rezíduí</vt:lpstr>
      <vt:lpstr>bioTomal</vt:lpstr>
      <vt:lpstr>Ochrana rastlín          zlacnenie výroby do budúcna</vt:lpstr>
      <vt:lpstr>Prezentácia programu PowerPoint</vt:lpstr>
      <vt:lpstr>Lepšie udržanie vody      zlacnenie orby - zníženie toxínov</vt:lpstr>
      <vt:lpstr>Stále častejšie hubové a bakteriálne infekcie</vt:lpstr>
      <vt:lpstr>Trifender</vt:lpstr>
      <vt:lpstr>Prezentácia programu PowerPoint</vt:lpstr>
      <vt:lpstr>Keď sa Trichoderma stretne s fuzáriummom, zničí ho. </vt:lpstr>
      <vt:lpstr>Keď sa Trifender stretne s fuzáriummom, zničí ho. </vt:lpstr>
      <vt:lpstr>Prezentácia programu PowerPoint</vt:lpstr>
      <vt:lpstr>prevencia proti hube Sclerotinia sclerotiorum</vt:lpstr>
      <vt:lpstr>Prezentácia programu PowerPoint</vt:lpstr>
      <vt:lpstr>Sclerotinia v slnečnici</vt:lpstr>
      <vt:lpstr>Prezentácia programu PowerPoint</vt:lpstr>
      <vt:lpstr>Trifender štiepí celulózu</vt:lpstr>
      <vt:lpstr>Dvory nad Žitavou 2016 november</vt:lpstr>
      <vt:lpstr>Po aplikácii Trifender sa znásobia terciárne korene</vt:lpstr>
      <vt:lpstr>Trifender  použitie</vt:lpstr>
      <vt:lpstr>Morenie osiva sóje hrčkotvornými baktériami</vt:lpstr>
      <vt:lpstr>Poliriz S  -  obsahuje</vt:lpstr>
      <vt:lpstr>Morenie osiva   Poliriz S</vt:lpstr>
      <vt:lpstr>Poliriz S   -   Inokulant osiva sóje</vt:lpstr>
      <vt:lpstr>Dezinfekcia pôdy</vt:lpstr>
      <vt:lpstr>Prezentácia programu PowerPoint</vt:lpstr>
      <vt:lpstr>SoilTonic G  a SoilTonic E s biogennýmí prvkami</vt:lpstr>
      <vt:lpstr>Prezentácia programu PowerPoint</vt:lpstr>
      <vt:lpstr>Prezentácia programu PowerPoint</vt:lpstr>
      <vt:lpstr>Ertragsabsicherung durch frühen Anbau Standort: St. Margarethen/Raab,  Ernte am 25.09.2018</vt:lpstr>
      <vt:lpstr>Prezentácia programu PowerPoint</vt:lpstr>
      <vt:lpstr>Ochrana cukrovej repy, obilnín, olejnín</vt:lpstr>
      <vt:lpstr> zloženie</vt:lpstr>
      <vt:lpstr>Prezentácia programu PowerPoint</vt:lpstr>
      <vt:lpstr>Prezentácia programu PowerPoint</vt:lpstr>
      <vt:lpstr>Prezentácia programu PowerPoint</vt:lpstr>
      <vt:lpstr>Prezentácia programu PowerPoint</vt:lpstr>
      <vt:lpstr>Škody:</vt:lpstr>
      <vt:lpstr>Prezentácia programu PowerPoint</vt:lpstr>
      <vt:lpstr>Prezentácia programu PowerPoint</vt:lpstr>
      <vt:lpstr>Prezentácia programu PowerPoint</vt:lpstr>
      <vt:lpstr>Prezentácia programu PowerPoint</vt:lpstr>
      <vt:lpstr>Škody </vt:lpstr>
      <vt:lpstr>Prezentácia programu PowerPoint</vt:lpstr>
      <vt:lpstr>Prezentácia programu PowerPoint</vt:lpstr>
      <vt:lpstr>penergetic b WV</vt:lpstr>
      <vt:lpstr>Prezentácia programu PowerPoint</vt:lpstr>
      <vt:lpstr>Prezentácia programu PowerPoint</vt:lpstr>
      <vt:lpstr>Prezentácia programu PowerPoint</vt:lpstr>
      <vt:lpstr>Nikola Tesla (* 10. júl 1856, Smiljan, Rakúske cisárstvo (dnes Chorvátsko) – † 7. január 1943, New York)</vt:lpstr>
      <vt:lpstr>E.S.R.–Electron Spin Rezonancia E.P.R.–Electron Paramagentic Rezonancia </vt:lpstr>
      <vt:lpstr>Ako funguje zmenená vlastnosť elektroSPINov</vt:lpstr>
      <vt:lpstr>Fyziológia elektro-mechanizmu čuchu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Bezpečné a spoľahlivo fungujúce prípravky</vt:lpstr>
      <vt:lpstr>Príležitosti na trhu</vt:lpstr>
      <vt:lpstr>Ďakujem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2019-09-01T10:55:05Z</dcterms:created>
  <dcterms:modified xsi:type="dcterms:W3CDTF">2019-11-05T09:44:43Z</dcterms:modified>
</cp:coreProperties>
</file>