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1" r:id="rId3"/>
    <p:sldId id="269" r:id="rId4"/>
    <p:sldId id="279" r:id="rId5"/>
    <p:sldId id="275" r:id="rId6"/>
    <p:sldId id="280" r:id="rId7"/>
    <p:sldId id="277" r:id="rId8"/>
    <p:sldId id="281" r:id="rId9"/>
    <p:sldId id="274" r:id="rId10"/>
    <p:sldId id="282" r:id="rId11"/>
    <p:sldId id="268" r:id="rId12"/>
    <p:sldId id="272" r:id="rId13"/>
    <p:sldId id="284" r:id="rId14"/>
    <p:sldId id="283" r:id="rId15"/>
    <p:sldId id="276" r:id="rId16"/>
    <p:sldId id="278" r:id="rId17"/>
    <p:sldId id="258" r:id="rId18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Tmavý štýl 1 - zvýrazneni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80" d="100"/>
          <a:sy n="80" d="100"/>
        </p:scale>
        <p:origin x="30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CCE4A-F81A-4EF9-907A-5152E9B410C1}" type="datetimeFigureOut">
              <a:rPr lang="sk-SK" smtClean="0"/>
              <a:t>31. 10. 2019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79893-B1C1-4AA8-B624-F8026BEAE7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6971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24E7-AA29-4503-9AA6-4DB484697072}" type="datetimeFigureOut">
              <a:rPr lang="sk-SK" smtClean="0"/>
              <a:t>31. 10. 2019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FCAF-3A02-475F-9DC3-2B5A483D18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942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CFCAF-3A02-475F-9DC3-2B5A483D181B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044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k-SK" dirty="0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B8E713-A47C-4C70-AF58-A47A381C64E4}" type="datetime1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www.uksup.sk</a:t>
            </a: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0EFBD9-7D15-4639-B143-8F39674E03CF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38" y="5949315"/>
            <a:ext cx="81915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9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D9A7-B047-4BDA-B2CA-406E98789350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49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1316" y="63185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509D702-FD75-4025-A38E-7C1CDCBCA188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17445"/>
            <a:ext cx="7824216" cy="365125"/>
          </a:xfrm>
        </p:spPr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9136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58164" y="630631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B4EBD92-44B0-45AD-8C4B-51BFDE166735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05253"/>
            <a:ext cx="7763256" cy="365125"/>
          </a:xfrm>
        </p:spPr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104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09396" y="636515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DB54FE-9144-4514-A6EE-EEDFCBD1EF85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77347"/>
            <a:ext cx="7677912" cy="365125"/>
          </a:xfrm>
        </p:spPr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113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E9643-A93A-4B01-9424-6EE97E0AA83C}" type="datetime1">
              <a:rPr lang="sk-SK" smtClean="0"/>
              <a:t>31. 10. 2019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6481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66EF-1E45-4AE7-916F-182809852EF7}" type="datetime1">
              <a:rPr lang="sk-SK" smtClean="0"/>
              <a:t>31. 10. 2019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464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003E-ACEA-4CAB-BB57-B913C2614AB2}" type="datetime1">
              <a:rPr lang="sk-SK" smtClean="0"/>
              <a:t>31. 10. 2019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836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9124" y="635402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7359E51-DA3B-450C-9F8B-12B444DA794E}" type="datetime1">
              <a:rPr lang="sk-SK" smtClean="0"/>
              <a:t>31. 10. 2019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080"/>
            <a:ext cx="7812024" cy="365125"/>
          </a:xfrm>
        </p:spPr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594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E0BEA-1DAA-43F3-B40D-AAA4248AC9A3}" type="datetime1">
              <a:rPr lang="sk-SK" smtClean="0"/>
              <a:t>31. 10. 2019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290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6932" y="6391656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BE6D71-9A85-40A1-A6A1-2F8835FCF8B8}" type="datetime1">
              <a:rPr lang="sk-SK" smtClean="0"/>
              <a:t>31. 10. 2019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91657"/>
            <a:ext cx="7812024" cy="364065"/>
          </a:xfrm>
        </p:spPr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914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38FA-B74F-4A5B-BCC8-6CEDC7305807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955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F95B-B789-4BD2-9D88-C7C35AE879D9}" type="datetime1">
              <a:rPr lang="sk-SK" smtClean="0"/>
              <a:t>31. 10. 2019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839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DE0F-C601-4834-B4F1-3A85789DE1E1}" type="datetime1">
              <a:rPr lang="sk-SK" smtClean="0"/>
              <a:t>31. 10. 2019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848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8B35-A83C-4D5D-92DE-E5713859057B}" type="datetime1">
              <a:rPr lang="sk-SK" smtClean="0"/>
              <a:t>31. 10. 2019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209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DF66-3CA3-4F84-A02B-A9612AA66546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62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A10B9-76BE-4AA6-BDA5-574588E7BC14}" type="datetime1">
              <a:rPr lang="sk-SK" smtClean="0"/>
              <a:t>31. 10. 2019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372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715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97FE7F38-C5AD-440B-85B2-B7C5601AE6C1}" type="datetime1">
              <a:rPr lang="sk-SK" smtClean="0"/>
              <a:pPr/>
              <a:t>31. 10. 2019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A0EFBD9-7D15-4639-B143-8F39674E03CF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9" name="Picture 2" descr="Výsledok vyhľadávania obrázkov pre dopyt slovenský šTáTNY ZNAK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2" y="158787"/>
            <a:ext cx="571499" cy="70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/>
          <p:cNvPicPr>
            <a:picLocks noChangeAspect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97" y="138542"/>
            <a:ext cx="1479630" cy="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2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29710" y="441434"/>
            <a:ext cx="10137228" cy="6132788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/>
              <a:t>Ústredný kontrolný a skúšobný ústav poľnohospodársky </a:t>
            </a:r>
            <a:br>
              <a:rPr lang="sk-SK" sz="4000" dirty="0" smtClean="0"/>
            </a:br>
            <a:r>
              <a:rPr lang="sk-SK" sz="4000" dirty="0" smtClean="0"/>
              <a:t>v </a:t>
            </a:r>
            <a:r>
              <a:rPr lang="sk-SK" sz="4000" dirty="0" err="1" smtClean="0"/>
              <a:t>bratislave</a:t>
            </a:r>
            <a:r>
              <a:rPr lang="sk-SK" sz="2800" dirty="0"/>
              <a:t/>
            </a:r>
            <a:br>
              <a:rPr lang="sk-SK" sz="2800" dirty="0"/>
            </a:br>
            <a:r>
              <a:rPr lang="sk-SK" sz="3200" b="1" dirty="0" smtClean="0"/>
              <a:t> </a:t>
            </a:r>
            <a:br>
              <a:rPr lang="sk-SK" sz="3200" b="1" dirty="0" smtClean="0"/>
            </a:br>
            <a:r>
              <a:rPr lang="sk-SK" sz="3200" b="1" dirty="0" smtClean="0"/>
              <a:t>Nové </a:t>
            </a:r>
            <a:r>
              <a:rPr lang="sk-SK" sz="3200" b="1" dirty="0"/>
              <a:t>nariadenie EÚ pre </a:t>
            </a:r>
            <a:r>
              <a:rPr lang="sk-SK" sz="3200" b="1" dirty="0" smtClean="0"/>
              <a:t>EPV</a:t>
            </a:r>
            <a:br>
              <a:rPr lang="sk-SK" sz="3200" b="1" dirty="0" smtClean="0"/>
            </a:b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2800" b="1" dirty="0" smtClean="0"/>
              <a:t/>
            </a:r>
            <a:br>
              <a:rPr lang="sk-SK" sz="2800" b="1" dirty="0" smtClean="0"/>
            </a:b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/>
              <a:t/>
            </a:r>
            <a:br>
              <a:rPr lang="sk-SK" sz="2800" dirty="0"/>
            </a:br>
            <a:r>
              <a:rPr lang="sk-SK" sz="2400" dirty="0" smtClean="0"/>
              <a:t>I</a:t>
            </a:r>
            <a:r>
              <a:rPr lang="sk-SK" sz="2400" cap="none" dirty="0" smtClean="0"/>
              <a:t>ng</a:t>
            </a:r>
            <a:r>
              <a:rPr lang="sk-SK" sz="2400" dirty="0" smtClean="0"/>
              <a:t>. </a:t>
            </a:r>
            <a:r>
              <a:rPr lang="sk-SK" sz="2400" cap="none" dirty="0" smtClean="0"/>
              <a:t>Barbora </a:t>
            </a:r>
            <a:r>
              <a:rPr lang="sk-SK" sz="2400" cap="none" dirty="0" err="1" smtClean="0"/>
              <a:t>Geletková</a:t>
            </a:r>
            <a:r>
              <a:rPr lang="sk-SK" sz="2800" dirty="0" smtClean="0"/>
              <a:t/>
            </a:r>
            <a:br>
              <a:rPr lang="sk-SK" sz="2800" dirty="0" smtClean="0"/>
            </a:br>
            <a:endParaRPr lang="en-US" sz="28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75" y="4246722"/>
            <a:ext cx="1418897" cy="10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Novinky v legislatíve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1804669"/>
            <a:ext cx="10820400" cy="4551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/>
              <a:t>Databáza </a:t>
            </a:r>
            <a:r>
              <a:rPr lang="sk-SK" sz="2400" b="1" dirty="0" smtClean="0"/>
              <a:t>zvierat – čl. 26 ods.2</a:t>
            </a:r>
          </a:p>
          <a:p>
            <a:pPr marL="0" indent="0">
              <a:buNone/>
            </a:pPr>
            <a:endParaRPr lang="sk-SK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u="sng" dirty="0" smtClean="0"/>
              <a:t>ČŠ zavedú </a:t>
            </a:r>
            <a:r>
              <a:rPr lang="sk-SK" u="sng" dirty="0"/>
              <a:t>systémy, ktoré </a:t>
            </a:r>
            <a:r>
              <a:rPr lang="sk-SK" u="sng" dirty="0" smtClean="0"/>
              <a:t>umožnia </a:t>
            </a:r>
            <a:r>
              <a:rPr lang="sk-SK" u="sng" dirty="0"/>
              <a:t>prevádzkovateľom, ktorí </a:t>
            </a:r>
            <a:r>
              <a:rPr lang="sk-SK" u="sng" dirty="0" smtClean="0"/>
              <a:t>obchodujú s:</a:t>
            </a:r>
          </a:p>
          <a:p>
            <a:pPr lvl="1">
              <a:buFontTx/>
              <a:buChar char="-"/>
            </a:pPr>
            <a:r>
              <a:rPr lang="sk-SK" dirty="0" smtClean="0"/>
              <a:t>ekologickým rastlinným </a:t>
            </a:r>
            <a:r>
              <a:rPr lang="sk-SK" dirty="0"/>
              <a:t>množiteľským </a:t>
            </a:r>
            <a:r>
              <a:rPr lang="sk-SK" dirty="0" smtClean="0"/>
              <a:t>materiálom, </a:t>
            </a:r>
            <a:endParaRPr lang="sk-SK" dirty="0"/>
          </a:p>
          <a:p>
            <a:pPr lvl="1">
              <a:buFontTx/>
              <a:buChar char="-"/>
            </a:pPr>
            <a:r>
              <a:rPr lang="sk-SK" dirty="0" smtClean="0"/>
              <a:t>rastlinným </a:t>
            </a:r>
            <a:r>
              <a:rPr lang="sk-SK" dirty="0"/>
              <a:t>množiteľským materiálom z konverzie, </a:t>
            </a:r>
            <a:endParaRPr lang="sk-SK" dirty="0" smtClean="0"/>
          </a:p>
          <a:p>
            <a:pPr lvl="1">
              <a:buFontTx/>
              <a:buChar char="-"/>
            </a:pPr>
            <a:r>
              <a:rPr lang="sk-SK" dirty="0" smtClean="0"/>
              <a:t>zvieratami </a:t>
            </a:r>
            <a:r>
              <a:rPr lang="sk-SK" dirty="0"/>
              <a:t>z ekologických </a:t>
            </a:r>
            <a:r>
              <a:rPr lang="sk-SK" dirty="0" smtClean="0"/>
              <a:t>chovov, </a:t>
            </a:r>
            <a:endParaRPr lang="sk-SK" dirty="0"/>
          </a:p>
          <a:p>
            <a:pPr lvl="1">
              <a:buFontTx/>
              <a:buChar char="-"/>
            </a:pPr>
            <a:r>
              <a:rPr lang="sk-SK" dirty="0" smtClean="0"/>
              <a:t>mladými </a:t>
            </a:r>
            <a:r>
              <a:rPr lang="sk-SK" dirty="0"/>
              <a:t>jedincami živočíchov </a:t>
            </a:r>
            <a:r>
              <a:rPr lang="sk-SK" dirty="0" err="1"/>
              <a:t>akvakultúry</a:t>
            </a:r>
            <a:r>
              <a:rPr lang="sk-SK" dirty="0"/>
              <a:t> z ekologických </a:t>
            </a:r>
            <a:r>
              <a:rPr lang="sk-SK" dirty="0" smtClean="0"/>
              <a:t>chovov </a:t>
            </a:r>
          </a:p>
          <a:p>
            <a:pPr marL="0" indent="0">
              <a:buNone/>
            </a:pPr>
            <a:r>
              <a:rPr lang="sk-SK" dirty="0" smtClean="0"/>
              <a:t>a ktorí </a:t>
            </a:r>
            <a:r>
              <a:rPr lang="sk-SK" dirty="0"/>
              <a:t>ich dokážu dodávať v dostatočných množstvách a v primeranej lehote, </a:t>
            </a:r>
            <a:r>
              <a:rPr lang="sk-SK" u="sng" dirty="0"/>
              <a:t>aby na dobrovoľnej báze</a:t>
            </a:r>
            <a:r>
              <a:rPr lang="sk-SK" dirty="0"/>
              <a:t> spolu so svojím menom a s kontaktnými údajmi </a:t>
            </a:r>
            <a:r>
              <a:rPr lang="sk-SK" u="sng" dirty="0"/>
              <a:t>bezplatne zverejnili tieto </a:t>
            </a:r>
            <a:r>
              <a:rPr lang="sk-SK" u="sng" dirty="0" smtClean="0"/>
              <a:t>informácie.</a:t>
            </a:r>
          </a:p>
          <a:p>
            <a:pPr marL="0" indent="0">
              <a:buNone/>
            </a:pPr>
            <a:endParaRPr lang="sk-SK" u="sng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Prevádzkovatelia, ktorí budú tieto databázy využívať ich musia aj </a:t>
            </a:r>
            <a:r>
              <a:rPr lang="sk-SK" u="sng" dirty="0" smtClean="0"/>
              <a:t>pravidelne aktualizovať!</a:t>
            </a:r>
            <a:endParaRPr lang="sk-SK" u="sng" dirty="0"/>
          </a:p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10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26" y="943017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25565" r="-53" b="52745"/>
          <a:stretch/>
        </p:blipFill>
        <p:spPr>
          <a:xfrm>
            <a:off x="7032458" y="2946396"/>
            <a:ext cx="4748628" cy="6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t="4251" r="17750" b="4671"/>
          <a:stretch/>
        </p:blipFill>
        <p:spPr>
          <a:xfrm>
            <a:off x="9121116" y="4281402"/>
            <a:ext cx="2385084" cy="23110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5903" y="804291"/>
            <a:ext cx="8734097" cy="1229460"/>
          </a:xfrm>
        </p:spPr>
        <p:txBody>
          <a:bodyPr>
            <a:normAutofit/>
          </a:bodyPr>
          <a:lstStyle/>
          <a:p>
            <a:r>
              <a:rPr lang="sk-SK" dirty="0"/>
              <a:t>Novinky v legislatíve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6745" y="1923393"/>
            <a:ext cx="10957034" cy="4540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 smtClean="0"/>
              <a:t>Skupinová</a:t>
            </a:r>
            <a:r>
              <a:rPr lang="sk-SK" sz="2400" b="1" dirty="0"/>
              <a:t> </a:t>
            </a:r>
            <a:r>
              <a:rPr lang="sk-SK" sz="2400" b="1" dirty="0" smtClean="0"/>
              <a:t>certifikácia - </a:t>
            </a:r>
            <a:r>
              <a:rPr lang="sk-SK" sz="2400" b="1" dirty="0" smtClean="0"/>
              <a:t>č</a:t>
            </a:r>
            <a:r>
              <a:rPr lang="sk-SK" sz="2400" b="1" dirty="0" smtClean="0"/>
              <a:t>l</a:t>
            </a:r>
            <a:r>
              <a:rPr lang="sk-SK" sz="2400" b="1" dirty="0" smtClean="0"/>
              <a:t>. 36 </a:t>
            </a:r>
            <a:r>
              <a:rPr lang="sk-SK" sz="2400" b="1" dirty="0" smtClean="0"/>
              <a:t>- </a:t>
            </a:r>
            <a:r>
              <a:rPr lang="sk-SK" sz="2400" b="1" dirty="0" smtClean="0"/>
              <a:t>skupina </a:t>
            </a:r>
            <a:r>
              <a:rPr lang="sk-SK" sz="2400" b="1" dirty="0" smtClean="0"/>
              <a:t>prevádzkovateľov</a:t>
            </a:r>
          </a:p>
          <a:p>
            <a:pPr marL="0" indent="0">
              <a:buNone/>
            </a:pP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U</a:t>
            </a:r>
            <a:r>
              <a:rPr lang="sk-SK" dirty="0" smtClean="0"/>
              <a:t>rčitý </a:t>
            </a:r>
            <a:r>
              <a:rPr lang="sk-SK" dirty="0"/>
              <a:t>počet malých </a:t>
            </a:r>
            <a:r>
              <a:rPr lang="sk-SK" dirty="0" smtClean="0"/>
              <a:t>poľnohospodárov alebo prevádzkovateľov </a:t>
            </a:r>
            <a:r>
              <a:rPr lang="sk-SK" dirty="0"/>
              <a:t>môže byť organizovaný a certifikovaný ako jeden </a:t>
            </a:r>
            <a:r>
              <a:rPr lang="sk-SK" dirty="0" smtClean="0"/>
              <a:t>subjekt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Jeden certifikát sa </a:t>
            </a:r>
            <a:r>
              <a:rPr lang="sk-SK" dirty="0"/>
              <a:t>bude vzťahovať na všetkých </a:t>
            </a:r>
            <a:r>
              <a:rPr lang="sk-SK" dirty="0" smtClean="0"/>
              <a:t>členov skupiny prevádzkovateľov</a:t>
            </a:r>
            <a:r>
              <a:rPr lang="sk-SK" dirty="0" smtClean="0"/>
              <a:t>, </a:t>
            </a:r>
            <a:r>
              <a:rPr lang="sk-SK" dirty="0"/>
              <a:t>ktorí nemôžu predávať svoje certifikované produkty </a:t>
            </a:r>
            <a:r>
              <a:rPr lang="sk-SK" dirty="0" smtClean="0"/>
              <a:t>inak </a:t>
            </a:r>
            <a:r>
              <a:rPr lang="sk-SK" dirty="0"/>
              <a:t>ako prostredníctvom samotnej </a:t>
            </a:r>
            <a:r>
              <a:rPr lang="sk-SK" dirty="0" smtClean="0"/>
              <a:t>skupiny </a:t>
            </a: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Stanovujú </a:t>
            </a:r>
            <a:r>
              <a:rPr lang="sk-SK" dirty="0"/>
              <a:t>sa osobitné kritéria, ktoré </a:t>
            </a:r>
            <a:r>
              <a:rPr lang="sk-SK" dirty="0" smtClean="0"/>
              <a:t>definujú za akých podmienok sa môžu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</a:t>
            </a:r>
            <a:r>
              <a:rPr lang="sk-SK" dirty="0" smtClean="0"/>
              <a:t>prevádzkovatelia pripojiť </a:t>
            </a:r>
            <a:r>
              <a:rPr lang="sk-SK" dirty="0"/>
              <a:t>k </a:t>
            </a:r>
            <a:r>
              <a:rPr lang="sk-SK" dirty="0" smtClean="0"/>
              <a:t>skupine (napr. ve</a:t>
            </a:r>
            <a:r>
              <a:rPr lang="sk-SK" dirty="0" smtClean="0"/>
              <a:t>ľkosť podniku, ročný obrat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z EPV, zemepisná blízkosť...)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D</a:t>
            </a:r>
            <a:r>
              <a:rPr lang="sk-SK" dirty="0" smtClean="0"/>
              <a:t>nes </a:t>
            </a:r>
            <a:r>
              <a:rPr lang="sk-SK" dirty="0"/>
              <a:t>je skupinová certifikácia povolená len v 3. </a:t>
            </a:r>
            <a:r>
              <a:rPr lang="sk-SK" dirty="0" smtClean="0"/>
              <a:t>krajinách, nie v EÚ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Nové pravidlá sa budú vzťahovať aj na 3. krajiny</a:t>
            </a: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11</a:t>
            </a:fld>
            <a:endParaRPr lang="sk-SK"/>
          </a:p>
        </p:txBody>
      </p:sp>
      <p:pic>
        <p:nvPicPr>
          <p:cNvPr id="8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82" y="680834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35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Novinky v legislatíve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799" y="1950720"/>
            <a:ext cx="10870325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 smtClean="0"/>
              <a:t>Vyňatie </a:t>
            </a:r>
            <a:r>
              <a:rPr lang="sk-SK" sz="2400" b="1" dirty="0"/>
              <a:t>maloobchodníkov s nebalenými produktmi z povinnosti </a:t>
            </a:r>
            <a:r>
              <a:rPr lang="sk-SK" sz="2400" b="1" dirty="0" smtClean="0"/>
              <a:t>certifikácie </a:t>
            </a:r>
          </a:p>
          <a:p>
            <a:pPr marL="0" indent="0">
              <a:buNone/>
            </a:pPr>
            <a:r>
              <a:rPr lang="sk-SK" sz="2400" b="1" dirty="0" smtClean="0"/>
              <a:t>– čl. 35 ods. 8</a:t>
            </a:r>
            <a:endParaRPr lang="sk-SK" sz="2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ČŠ môžu </a:t>
            </a:r>
            <a:r>
              <a:rPr lang="sk-SK" dirty="0"/>
              <a:t>rozhodnúť, že oslobodia od povinnosti vlastniť certifikát </a:t>
            </a:r>
            <a:r>
              <a:rPr lang="sk-SK" dirty="0" smtClean="0"/>
              <a:t>prevádzkovateľov, </a:t>
            </a:r>
            <a:r>
              <a:rPr lang="sk-SK" dirty="0"/>
              <a:t>ktorí </a:t>
            </a:r>
            <a:r>
              <a:rPr lang="sk-SK" u="sng" dirty="0"/>
              <a:t>predávajú nebalené </a:t>
            </a:r>
            <a:r>
              <a:rPr lang="sk-SK" u="sng" dirty="0" smtClean="0"/>
              <a:t>produkty z EPV (iné ako krmivá) priamo </a:t>
            </a:r>
            <a:r>
              <a:rPr lang="sk-SK" u="sng" dirty="0"/>
              <a:t>konečnému spotrebiteľovi,</a:t>
            </a:r>
            <a:r>
              <a:rPr lang="sk-SK" dirty="0"/>
              <a:t> pričom </a:t>
            </a:r>
            <a:r>
              <a:rPr lang="sk-SK" dirty="0" smtClean="0"/>
              <a:t>tieto predaje </a:t>
            </a:r>
            <a:r>
              <a:rPr lang="sk-SK" dirty="0"/>
              <a:t>nepresahujú 5 000 kg za rok a ročný obrat v súvislosti s nebalenými ekologickými produktmi nepresahuje 20 000 </a:t>
            </a:r>
            <a:r>
              <a:rPr lang="sk-SK" dirty="0" smtClean="0"/>
              <a:t>€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 marL="0" indent="0">
              <a:buNone/>
            </a:pPr>
            <a:r>
              <a:rPr lang="sk-SK" sz="2400" b="1" dirty="0" smtClean="0"/>
              <a:t>Výnimka pre balené produkty ostáva – čl. 34 ods. 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Prevádzkovatelia</a:t>
            </a:r>
            <a:r>
              <a:rPr lang="sk-SK" dirty="0"/>
              <a:t>, ktorí </a:t>
            </a:r>
            <a:r>
              <a:rPr lang="sk-SK" dirty="0" smtClean="0"/>
              <a:t>predávajú </a:t>
            </a:r>
            <a:r>
              <a:rPr lang="sk-SK" u="sng" dirty="0"/>
              <a:t>balené </a:t>
            </a:r>
            <a:r>
              <a:rPr lang="sk-SK" u="sng" dirty="0" smtClean="0"/>
              <a:t>produkty z EPV priamo konečnému spotrebiteľovi</a:t>
            </a:r>
            <a:r>
              <a:rPr lang="sk-SK" dirty="0" smtClean="0"/>
              <a:t> sú oslobodení od certifikácie pod podmienkou, že nevyrábajú, nepripravujú, neskladujú takéto produkty inak ako v súvislosti s miestom predaja a ani takéto produkty nedovážajú     z 3. krajiny alebo nezadali takéto činnosti vo forme zákazky inému prevádzkovateľovi</a:t>
            </a:r>
            <a:endParaRPr lang="sk-SK" sz="240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www.uksup.sk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12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05" y="917084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47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64" y="5208195"/>
            <a:ext cx="3023999" cy="15127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Novinky v legislatíve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799" y="1950720"/>
            <a:ext cx="10870325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/>
              <a:t>Limity prítomnosti nepovolených produktov alebo </a:t>
            </a:r>
            <a:r>
              <a:rPr lang="sk-SK" sz="2400" b="1" dirty="0" smtClean="0"/>
              <a:t>látok – </a:t>
            </a:r>
            <a:r>
              <a:rPr lang="sk-SK" sz="2400" b="1" dirty="0" err="1" smtClean="0"/>
              <a:t>čl</a:t>
            </a:r>
            <a:r>
              <a:rPr lang="sk-SK" sz="2400" b="1" dirty="0" smtClean="0"/>
              <a:t> . 29 ods. 5</a:t>
            </a:r>
            <a:endParaRPr lang="sk-SK" sz="2400" b="1" dirty="0"/>
          </a:p>
          <a:p>
            <a:pPr marL="0" indent="0">
              <a:buNone/>
            </a:pPr>
            <a:endParaRPr lang="sk-SK" sz="105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„ČŠ, </a:t>
            </a:r>
            <a:r>
              <a:rPr lang="sk-SK" dirty="0"/>
              <a:t>ktoré majú zavedené pravidlá, ktorými sa stanovuje, že s produktmi obsahujúcimi produkty alebo látky, ktoré nie sú povolené podľa článku 9 ods. 3 prvého </a:t>
            </a:r>
            <a:r>
              <a:rPr lang="sk-SK" dirty="0" err="1"/>
              <a:t>pododseku</a:t>
            </a:r>
            <a:r>
              <a:rPr lang="sk-SK" dirty="0"/>
              <a:t> na používanie v </a:t>
            </a:r>
            <a:r>
              <a:rPr lang="sk-SK" dirty="0" smtClean="0"/>
              <a:t>EPV, </a:t>
            </a:r>
            <a:r>
              <a:rPr lang="sk-SK" u="sng" dirty="0"/>
              <a:t>v množstve presahujúcom určitú úroveň sa nemôže obchodovať ako s produktmi </a:t>
            </a:r>
            <a:r>
              <a:rPr lang="sk-SK" u="sng" dirty="0" smtClean="0"/>
              <a:t>EPV,</a:t>
            </a:r>
            <a:r>
              <a:rPr lang="sk-SK" dirty="0" smtClean="0"/>
              <a:t> </a:t>
            </a:r>
            <a:r>
              <a:rPr lang="sk-SK" dirty="0"/>
              <a:t>môžu naďalej uplatňovať tieto pravidlá pod podmienkou, že sa týmito pravidlami nezakazuje, neobmedzuje ani nezabraňuje, aby sa produkty vyrobené v iných </a:t>
            </a:r>
            <a:r>
              <a:rPr lang="sk-SK" dirty="0" smtClean="0"/>
              <a:t>ČŠ v </a:t>
            </a:r>
            <a:r>
              <a:rPr lang="sk-SK" dirty="0"/>
              <a:t>súlade s týmto nariadením umiestňovali na trh ako produkty </a:t>
            </a:r>
            <a:r>
              <a:rPr lang="sk-SK" dirty="0" smtClean="0"/>
              <a:t>EPV...“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ČŠ si môžu ponechať tzv. „0 limity“ pre nepovolené produkty a látky v produktoch EPV, avšak nesmú tým znevýhodňovať produkty z EPV z ostatných ČŠ alebo uznaných 3. krajín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Certifikované „bio“ produkty nebudú skutočne „bio“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Dôvera spotrebiteľov?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www.uksup.sk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13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05" y="917084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0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Novinky v legislatíve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1925053"/>
            <a:ext cx="10820400" cy="4430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b="1" dirty="0"/>
              <a:t>Ekologický heterogénny </a:t>
            </a:r>
            <a:r>
              <a:rPr lang="sk-SK" sz="2600" b="1" dirty="0" smtClean="0"/>
              <a:t>materiál - čl. 3 ods. 18</a:t>
            </a:r>
          </a:p>
          <a:p>
            <a:pPr marL="0" indent="0">
              <a:buNone/>
            </a:pPr>
            <a:endParaRPr lang="sk-SK" sz="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 smtClean="0"/>
              <a:t>„je </a:t>
            </a:r>
            <a:r>
              <a:rPr lang="sk-SK" sz="2000" dirty="0"/>
              <a:t>skupina rastlín v rámci jedného botanického </a:t>
            </a:r>
            <a:r>
              <a:rPr lang="sk-SK" sz="2000" dirty="0" err="1"/>
              <a:t>taxónu</a:t>
            </a:r>
            <a:r>
              <a:rPr lang="sk-SK" sz="2000" dirty="0"/>
              <a:t> na najnižšej známej úrovni, ktorá: </a:t>
            </a:r>
          </a:p>
          <a:p>
            <a:pPr marL="457200" lvl="1" indent="0">
              <a:buNone/>
            </a:pPr>
            <a:r>
              <a:rPr lang="sk-SK" dirty="0"/>
              <a:t>a) má spoločné </a:t>
            </a:r>
            <a:r>
              <a:rPr lang="sk-SK" dirty="0" err="1"/>
              <a:t>fenotypové</a:t>
            </a:r>
            <a:r>
              <a:rPr lang="sk-SK" dirty="0"/>
              <a:t> znaky; </a:t>
            </a:r>
          </a:p>
          <a:p>
            <a:pPr marL="457200" lvl="1" indent="0">
              <a:buNone/>
            </a:pPr>
            <a:r>
              <a:rPr lang="sk-SK" dirty="0"/>
              <a:t>b) vyznačuje sa vysokým stupňom genetickej a </a:t>
            </a:r>
            <a:r>
              <a:rPr lang="sk-SK" dirty="0" err="1"/>
              <a:t>fenotypovej</a:t>
            </a:r>
            <a:r>
              <a:rPr lang="sk-SK" dirty="0"/>
              <a:t> rozmanitosti medzi jednotlivými reprodukčnými jednotkami, takže reprezentantom tejto skupiny rastlín je materiál ako celok, a nie určitý malý počet jednotiek; </a:t>
            </a:r>
          </a:p>
          <a:p>
            <a:pPr marL="457200" lvl="1" indent="0">
              <a:buNone/>
            </a:pPr>
            <a:r>
              <a:rPr lang="pl-PL" dirty="0"/>
              <a:t>c) nie je odrodou v zmysle článku 5 ods. 2 nariadenia Rady (ES) č. 2100/94 </a:t>
            </a:r>
            <a:r>
              <a:rPr lang="pl-PL" dirty="0" smtClean="0"/>
              <a:t>(1); </a:t>
            </a:r>
            <a:endParaRPr lang="pl-PL" dirty="0"/>
          </a:p>
          <a:p>
            <a:pPr marL="457200" lvl="1" indent="0">
              <a:buNone/>
            </a:pPr>
            <a:r>
              <a:rPr lang="pl-PL" dirty="0"/>
              <a:t>d) nie je zmesou odrôd a </a:t>
            </a:r>
          </a:p>
          <a:p>
            <a:pPr marL="457200" lvl="1" indent="0">
              <a:buNone/>
            </a:pPr>
            <a:r>
              <a:rPr lang="pt-BR" dirty="0"/>
              <a:t>e) bola vypestovaná v súlade s týmto </a:t>
            </a:r>
            <a:r>
              <a:rPr lang="pt-BR" dirty="0" smtClean="0"/>
              <a:t>nariadením</a:t>
            </a:r>
            <a:r>
              <a:rPr lang="sk-SK" dirty="0" smtClean="0"/>
              <a:t>“</a:t>
            </a:r>
            <a:r>
              <a:rPr lang="pt-BR" dirty="0" smtClean="0"/>
              <a:t> </a:t>
            </a:r>
            <a:endParaRPr lang="sk-SK" dirty="0" smtClean="0"/>
          </a:p>
          <a:p>
            <a:pPr marL="457200" lvl="1" indent="0">
              <a:buNone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2000" dirty="0"/>
              <a:t>č</a:t>
            </a:r>
            <a:r>
              <a:rPr lang="sk-SK" sz="2000" dirty="0" smtClean="0"/>
              <a:t>l. 13 upravuje osobitné ustanovenia týkajúce sa obchodovania s rastlinným množiteľským materiálom z ekologického heterogénneho materiálu</a:t>
            </a:r>
            <a:endParaRPr lang="sk-SK" sz="200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14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26" y="943017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24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Novinky v legislatíve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3768" y="1913021"/>
            <a:ext cx="10832432" cy="4535905"/>
          </a:xfrm>
        </p:spPr>
        <p:txBody>
          <a:bodyPr/>
          <a:lstStyle/>
          <a:p>
            <a:pPr marL="0" indent="0">
              <a:buNone/>
            </a:pPr>
            <a:r>
              <a:rPr lang="sk-SK" sz="2400" b="1" dirty="0"/>
              <a:t>Pravidlá pre soľ </a:t>
            </a:r>
            <a:endParaRPr lang="sk-SK" sz="2400" b="1" dirty="0" smtClean="0"/>
          </a:p>
          <a:p>
            <a:pPr marL="0" indent="0">
              <a:buNone/>
            </a:pPr>
            <a:endParaRPr lang="sk-SK" sz="10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Preambula (10</a:t>
            </a:r>
            <a:r>
              <a:rPr lang="sk-SK" dirty="0"/>
              <a:t>) </a:t>
            </a:r>
            <a:r>
              <a:rPr lang="sk-SK" dirty="0" smtClean="0"/>
              <a:t>... „A napokon by sa do </a:t>
            </a:r>
            <a:r>
              <a:rPr lang="sk-SK" dirty="0"/>
              <a:t>rozsahu pôsobnosti tohto nariadenia mala zahrnúť aj </a:t>
            </a:r>
            <a:r>
              <a:rPr lang="sk-SK" u="sng" dirty="0"/>
              <a:t>morská soľ a iné soli určené na použitie ako potraviny alebo krmivo</a:t>
            </a:r>
            <a:r>
              <a:rPr lang="sk-SK" dirty="0"/>
              <a:t>, keďže sa môžu vyrábať prírodným výrobným postupom a ich výroba prispieva k rozvoju vidieckych oblastí, takže patrí medzi ciele tohto nariadenia. V záujme jasnosti by sa takéto ďalšie produkty, ktoré sa neuvádzajú v prílohe I k ZFEÚ, mali uviesť v prílohe k tomuto nariadeniu</a:t>
            </a:r>
            <a:r>
              <a:rPr lang="sk-SK" dirty="0" smtClean="0"/>
              <a:t>.“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Príloha I (ďalšie produkty podľa čl. 2 ods. 1): „...morská soľ a iné soli do potravín a krmív,...“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Pravidlá výroby soli budú upravené v 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S</a:t>
            </a:r>
            <a:r>
              <a:rPr lang="sk-SK" dirty="0" smtClean="0"/>
              <a:t>kúmajú sa spôsoby výroby soli, posudzovanie existujúcich metód (súlad s princípmi EPV)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S</a:t>
            </a:r>
            <a:r>
              <a:rPr lang="sk-SK" dirty="0" smtClean="0"/>
              <a:t>kúma a vyhodnocuje </a:t>
            </a:r>
            <a:r>
              <a:rPr lang="sk-SK" dirty="0" smtClean="0"/>
              <a:t>Expertná </a:t>
            </a:r>
            <a:r>
              <a:rPr lang="sk-SK" dirty="0"/>
              <a:t>skupina pre technické poradenstvo v oblasti </a:t>
            </a:r>
            <a:r>
              <a:rPr lang="sk-SK" dirty="0" smtClean="0"/>
              <a:t>EPV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15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26" y="943017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7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16</a:t>
            </a:fld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049" y="0"/>
            <a:ext cx="12572049" cy="6858000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742574" y="746125"/>
            <a:ext cx="10106526" cy="2165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baseline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sk-SK" dirty="0"/>
              <a:t> </a:t>
            </a:r>
            <a:r>
              <a:rPr lang="sk-SK" dirty="0" smtClean="0"/>
              <a:t>KOM v spolupráci s ČŠ stále pracuje na tvorbe a prijatí príslušných IA </a:t>
            </a:r>
            <a:r>
              <a:rPr lang="sk-SK" dirty="0"/>
              <a:t>a </a:t>
            </a:r>
            <a:r>
              <a:rPr lang="sk-SK" dirty="0" smtClean="0"/>
              <a:t>DA k novému nariadeniu č. </a:t>
            </a:r>
            <a:r>
              <a:rPr lang="pl-PL" dirty="0"/>
              <a:t>2018/848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917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rosovab\Desktop\europska-unia-integra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72" y="2159875"/>
            <a:ext cx="6952594" cy="412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1931" y="804567"/>
            <a:ext cx="8481847" cy="1355308"/>
          </a:xfrm>
        </p:spPr>
        <p:txBody>
          <a:bodyPr>
            <a:normAutofit/>
          </a:bodyPr>
          <a:lstStyle/>
          <a:p>
            <a:pPr algn="ctr"/>
            <a:r>
              <a:rPr lang="sk-SK" sz="4400" dirty="0" smtClean="0"/>
              <a:t>Ďakujem za pozornosť</a:t>
            </a:r>
            <a:endParaRPr lang="en-US" sz="440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61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746126"/>
            <a:ext cx="9906000" cy="1490638"/>
          </a:xfrm>
        </p:spPr>
        <p:txBody>
          <a:bodyPr>
            <a:normAutofit/>
          </a:bodyPr>
          <a:lstStyle/>
          <a:p>
            <a:r>
              <a:rPr lang="sk-SK" dirty="0"/>
              <a:t>N</a:t>
            </a:r>
            <a:r>
              <a:rPr lang="sk-SK" dirty="0" smtClean="0"/>
              <a:t>ové </a:t>
            </a:r>
            <a:r>
              <a:rPr lang="sk-SK" dirty="0"/>
              <a:t>nariadenie EÚ pre EPV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1913206"/>
            <a:ext cx="11271738" cy="4442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 smtClean="0"/>
              <a:t>Nariadenie EP a R </a:t>
            </a:r>
            <a:r>
              <a:rPr lang="pl-PL" sz="2400" b="1" dirty="0"/>
              <a:t>(EÚ) 2018/848 </a:t>
            </a:r>
            <a:r>
              <a:rPr lang="sk-SK" sz="2400" b="1" dirty="0" smtClean="0"/>
              <a:t>z </a:t>
            </a:r>
            <a:r>
              <a:rPr lang="sk-SK" sz="2400" b="1" dirty="0"/>
              <a:t>30. mája 2018 </a:t>
            </a:r>
            <a:r>
              <a:rPr lang="sk-SK" sz="2400" b="1" dirty="0" smtClean="0"/>
              <a:t>o </a:t>
            </a:r>
            <a:r>
              <a:rPr lang="sk-SK" sz="2400" b="1" dirty="0"/>
              <a:t>ekologickej poľnohospodárskej výrobe a označovaní produktov ekologickej poľnohospodárskej výroby a o zrušení nariadenia Rady (ES) č. 834/2007 </a:t>
            </a:r>
          </a:p>
          <a:p>
            <a:pPr marL="0" indent="0" algn="ctr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400" dirty="0" smtClean="0"/>
              <a:t>Kompletne ruší na nahrádza súčasne platný legislatívny rámec:</a:t>
            </a:r>
          </a:p>
          <a:p>
            <a:pPr marL="0" indent="0">
              <a:buNone/>
            </a:pPr>
            <a:endParaRPr lang="sk-SK" sz="20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b="1" dirty="0" smtClean="0"/>
              <a:t>Nariadenie</a:t>
            </a:r>
            <a:r>
              <a:rPr lang="sk-SK" sz="2000" b="1" dirty="0" smtClean="0"/>
              <a:t> Rady</a:t>
            </a:r>
            <a:r>
              <a:rPr lang="es-ES" sz="2000" b="1" dirty="0" smtClean="0"/>
              <a:t> </a:t>
            </a:r>
            <a:r>
              <a:rPr lang="es-ES" sz="2000" b="1" dirty="0"/>
              <a:t>(ES) č. </a:t>
            </a:r>
            <a:r>
              <a:rPr lang="es-ES" sz="2000" b="1" dirty="0" smtClean="0"/>
              <a:t>834/2007</a:t>
            </a:r>
            <a:r>
              <a:rPr lang="sk-SK" sz="2000" b="1" dirty="0" smtClean="0"/>
              <a:t> </a:t>
            </a:r>
            <a:r>
              <a:rPr lang="sk-SK" sz="2000" dirty="0"/>
              <a:t>o ekologickej výrobe a označovaní ekologických produktov </a:t>
            </a:r>
            <a:endParaRPr lang="sk-SK" sz="20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000" b="1" dirty="0"/>
              <a:t>Nariadenie Komisie (ES) č. 889/2008 </a:t>
            </a:r>
            <a:r>
              <a:rPr lang="sk-SK" sz="2000" dirty="0"/>
              <a:t>ktorým sa ustanovujú podrobné pravidlá implementácie nariadenia Rady (ES) č. 834/2007 o ekologickej výrobe a označovaní ekologických produktov so zreteľom na ekologickú výrobu, označovanie a kontrolu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000" b="1" dirty="0" smtClean="0"/>
              <a:t>Nariadenie Komisie (ES) č. 1235/2008 </a:t>
            </a:r>
            <a:r>
              <a:rPr lang="sk-SK" sz="2000" dirty="0"/>
              <a:t>ktorým sa ustanovujú podrobné pravidlá vykonávania nariadenia Rady (ES) č. 834/2007, pokiaľ ide o opatrenia týkajúce sa dovozu ekologických produktov z tretích krajín</a:t>
            </a:r>
          </a:p>
          <a:p>
            <a:endParaRPr lang="sk-SK" sz="2000" dirty="0" smtClean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www.uksup.sk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2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26" y="746125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ovná spojnica 7"/>
          <p:cNvCxnSpPr>
            <a:stCxn id="3" idx="1"/>
          </p:cNvCxnSpPr>
          <p:nvPr/>
        </p:nvCxnSpPr>
        <p:spPr>
          <a:xfrm>
            <a:off x="685800" y="4134526"/>
            <a:ext cx="11148391" cy="231928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Rovná spojnica 11"/>
          <p:cNvCxnSpPr/>
          <p:nvPr/>
        </p:nvCxnSpPr>
        <p:spPr>
          <a:xfrm flipV="1">
            <a:off x="685800" y="4161184"/>
            <a:ext cx="11148391" cy="219466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79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1366" y="575187"/>
            <a:ext cx="8610600" cy="1348206"/>
          </a:xfrm>
        </p:spPr>
        <p:txBody>
          <a:bodyPr/>
          <a:lstStyle/>
          <a:p>
            <a:r>
              <a:rPr lang="sk-SK" dirty="0"/>
              <a:t>Nové nariadenie EÚ pre EPV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2117580"/>
            <a:ext cx="10870324" cy="42359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800" dirty="0" smtClean="0"/>
              <a:t>bolo prijaté 30. mája 2018</a:t>
            </a:r>
            <a:r>
              <a:rPr lang="sk-SK" sz="28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 smtClean="0"/>
              <a:t>6 ČŠ (CZ</a:t>
            </a:r>
            <a:r>
              <a:rPr lang="sk-SK" sz="2800" dirty="0"/>
              <a:t>, CY, AT</a:t>
            </a:r>
            <a:r>
              <a:rPr lang="sk-SK" sz="2800" dirty="0" smtClean="0"/>
              <a:t>, LT</a:t>
            </a:r>
            <a:r>
              <a:rPr lang="sk-SK" sz="2800" dirty="0"/>
              <a:t>, SK, </a:t>
            </a:r>
            <a:r>
              <a:rPr lang="sk-SK" sz="2800" dirty="0" smtClean="0"/>
              <a:t>FI) </a:t>
            </a:r>
            <a:r>
              <a:rPr lang="sk-SK" sz="2800" dirty="0"/>
              <a:t>bolo </a:t>
            </a:r>
            <a:r>
              <a:rPr lang="sk-SK" sz="2800" dirty="0" smtClean="0"/>
              <a:t>proti a 3 ČŠ (BE</a:t>
            </a:r>
            <a:r>
              <a:rPr lang="sk-SK" sz="2800" dirty="0"/>
              <a:t>, HU, </a:t>
            </a:r>
            <a:r>
              <a:rPr lang="sk-SK" sz="2800" dirty="0" smtClean="0"/>
              <a:t>DE) sa zdržali hlasovania</a:t>
            </a:r>
            <a:endParaRPr lang="sk-SK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2800" b="1" dirty="0" smtClean="0"/>
              <a:t>uplatňuje </a:t>
            </a:r>
            <a:r>
              <a:rPr lang="sk-SK" sz="2800" b="1" dirty="0"/>
              <a:t>sa od 1. januára 2021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/>
              <a:t>obsahuje 61 článkov a 6 príloh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/>
              <a:t>odkazuje sa na </a:t>
            </a:r>
            <a:r>
              <a:rPr lang="sk-SK" sz="2800" dirty="0" smtClean="0"/>
              <a:t>implementované (resp. vykonávacie) </a:t>
            </a:r>
            <a:r>
              <a:rPr lang="sk-SK" sz="2800" dirty="0"/>
              <a:t>a delegované </a:t>
            </a:r>
            <a:r>
              <a:rPr lang="sk-SK" sz="2800" dirty="0" smtClean="0"/>
              <a:t>akty (IA a DA)          právne záväzné akty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800" dirty="0" smtClean="0"/>
              <a:t>obsahuje asi 50 </a:t>
            </a:r>
            <a:r>
              <a:rPr lang="sk-SK" sz="2800" dirty="0"/>
              <a:t>článkov </a:t>
            </a:r>
            <a:r>
              <a:rPr lang="sk-SK" sz="2800" dirty="0" smtClean="0"/>
              <a:t>s</a:t>
            </a:r>
            <a:r>
              <a:rPr lang="sk-SK" sz="2800" dirty="0"/>
              <a:t> odkazmi </a:t>
            </a:r>
            <a:r>
              <a:rPr lang="sk-SK" sz="2800" dirty="0" smtClean="0"/>
              <a:t>na IA alebo DA (24 IA a 29 DA)</a:t>
            </a:r>
            <a:endParaRPr lang="sk-SK" sz="2800" dirty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err="1" smtClean="0"/>
              <a:t>www.uksup.sk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3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26" y="746125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doprava 3"/>
          <p:cNvSpPr/>
          <p:nvPr/>
        </p:nvSpPr>
        <p:spPr>
          <a:xfrm>
            <a:off x="2679137" y="5020259"/>
            <a:ext cx="464458" cy="333829"/>
          </a:xfrm>
          <a:prstGeom prst="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762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Implementované </a:t>
            </a:r>
            <a:r>
              <a:rPr lang="sk-SK" dirty="0"/>
              <a:t>a delegované akty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16128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400" dirty="0"/>
              <a:t>KOM začala pripravovať jednotlivé IA a DA, ktoré by mali byť </a:t>
            </a:r>
            <a:r>
              <a:rPr lang="sk-SK" sz="2400" dirty="0" smtClean="0"/>
              <a:t>prijaté </a:t>
            </a:r>
            <a:r>
              <a:rPr lang="sk-SK" sz="2400" dirty="0"/>
              <a:t>pred </a:t>
            </a:r>
            <a:r>
              <a:rPr lang="sk-SK" sz="2400" dirty="0" smtClean="0"/>
              <a:t>vstupom platnosti </a:t>
            </a:r>
            <a:r>
              <a:rPr lang="sk-SK" sz="2400" dirty="0"/>
              <a:t>nového </a:t>
            </a:r>
            <a:r>
              <a:rPr lang="sk-SK" sz="2400" dirty="0" smtClean="0"/>
              <a:t>nariadenia, </a:t>
            </a:r>
            <a:r>
              <a:rPr lang="sk-SK" sz="2400" b="1" dirty="0" err="1" smtClean="0"/>
              <a:t>t.j</a:t>
            </a:r>
            <a:r>
              <a:rPr lang="sk-SK" sz="2400" b="1" dirty="0" smtClean="0"/>
              <a:t>. do </a:t>
            </a:r>
            <a:r>
              <a:rPr lang="sk-SK" sz="2400" b="1" dirty="0"/>
              <a:t>1. januára </a:t>
            </a:r>
            <a:r>
              <a:rPr lang="sk-SK" sz="2400" b="1" dirty="0" smtClean="0"/>
              <a:t>2021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2400" b="1" dirty="0" smtClean="0"/>
              <a:t>IA</a:t>
            </a:r>
            <a:r>
              <a:rPr lang="sk-SK" sz="2400" dirty="0" smtClean="0"/>
              <a:t> </a:t>
            </a:r>
            <a:r>
              <a:rPr lang="sk-SK" sz="2400" dirty="0"/>
              <a:t>umožňujú KOM stanoviť podrobnejšie podmienky pre </a:t>
            </a:r>
            <a:r>
              <a:rPr lang="sk-SK" sz="2400" dirty="0" smtClean="0"/>
              <a:t>jednotné uplatňovanie </a:t>
            </a:r>
            <a:r>
              <a:rPr lang="sk-SK" sz="2400" dirty="0"/>
              <a:t>právnych predpisov </a:t>
            </a:r>
            <a:r>
              <a:rPr lang="sk-SK" sz="2400" dirty="0" smtClean="0"/>
              <a:t>EÚ, rieši </a:t>
            </a:r>
            <a:r>
              <a:rPr lang="sk-SK" sz="2400" dirty="0"/>
              <a:t>Výbor pre </a:t>
            </a:r>
            <a:r>
              <a:rPr lang="sk-SK" sz="2400" dirty="0" smtClean="0"/>
              <a:t>EPV (zástupcovia ČŠ</a:t>
            </a:r>
            <a:r>
              <a:rPr lang="sk-SK" sz="2400" dirty="0"/>
              <a:t>, </a:t>
            </a:r>
            <a:r>
              <a:rPr lang="sk-SK" sz="2400" dirty="0" smtClean="0"/>
              <a:t>pripomienky, hlasovanie na </a:t>
            </a:r>
            <a:r>
              <a:rPr lang="sk-SK" sz="2400" dirty="0" smtClean="0"/>
              <a:t>Výbore pre EPV)</a:t>
            </a:r>
            <a:endParaRPr lang="sk-SK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2400" b="1" dirty="0" smtClean="0"/>
              <a:t>DA</a:t>
            </a:r>
            <a:r>
              <a:rPr lang="sk-SK" sz="2400" dirty="0" smtClean="0"/>
              <a:t> </a:t>
            </a:r>
            <a:r>
              <a:rPr lang="sk-SK" sz="2400" dirty="0" smtClean="0"/>
              <a:t>umožňujú KOM doplniť alebo meniť menej podstatné prvky základného legislatívneho aktu, </a:t>
            </a:r>
            <a:r>
              <a:rPr lang="sk-SK" sz="2400" dirty="0" smtClean="0"/>
              <a:t>riešia </a:t>
            </a:r>
            <a:r>
              <a:rPr lang="sk-SK" sz="2400" dirty="0"/>
              <a:t>sa na expertných skupinách pre </a:t>
            </a:r>
            <a:r>
              <a:rPr lang="sk-SK" sz="2400" dirty="0" smtClean="0"/>
              <a:t>EPV (zástupcovia </a:t>
            </a:r>
            <a:r>
              <a:rPr lang="sk-SK" sz="2400" dirty="0"/>
              <a:t>ČŠ</a:t>
            </a:r>
            <a:r>
              <a:rPr lang="sk-SK" sz="2400" dirty="0" smtClean="0"/>
              <a:t>, pripomienky, ČŠ sa nezúčastňujú </a:t>
            </a:r>
            <a:r>
              <a:rPr lang="sk-SK" sz="2400" dirty="0"/>
              <a:t>hlasovania</a:t>
            </a:r>
            <a:r>
              <a:rPr lang="sk-SK" sz="2400" dirty="0" smtClean="0"/>
              <a:t>), prijíma ich </a:t>
            </a:r>
            <a:r>
              <a:rPr lang="sk-SK" sz="2400" dirty="0" smtClean="0"/>
              <a:t>KOM a ak EP a R nemá námietky DA vstúpi v platnosť</a:t>
            </a:r>
            <a:endParaRPr lang="sk-SK" sz="2400" dirty="0" smtClean="0"/>
          </a:p>
          <a:p>
            <a:pPr marL="0" indent="0">
              <a:buNone/>
            </a:pPr>
            <a:endParaRPr lang="sk-SK" sz="2400" dirty="0" smtClean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4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17" y="929005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0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Implementované a delegované akty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400" b="1" dirty="0"/>
              <a:t>Rozdelenie IA a </a:t>
            </a:r>
            <a:r>
              <a:rPr lang="sk-SK" sz="2400" b="1" dirty="0" smtClean="0"/>
              <a:t>DA</a:t>
            </a:r>
            <a:endParaRPr lang="sk-SK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/>
              <a:t>musia byť prijaté / môžu byť prijaté (v prípade potreby)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2400" dirty="0"/>
              <a:t>podľa </a:t>
            </a:r>
            <a:r>
              <a:rPr lang="sk-SK" sz="2400" dirty="0" smtClean="0"/>
              <a:t>kategórií:</a:t>
            </a:r>
          </a:p>
          <a:p>
            <a:pPr marL="0" indent="0">
              <a:buNone/>
            </a:pPr>
            <a:endParaRPr lang="sk-SK" sz="600" dirty="0" smtClean="0"/>
          </a:p>
          <a:p>
            <a:pPr algn="just">
              <a:buFontTx/>
              <a:buChar char="-"/>
            </a:pPr>
            <a:r>
              <a:rPr lang="sk-SK" sz="2400" b="1" dirty="0" smtClean="0"/>
              <a:t>pravidlá výroby </a:t>
            </a:r>
            <a:r>
              <a:rPr lang="sk-SK" sz="2400" dirty="0" smtClean="0"/>
              <a:t>(konverzia, podrobné pravidlá výroby pre ŽV, spracované potraviny a krmivá...)</a:t>
            </a:r>
          </a:p>
          <a:p>
            <a:pPr algn="just">
              <a:buFontTx/>
              <a:buChar char="-"/>
            </a:pPr>
            <a:r>
              <a:rPr lang="sk-SK" sz="2400" b="1" dirty="0"/>
              <a:t>k</a:t>
            </a:r>
            <a:r>
              <a:rPr lang="sk-SK" sz="2400" b="1" dirty="0" smtClean="0"/>
              <a:t>ontroly </a:t>
            </a:r>
            <a:r>
              <a:rPr lang="sk-SK" sz="2400" dirty="0" smtClean="0"/>
              <a:t>(certifikácia, katalóg opatrení, skupina prevádzkovateľov...)</a:t>
            </a:r>
          </a:p>
          <a:p>
            <a:pPr algn="just">
              <a:buFontTx/>
              <a:buChar char="-"/>
            </a:pPr>
            <a:r>
              <a:rPr lang="sk-SK" sz="2400" b="1" dirty="0"/>
              <a:t>o</a:t>
            </a:r>
            <a:r>
              <a:rPr lang="sk-SK" sz="2400" b="1" dirty="0" smtClean="0"/>
              <a:t>značovanie</a:t>
            </a:r>
            <a:r>
              <a:rPr lang="sk-SK" sz="2400" dirty="0" smtClean="0"/>
              <a:t> (používanie pojmov odkazujúcich na EPV, povinné údaje)</a:t>
            </a:r>
          </a:p>
          <a:p>
            <a:pPr algn="just">
              <a:buFontTx/>
              <a:buChar char="-"/>
            </a:pPr>
            <a:r>
              <a:rPr lang="sk-SK" sz="2400" b="1" dirty="0"/>
              <a:t>o</a:t>
            </a:r>
            <a:r>
              <a:rPr lang="sk-SK" sz="2400" b="1" dirty="0" smtClean="0"/>
              <a:t>bchod</a:t>
            </a:r>
            <a:r>
              <a:rPr lang="sk-SK" sz="2400" dirty="0" smtClean="0"/>
              <a:t> (import, export, uznávanie štátnych alebo súkromných IO...)</a:t>
            </a:r>
          </a:p>
          <a:p>
            <a:pPr algn="just">
              <a:buFontTx/>
              <a:buChar char="-"/>
            </a:pPr>
            <a:r>
              <a:rPr lang="sk-SK" sz="2400" b="1" dirty="0" smtClean="0"/>
              <a:t>všeobecné ustanovenia </a:t>
            </a:r>
            <a:r>
              <a:rPr lang="sk-SK" sz="2400" dirty="0" smtClean="0"/>
              <a:t>(informácie týkajúce sa ekologického sektoru a obchodu)</a:t>
            </a:r>
            <a:endParaRPr lang="sk-SK" sz="2400" dirty="0"/>
          </a:p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5</a:t>
            </a:fld>
            <a:endParaRPr lang="sk-SK"/>
          </a:p>
        </p:txBody>
      </p:sp>
      <p:pic>
        <p:nvPicPr>
          <p:cNvPr id="10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942068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3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0800000" flipV="1">
            <a:off x="9537893" y="-942535"/>
            <a:ext cx="2377439" cy="5570437"/>
          </a:xfrm>
        </p:spPr>
        <p:txBody>
          <a:bodyPr/>
          <a:lstStyle/>
          <a:p>
            <a:pPr algn="l"/>
            <a:r>
              <a:rPr lang="sk-SK" dirty="0" smtClean="0"/>
              <a:t>Plán príprav a tvorby IA a DA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6</a:t>
            </a:fld>
            <a:endParaRPr lang="sk-SK"/>
          </a:p>
        </p:txBody>
      </p:sp>
      <p:graphicFrame>
        <p:nvGraphicFramePr>
          <p:cNvPr id="8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56781"/>
              </p:ext>
            </p:extLst>
          </p:nvPr>
        </p:nvGraphicFramePr>
        <p:xfrm>
          <a:off x="0" y="0"/>
          <a:ext cx="9214351" cy="5570439"/>
        </p:xfrm>
        <a:graphic>
          <a:graphicData uri="http://schemas.openxmlformats.org/drawingml/2006/table">
            <a:tbl>
              <a:tblPr firstRow="1" bandRow="1">
                <a:solidFill>
                  <a:srgbClr val="ECFCFE">
                    <a:alpha val="36863"/>
                  </a:srgbClr>
                </a:solidFill>
              </a:tblPr>
              <a:tblGrid>
                <a:gridCol w="14207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249459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247761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225276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214275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</a:tblGrid>
              <a:tr h="395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fr-BE" sz="1800" dirty="0" smtClean="0"/>
                        <a:t>2018</a:t>
                      </a:r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fr-BE" sz="1800" dirty="0" smtClean="0"/>
                        <a:t>2019</a:t>
                      </a:r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fr-BE" sz="1800" dirty="0" smtClean="0"/>
                        <a:t>2020</a:t>
                      </a:r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0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baseline="0" dirty="0" smtClean="0"/>
                        <a:t>IA</a:t>
                      </a:r>
                    </a:p>
                    <a:p>
                      <a:pPr marL="355600" marR="0" indent="-88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900" b="1" baseline="0" dirty="0" smtClean="0"/>
                        <a:t>Pravidlá výroby</a:t>
                      </a:r>
                      <a:endParaRPr lang="fr-BE" sz="900" b="1" baseline="0" dirty="0" smtClean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GB" sz="7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>
                        <a:solidFill>
                          <a:srgbClr val="3E6FD2"/>
                        </a:solidFill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0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baseline="0" dirty="0" smtClean="0"/>
                        <a:t>DA</a:t>
                      </a:r>
                      <a:endParaRPr lang="en-GB" sz="1000" b="1" dirty="0" smtClean="0"/>
                    </a:p>
                    <a:p>
                      <a:pPr marL="3587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900" b="1" dirty="0" smtClean="0"/>
                        <a:t>Pravidlá výroby</a:t>
                      </a:r>
                      <a:endParaRPr lang="fr-BE" sz="900" b="1" baseline="0" dirty="0" smtClean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GB" sz="7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>
                        <a:solidFill>
                          <a:srgbClr val="3E6FD2"/>
                        </a:solidFill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9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000" b="1" dirty="0" smtClean="0"/>
                        <a:t>IA</a:t>
                      </a:r>
                    </a:p>
                    <a:p>
                      <a:pPr marL="355600" indent="-88900">
                        <a:buFont typeface="Arial" panose="020B0604020202020204" pitchFamily="34" charset="0"/>
                        <a:buChar char="•"/>
                      </a:pPr>
                      <a:r>
                        <a:rPr lang="sk-SK" sz="900" b="1" dirty="0" smtClean="0"/>
                        <a:t>PV</a:t>
                      </a:r>
                      <a:r>
                        <a:rPr lang="sk-SK" sz="900" b="1" baseline="0" dirty="0" smtClean="0"/>
                        <a:t> - prílohy</a:t>
                      </a:r>
                      <a:endParaRPr lang="en-GB" sz="900" b="1" dirty="0" smtClean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b="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9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/>
                        <a:t>IA </a:t>
                      </a:r>
                    </a:p>
                    <a:p>
                      <a:pPr marL="266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000" b="1" dirty="0" smtClean="0"/>
                        <a:t> </a:t>
                      </a:r>
                      <a:r>
                        <a:rPr lang="sk-SK" sz="1000" b="1" dirty="0" smtClean="0"/>
                        <a:t>Kontroly</a:t>
                      </a:r>
                      <a:endParaRPr lang="fr-BE" sz="1000" b="1" dirty="0" smtClean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b="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3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358775" indent="-92075">
                        <a:buFont typeface="Arial" panose="020B0604020202020204" pitchFamily="34" charset="0"/>
                        <a:buChar char="•"/>
                      </a:pPr>
                      <a:r>
                        <a:rPr lang="sk-SK" sz="900" b="1" dirty="0" smtClean="0"/>
                        <a:t>Označovanie</a:t>
                      </a:r>
                      <a:r>
                        <a:rPr lang="en-GB" sz="900" b="1" dirty="0" smtClean="0"/>
                        <a:t> </a:t>
                      </a:r>
                    </a:p>
                    <a:p>
                      <a:pPr marL="355600" indent="-88900">
                        <a:buFont typeface="Arial" panose="020B0604020202020204" pitchFamily="34" charset="0"/>
                        <a:buChar char="•"/>
                      </a:pPr>
                      <a:r>
                        <a:rPr lang="sk-SK" sz="1000" b="1" dirty="0" smtClean="0"/>
                        <a:t>Všeobecné</a:t>
                      </a:r>
                      <a:endParaRPr lang="en-GB" sz="1000" b="1" dirty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3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/>
                        <a:t>DA </a:t>
                      </a:r>
                    </a:p>
                    <a:p>
                      <a:pPr marL="355600" marR="0" indent="-88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1000" b="1" dirty="0" smtClean="0"/>
                        <a:t>Kontroly</a:t>
                      </a:r>
                      <a:endParaRPr lang="fr-BE" sz="1000" b="1" dirty="0" smtClean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b="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3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355600" marR="0" indent="-88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900" b="1" dirty="0" smtClean="0"/>
                        <a:t>Označovanie</a:t>
                      </a:r>
                      <a:endParaRPr lang="en-GB" sz="900" b="1" dirty="0" smtClean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93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dirty="0" smtClean="0"/>
                        <a:t>DA</a:t>
                      </a:r>
                    </a:p>
                    <a:p>
                      <a:pPr marL="3587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1000" b="1" baseline="0" dirty="0" smtClean="0"/>
                        <a:t>Kontroly - obchod</a:t>
                      </a:r>
                      <a:endParaRPr lang="en-GB" sz="1000" b="1" dirty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3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3587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1000" b="1" dirty="0" smtClean="0"/>
                        <a:t>Obchod</a:t>
                      </a:r>
                      <a:endParaRPr lang="en-GB" sz="1000" b="1" dirty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00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000" b="1" baseline="0" dirty="0" smtClean="0"/>
                        <a:t>IA </a:t>
                      </a:r>
                    </a:p>
                    <a:p>
                      <a:pPr marL="355600" indent="-88900">
                        <a:buFont typeface="Arial" panose="020B0604020202020204" pitchFamily="34" charset="0"/>
                        <a:buChar char="•"/>
                      </a:pPr>
                      <a:r>
                        <a:rPr lang="sk-SK" sz="1000" b="1" baseline="0" dirty="0" smtClean="0"/>
                        <a:t>Obchod</a:t>
                      </a:r>
                      <a:endParaRPr lang="en-GB" sz="1000" b="1" dirty="0"/>
                    </a:p>
                  </a:txBody>
                  <a:tcPr marL="91443" marR="91443" marT="45735" marB="45735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66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91443" marR="91443" marT="45735" marB="4573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950237"/>
              </p:ext>
            </p:extLst>
          </p:nvPr>
        </p:nvGraphicFramePr>
        <p:xfrm>
          <a:off x="0" y="5601556"/>
          <a:ext cx="5331655" cy="1270145"/>
        </p:xfrm>
        <a:graphic>
          <a:graphicData uri="http://schemas.openxmlformats.org/drawingml/2006/table">
            <a:tbl>
              <a:tblPr firstRow="1" bandRow="1"/>
              <a:tblGrid>
                <a:gridCol w="1042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887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sk-SK" sz="9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Krok</a:t>
                      </a:r>
                      <a:r>
                        <a:rPr lang="fr-BE" sz="9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 – </a:t>
                      </a:r>
                      <a:r>
                        <a:rPr lang="sk-SK" sz="9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Objasnenie základnej legislatívy</a:t>
                      </a:r>
                      <a:endParaRPr lang="en-GB" sz="900" b="1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sk-SK" sz="900" b="1" dirty="0" smtClean="0"/>
                        <a:t>Krok</a:t>
                      </a:r>
                      <a:r>
                        <a:rPr lang="fr-BE" sz="900" b="1" dirty="0" smtClean="0"/>
                        <a:t> 2 – </a:t>
                      </a:r>
                      <a:r>
                        <a:rPr lang="sk-SK" sz="900" b="1" dirty="0" smtClean="0"/>
                        <a:t>Technické diskusie</a:t>
                      </a:r>
                      <a:endParaRPr lang="en-GB" sz="900" b="1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sk-SK" sz="900" b="1" dirty="0" smtClean="0"/>
                        <a:t>Krok</a:t>
                      </a:r>
                      <a:r>
                        <a:rPr lang="fr-BE" sz="900" b="1" dirty="0" smtClean="0"/>
                        <a:t> 3 –</a:t>
                      </a:r>
                      <a:r>
                        <a:rPr lang="sk-SK" sz="900" b="1" baseline="0" dirty="0" smtClean="0"/>
                        <a:t> Legislatívne návrhy</a:t>
                      </a:r>
                      <a:endParaRPr lang="en-GB" sz="900" b="1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sk-SK" sz="900" b="1" dirty="0" smtClean="0"/>
                        <a:t>Krok</a:t>
                      </a:r>
                      <a:r>
                        <a:rPr lang="fr-BE" sz="900" b="1" dirty="0" smtClean="0"/>
                        <a:t> 4 – </a:t>
                      </a:r>
                      <a:r>
                        <a:rPr lang="sk-SK" sz="900" b="1" dirty="0" smtClean="0"/>
                        <a:t>Prijímací </a:t>
                      </a:r>
                      <a:r>
                        <a:rPr lang="sk-SK" sz="900" b="1" dirty="0" smtClean="0"/>
                        <a:t>proces</a:t>
                      </a:r>
                      <a:r>
                        <a:rPr lang="sk-SK" sz="900" b="1" baseline="0" dirty="0" smtClean="0"/>
                        <a:t> (pripomienkovanie)</a:t>
                      </a:r>
                      <a:endParaRPr lang="en-GB" sz="900" b="1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sk-SK" sz="900" b="1" dirty="0" smtClean="0"/>
                        <a:t>Krok</a:t>
                      </a:r>
                      <a:r>
                        <a:rPr lang="en-GB" sz="900" b="1" dirty="0" smtClean="0"/>
                        <a:t> 5 - IA – </a:t>
                      </a:r>
                      <a:r>
                        <a:rPr lang="sk-SK" sz="900" b="1" dirty="0" smtClean="0"/>
                        <a:t>hlasovanie</a:t>
                      </a:r>
                      <a:r>
                        <a:rPr lang="sk-SK" sz="900" b="1" baseline="0" dirty="0" smtClean="0"/>
                        <a:t> na Výbore </a:t>
                      </a:r>
                      <a:r>
                        <a:rPr lang="en-GB" sz="900" b="1" dirty="0" smtClean="0"/>
                        <a:t>/</a:t>
                      </a:r>
                      <a:r>
                        <a:rPr lang="sk-SK" sz="900" b="1" dirty="0" smtClean="0"/>
                        <a:t> </a:t>
                      </a:r>
                      <a:r>
                        <a:rPr lang="en-GB" sz="900" b="1" dirty="0" smtClean="0"/>
                        <a:t>DA – </a:t>
                      </a:r>
                      <a:r>
                        <a:rPr lang="sk-SK" sz="900" b="1" dirty="0" smtClean="0"/>
                        <a:t>Zaslanie do R a EP</a:t>
                      </a:r>
                      <a:endParaRPr lang="en-GB" sz="900" b="1" dirty="0"/>
                    </a:p>
                  </a:txBody>
                  <a:tcPr marL="91430" marR="91430" marT="45700" marB="457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93" y="3615567"/>
            <a:ext cx="1828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2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5600" y="575761"/>
            <a:ext cx="8610600" cy="1293028"/>
          </a:xfrm>
        </p:spPr>
        <p:txBody>
          <a:bodyPr/>
          <a:lstStyle/>
          <a:p>
            <a:r>
              <a:rPr lang="sk-SK" dirty="0" smtClean="0"/>
              <a:t>IA pre pravidlá výroby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1720517"/>
            <a:ext cx="10820400" cy="4635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Upravuje: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Príslušnú dokumentáciu, potrebnú </a:t>
            </a:r>
            <a:r>
              <a:rPr lang="sk-SK" dirty="0"/>
              <a:t>na doloženie k žiadostiam o skrátenie prechodného </a:t>
            </a:r>
            <a:r>
              <a:rPr lang="sk-SK" dirty="0" smtClean="0"/>
              <a:t>obdobia</a:t>
            </a: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Podrobné pravidlá pre hovädzí </a:t>
            </a:r>
            <a:r>
              <a:rPr lang="sk-SK" dirty="0"/>
              <a:t>dobytok, ovce, kozy, </a:t>
            </a:r>
            <a:r>
              <a:rPr lang="sk-SK" dirty="0" smtClean="0"/>
              <a:t>kone, ošípané</a:t>
            </a:r>
            <a:r>
              <a:rPr lang="sk-SK" dirty="0"/>
              <a:t>, </a:t>
            </a:r>
            <a:r>
              <a:rPr lang="sk-SK" dirty="0" smtClean="0"/>
              <a:t>hydinu, raticovú zver a králiky (min</a:t>
            </a:r>
            <a:r>
              <a:rPr lang="sk-SK" dirty="0"/>
              <a:t>. doba kŕmenia materským </a:t>
            </a:r>
            <a:r>
              <a:rPr lang="sk-SK" dirty="0" smtClean="0"/>
              <a:t>mliekom, hustota chovu </a:t>
            </a:r>
            <a:r>
              <a:rPr lang="sk-SK" dirty="0"/>
              <a:t>a min. vnútorná a vonkajšia </a:t>
            </a:r>
            <a:r>
              <a:rPr lang="sk-SK" dirty="0" smtClean="0"/>
              <a:t>plocha, technické </a:t>
            </a:r>
            <a:r>
              <a:rPr lang="sk-SK" dirty="0"/>
              <a:t>požiadavky na min. plochy vnútorných </a:t>
            </a:r>
            <a:r>
              <a:rPr lang="sk-SK" dirty="0" smtClean="0"/>
              <a:t>priestorov a na vegetáciu a </a:t>
            </a:r>
            <a:r>
              <a:rPr lang="sk-SK" dirty="0"/>
              <a:t>vonkajšie </a:t>
            </a:r>
            <a:r>
              <a:rPr lang="sk-SK" dirty="0" smtClean="0"/>
              <a:t>plochy, základné definície – napr. druhy </a:t>
            </a:r>
            <a:r>
              <a:rPr lang="sk-SK" dirty="0"/>
              <a:t>hydiny)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Živočíchy </a:t>
            </a:r>
            <a:r>
              <a:rPr lang="sk-SK" dirty="0" err="1"/>
              <a:t>akvakultúry</a:t>
            </a: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Spracované </a:t>
            </a:r>
            <a:r>
              <a:rPr lang="sk-SK" dirty="0"/>
              <a:t>potraviny a </a:t>
            </a:r>
            <a:r>
              <a:rPr lang="sk-SK" dirty="0" smtClean="0"/>
              <a:t>krmivá (povolené techniky pri spravovaní, všeobecné pravidlá, informácie </a:t>
            </a:r>
            <a:r>
              <a:rPr lang="sk-SK" dirty="0"/>
              <a:t>ohľadom dostupnosti ekologických osív, </a:t>
            </a:r>
            <a:r>
              <a:rPr lang="sk-SK" dirty="0" smtClean="0"/>
              <a:t>zvierat a jedincov </a:t>
            </a:r>
            <a:r>
              <a:rPr lang="sk-SK" dirty="0" err="1" smtClean="0"/>
              <a:t>akvakultúry</a:t>
            </a:r>
            <a:r>
              <a:rPr lang="sk-SK" dirty="0" smtClean="0"/>
              <a:t>)</a:t>
            </a:r>
            <a:endParaRPr lang="sk-SK" dirty="0"/>
          </a:p>
          <a:p>
            <a:pPr marL="0" indent="0">
              <a:buNone/>
            </a:pPr>
            <a:r>
              <a:rPr lang="sk-SK" b="1" dirty="0" smtClean="0"/>
              <a:t>Prílohy: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Tabuľky: </a:t>
            </a:r>
            <a:r>
              <a:rPr lang="sk-SK" dirty="0"/>
              <a:t>hustota </a:t>
            </a:r>
            <a:r>
              <a:rPr lang="sk-SK" dirty="0" smtClean="0"/>
              <a:t>chovu, </a:t>
            </a:r>
            <a:r>
              <a:rPr lang="sk-SK" dirty="0"/>
              <a:t>minimálne plochy vnútorných a vonkajších plôch </a:t>
            </a:r>
            <a:r>
              <a:rPr lang="sk-SK" dirty="0" smtClean="0"/>
              <a:t>všetkých zvierat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Informácie</a:t>
            </a:r>
            <a:r>
              <a:rPr lang="sk-SK" dirty="0"/>
              <a:t>, ktoré majú </a:t>
            </a:r>
            <a:r>
              <a:rPr lang="sk-SK" dirty="0" smtClean="0"/>
              <a:t>ČŠ poskytovať </a:t>
            </a:r>
            <a:r>
              <a:rPr lang="sk-SK" dirty="0"/>
              <a:t>na základe zberu dát z databáz osív a zvierat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www.uksup.sk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7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27" y="746125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1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DA </a:t>
            </a:r>
            <a:r>
              <a:rPr lang="sk-SK" dirty="0"/>
              <a:t>pre pravidlá výroby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2110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DA pre pravidlá výroby (pozmeňujúci)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Delegované nariadenie </a:t>
            </a:r>
            <a:r>
              <a:rPr lang="sk-SK" dirty="0"/>
              <a:t>Komisie (EÚ) </a:t>
            </a:r>
            <a:r>
              <a:rPr lang="sk-SK" dirty="0" smtClean="0"/>
              <a:t>... / ... z XXX </a:t>
            </a:r>
            <a:r>
              <a:rPr lang="sk-SK" dirty="0"/>
              <a:t>ktorým sa </a:t>
            </a:r>
            <a:r>
              <a:rPr lang="sk-SK" b="1" dirty="0"/>
              <a:t>mení a dopĺňa </a:t>
            </a:r>
            <a:r>
              <a:rPr lang="sk-SK" dirty="0"/>
              <a:t>príloha II  </a:t>
            </a:r>
            <a:r>
              <a:rPr lang="sk-SK" dirty="0" smtClean="0"/>
              <a:t>      k </a:t>
            </a:r>
            <a:r>
              <a:rPr lang="sk-SK" dirty="0"/>
              <a:t>nariadeniu </a:t>
            </a:r>
            <a:r>
              <a:rPr lang="sk-SK" dirty="0" smtClean="0"/>
              <a:t>EP a R </a:t>
            </a:r>
            <a:r>
              <a:rPr lang="sk-SK" dirty="0"/>
              <a:t>(EÚ) 2018/848, pokiaľ ide o </a:t>
            </a:r>
            <a:r>
              <a:rPr lang="sk-SK" u="sng" dirty="0"/>
              <a:t>určité podrobné pravidlá výroby ekologických </a:t>
            </a:r>
            <a:r>
              <a:rPr lang="sk-SK" u="sng" dirty="0" smtClean="0"/>
              <a:t>produktov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Upravuje pravidlá pre </a:t>
            </a:r>
            <a:r>
              <a:rPr lang="sk-SK" dirty="0"/>
              <a:t>kŕmenie včelstiev a mäsožravých živočíchov </a:t>
            </a:r>
            <a:r>
              <a:rPr lang="sk-SK" dirty="0" err="1"/>
              <a:t>akvakultúry</a:t>
            </a:r>
            <a:r>
              <a:rPr lang="sk-SK" dirty="0"/>
              <a:t>, </a:t>
            </a:r>
            <a:r>
              <a:rPr lang="sk-SK" dirty="0" smtClean="0"/>
              <a:t>produkciu mladých jedincov </a:t>
            </a:r>
            <a:r>
              <a:rPr lang="sk-SK" dirty="0" err="1" smtClean="0"/>
              <a:t>akvakultúry</a:t>
            </a:r>
            <a:r>
              <a:rPr lang="sk-SK" dirty="0" smtClean="0"/>
              <a:t>, podmienky </a:t>
            </a:r>
            <a:r>
              <a:rPr lang="sk-SK" dirty="0"/>
              <a:t>výroby </a:t>
            </a:r>
            <a:r>
              <a:rPr lang="sk-SK" dirty="0" smtClean="0"/>
              <a:t>naklíčených semien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b="1" dirty="0" smtClean="0"/>
              <a:t>DA </a:t>
            </a:r>
            <a:r>
              <a:rPr lang="sk-SK" b="1" dirty="0"/>
              <a:t>pre pravidlá výroby </a:t>
            </a:r>
            <a:r>
              <a:rPr lang="sk-SK" b="1" dirty="0" smtClean="0"/>
              <a:t>(doplňujúci)</a:t>
            </a: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Delegované </a:t>
            </a:r>
            <a:r>
              <a:rPr lang="sk-SK" dirty="0"/>
              <a:t>nariadenie </a:t>
            </a:r>
            <a:r>
              <a:rPr lang="sk-SK" dirty="0" smtClean="0"/>
              <a:t>Komisie (EÚ) ... / ... </a:t>
            </a:r>
            <a:r>
              <a:rPr lang="sk-SK" dirty="0"/>
              <a:t>z</a:t>
            </a:r>
            <a:r>
              <a:rPr lang="sk-SK" dirty="0" smtClean="0"/>
              <a:t> XXX </a:t>
            </a:r>
            <a:r>
              <a:rPr lang="sk-SK" dirty="0"/>
              <a:t>ktorým sa </a:t>
            </a:r>
            <a:r>
              <a:rPr lang="sk-SK" b="1" dirty="0"/>
              <a:t>dopĺňa</a:t>
            </a:r>
            <a:r>
              <a:rPr lang="sk-SK" dirty="0"/>
              <a:t> nariadenie </a:t>
            </a:r>
            <a:r>
              <a:rPr lang="sk-SK" dirty="0" smtClean="0"/>
              <a:t>EP a R (EÚ</a:t>
            </a:r>
            <a:r>
              <a:rPr lang="sk-SK" dirty="0"/>
              <a:t>) 2018/848, pokiaľ ide o </a:t>
            </a:r>
            <a:r>
              <a:rPr lang="sk-SK" u="sng" dirty="0"/>
              <a:t>výnimočné pravidlá výroby v </a:t>
            </a:r>
            <a:r>
              <a:rPr lang="sk-SK" u="sng" dirty="0" smtClean="0"/>
              <a:t>EPV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 smtClean="0"/>
              <a:t>Upravuje pravidlá pre katastrofické udalosti, udeľovanie výnimiek, monitoring a hlásenie správ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www.uksup.sk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8</a:t>
            </a:fld>
            <a:endParaRPr lang="sk-SK"/>
          </a:p>
        </p:txBody>
      </p:sp>
      <p:pic>
        <p:nvPicPr>
          <p:cNvPr id="7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90" y="974725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6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5600" y="721541"/>
            <a:ext cx="8610600" cy="1293028"/>
          </a:xfrm>
        </p:spPr>
        <p:txBody>
          <a:bodyPr/>
          <a:lstStyle/>
          <a:p>
            <a:r>
              <a:rPr lang="sk-SK" dirty="0" smtClean="0"/>
              <a:t>Novinky v legislatíve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26632" y="2175888"/>
            <a:ext cx="8979567" cy="4042798"/>
          </a:xfrm>
        </p:spPr>
        <p:txBody>
          <a:bodyPr>
            <a:normAutofit/>
          </a:bodyPr>
          <a:lstStyle/>
          <a:p>
            <a:pPr lvl="3">
              <a:buFont typeface="Wingdings" panose="05000000000000000000" pitchFamily="2" charset="2"/>
              <a:buChar char="§"/>
            </a:pPr>
            <a:r>
              <a:rPr lang="sk-SK" sz="2400" dirty="0" smtClean="0"/>
              <a:t>Databáza zvierat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sk-SK" sz="2400" dirty="0" smtClean="0"/>
              <a:t>Skupinová certifikácia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sk-SK" sz="2400" dirty="0"/>
              <a:t>Vyňatie maloobchodníkov s </a:t>
            </a:r>
            <a:r>
              <a:rPr lang="sk-SK" sz="2400" dirty="0" smtClean="0"/>
              <a:t>nebalenými produktmi           z </a:t>
            </a:r>
            <a:r>
              <a:rPr lang="sk-SK" sz="2400" dirty="0"/>
              <a:t>povinnosti </a:t>
            </a:r>
            <a:r>
              <a:rPr lang="sk-SK" sz="2400" dirty="0" smtClean="0"/>
              <a:t>certifikácie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sk-SK" sz="2400" dirty="0" smtClean="0"/>
              <a:t>Limity prítomnosti nepovolených produktov alebo látok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sk-SK" sz="2400" dirty="0"/>
              <a:t>Ekologický heterogénny </a:t>
            </a:r>
            <a:r>
              <a:rPr lang="sk-SK" sz="2400" dirty="0" smtClean="0"/>
              <a:t>materiál</a:t>
            </a:r>
            <a:endParaRPr lang="sk-SK" sz="24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sk-SK" sz="2400" dirty="0" smtClean="0"/>
              <a:t>Pravidlá pre soľ </a:t>
            </a:r>
            <a:r>
              <a:rPr lang="sk-SK" sz="2400" dirty="0" smtClean="0"/>
              <a:t>a iné </a:t>
            </a:r>
            <a:r>
              <a:rPr lang="sk-SK" sz="2400" dirty="0" smtClean="0"/>
              <a:t>druhy </a:t>
            </a:r>
            <a:r>
              <a:rPr lang="sk-SK" sz="2400" dirty="0" smtClean="0"/>
              <a:t>zvierat (králiky, hydina, raticová zver)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sk-SK" sz="1200" dirty="0"/>
          </a:p>
          <a:p>
            <a:pPr marL="0" indent="0">
              <a:buNone/>
            </a:pPr>
            <a:r>
              <a:rPr lang="sk-SK" sz="2800" dirty="0" smtClean="0"/>
              <a:t>        Podrobné </a:t>
            </a:r>
            <a:r>
              <a:rPr lang="sk-SK" sz="2800" dirty="0" smtClean="0"/>
              <a:t>pravidlá budú pokrývať IA a DA</a:t>
            </a:r>
            <a:endParaRPr lang="sk-SK" sz="2800" dirty="0"/>
          </a:p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www.uksup.sk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FBD9-7D15-4639-B143-8F39674E03CF}" type="slidenum">
              <a:rPr lang="sk-SK" smtClean="0"/>
              <a:t>9</a:t>
            </a:fld>
            <a:endParaRPr lang="sk-SK"/>
          </a:p>
        </p:txBody>
      </p:sp>
      <p:pic>
        <p:nvPicPr>
          <p:cNvPr id="8" name="Picture 2" descr="C:\Users\jarosovab\Desktop\europska-unia-eu-uv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26" y="882859"/>
            <a:ext cx="1138347" cy="6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ípka doprava 6"/>
          <p:cNvSpPr/>
          <p:nvPr/>
        </p:nvSpPr>
        <p:spPr>
          <a:xfrm>
            <a:off x="2643127" y="5543450"/>
            <a:ext cx="504945" cy="352023"/>
          </a:xfrm>
          <a:prstGeom prst="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2175888"/>
            <a:ext cx="3820600" cy="28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14072"/>
      </p:ext>
    </p:extLst>
  </p:cSld>
  <p:clrMapOvr>
    <a:masterClrMapping/>
  </p:clrMapOvr>
</p:sld>
</file>

<file path=ppt/theme/theme1.xml><?xml version="1.0" encoding="utf-8"?>
<a:theme xmlns:a="http://schemas.openxmlformats.org/drawingml/2006/main" name="Výpary">
  <a:themeElements>
    <a:clrScheme name="Výpary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ýpary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ýpary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TM04033937[[fn=Výpary]]</Template>
  <TotalTime>2572</TotalTime>
  <Words>1400</Words>
  <Application>Microsoft Office PowerPoint</Application>
  <PresentationFormat>Širokouhlá</PresentationFormat>
  <Paragraphs>173</Paragraphs>
  <Slides>17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Verdana</vt:lpstr>
      <vt:lpstr>Wingdings</vt:lpstr>
      <vt:lpstr>Výpary</vt:lpstr>
      <vt:lpstr>Ústredný kontrolný a skúšobný ústav poľnohospodársky  v bratislave   Nové nariadenie EÚ pre EPV      Ing. Barbora Geletková </vt:lpstr>
      <vt:lpstr>Nové nariadenie EÚ pre EPV </vt:lpstr>
      <vt:lpstr>Nové nariadenie EÚ pre EPV</vt:lpstr>
      <vt:lpstr>Implementované a delegované akty</vt:lpstr>
      <vt:lpstr>Implementované a delegované akty</vt:lpstr>
      <vt:lpstr>Plán príprav a tvorby IA a DA</vt:lpstr>
      <vt:lpstr>IA pre pravidlá výroby</vt:lpstr>
      <vt:lpstr>DA pre pravidlá výroby</vt:lpstr>
      <vt:lpstr>Novinky v legislatíve</vt:lpstr>
      <vt:lpstr>Novinky v legislatíve</vt:lpstr>
      <vt:lpstr>Novinky v legislatíve </vt:lpstr>
      <vt:lpstr>Novinky v legislatíve</vt:lpstr>
      <vt:lpstr>Novinky v legislatíve</vt:lpstr>
      <vt:lpstr>Novinky v legislatíve</vt:lpstr>
      <vt:lpstr>Novinky v legislatíve</vt:lpstr>
      <vt:lpstr>Prezentácia programu PowerPoint</vt:lpstr>
      <vt:lpstr>Ďakujem za pozornosť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Ústredný  kontrolný   a  skúšobný  ústav  poľnohospodársky   v  bratislave</dc:title>
  <dc:creator>Šimšíková Miriam Ing.</dc:creator>
  <cp:lastModifiedBy>Jarošová Barbora Ing,</cp:lastModifiedBy>
  <cp:revision>190</cp:revision>
  <cp:lastPrinted>2019-10-31T12:03:27Z</cp:lastPrinted>
  <dcterms:created xsi:type="dcterms:W3CDTF">2017-02-02T07:07:07Z</dcterms:created>
  <dcterms:modified xsi:type="dcterms:W3CDTF">2019-10-31T12:03:29Z</dcterms:modified>
</cp:coreProperties>
</file>