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3"/>
  </p:notesMasterIdLst>
  <p:sldIdLst>
    <p:sldId id="318" r:id="rId2"/>
    <p:sldId id="320" r:id="rId3"/>
    <p:sldId id="332" r:id="rId4"/>
    <p:sldId id="330" r:id="rId5"/>
    <p:sldId id="316" r:id="rId6"/>
    <p:sldId id="314" r:id="rId7"/>
    <p:sldId id="322" r:id="rId8"/>
    <p:sldId id="315" r:id="rId9"/>
    <p:sldId id="334" r:id="rId10"/>
    <p:sldId id="323" r:id="rId11"/>
    <p:sldId id="335" r:id="rId12"/>
    <p:sldId id="336" r:id="rId13"/>
    <p:sldId id="337" r:id="rId14"/>
    <p:sldId id="354" r:id="rId15"/>
    <p:sldId id="338" r:id="rId16"/>
    <p:sldId id="339" r:id="rId17"/>
    <p:sldId id="355" r:id="rId18"/>
    <p:sldId id="340" r:id="rId19"/>
    <p:sldId id="353" r:id="rId20"/>
    <p:sldId id="341" r:id="rId21"/>
    <p:sldId id="342" r:id="rId22"/>
    <p:sldId id="343" r:id="rId23"/>
    <p:sldId id="351" r:id="rId24"/>
    <p:sldId id="344" r:id="rId25"/>
    <p:sldId id="350" r:id="rId26"/>
    <p:sldId id="348" r:id="rId27"/>
    <p:sldId id="349" r:id="rId28"/>
    <p:sldId id="346" r:id="rId29"/>
    <p:sldId id="347" r:id="rId30"/>
    <p:sldId id="352" r:id="rId31"/>
    <p:sldId id="333" r:id="rId32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etlý štýl 1 - zvýrazneni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1EFB0-D703-400C-A97C-388C967E8E3D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sk-SK"/>
        </a:p>
      </dgm:t>
    </dgm:pt>
    <dgm:pt modelId="{031C4EA3-79BA-455B-BA79-E25FD5E3806D}">
      <dgm:prSet phldrT="[Text]" custT="1"/>
      <dgm:spPr/>
      <dgm:t>
        <a:bodyPr/>
        <a:lstStyle/>
        <a:p>
          <a:pPr algn="ctr"/>
          <a:r>
            <a:rPr lang="sk-SK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Odbor ovocinárstva 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sk-SK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ekologickej 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poľnohospodárskej </a:t>
          </a:r>
          <a:r>
            <a:rPr lang="sk-SK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výroby 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sk-SK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OOEPV) </a:t>
          </a:r>
        </a:p>
        <a:p>
          <a:pPr algn="ctr"/>
          <a:r>
            <a:rPr lang="sk-SK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Ing. Jana Vargová, PhD.</a:t>
          </a:r>
        </a:p>
        <a:p>
          <a:pPr algn="ctr"/>
          <a:r>
            <a:rPr lang="sk-SK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/poverená riadením odboru</a:t>
          </a:r>
          <a:r>
            <a:rPr lang="sk-SK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sk-SK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FD036-8EEB-4C41-9A70-10A73F90705A}" type="parTrans" cxnId="{C29D9BE3-F1E3-4CE6-B292-13A755C2B975}">
      <dgm:prSet/>
      <dgm:spPr/>
      <dgm:t>
        <a:bodyPr/>
        <a:lstStyle/>
        <a:p>
          <a:endParaRPr lang="sk-SK"/>
        </a:p>
      </dgm:t>
    </dgm:pt>
    <dgm:pt modelId="{77A6929B-FE35-4237-98A7-A039846EC661}" type="sibTrans" cxnId="{C29D9BE3-F1E3-4CE6-B292-13A755C2B975}">
      <dgm:prSet/>
      <dgm:spPr/>
      <dgm:t>
        <a:bodyPr/>
        <a:lstStyle/>
        <a:p>
          <a:endParaRPr lang="sk-SK"/>
        </a:p>
      </dgm:t>
    </dgm:pt>
    <dgm:pt modelId="{E1EDCFEA-2AFC-49CD-A6ED-65567A25E0DF}">
      <dgm:prSet phldrT="[Text]" custT="1"/>
      <dgm:spPr/>
      <dgm:t>
        <a:bodyPr/>
        <a:lstStyle/>
        <a:p>
          <a:r>
            <a:rPr lang="sk-SK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Oddelenie registra sadov </a:t>
          </a:r>
          <a:br>
            <a:rPr lang="sk-SK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k-SK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a chmeľníc</a:t>
          </a:r>
        </a:p>
        <a:p>
          <a:r>
            <a:rPr lang="sk-SK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vedúca oddelenia: </a:t>
          </a:r>
          <a:endParaRPr lang="sk-SK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sk-SK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Ing. Inez Zámečníková</a:t>
          </a:r>
        </a:p>
      </dgm:t>
    </dgm:pt>
    <dgm:pt modelId="{DF5C20E6-E3EC-44CA-ACB9-C506AEAE523E}" type="parTrans" cxnId="{4C77C61F-24F0-4810-A9E5-89595B79C90E}">
      <dgm:prSet/>
      <dgm:spPr/>
      <dgm:t>
        <a:bodyPr/>
        <a:lstStyle/>
        <a:p>
          <a:endParaRPr lang="sk-SK"/>
        </a:p>
      </dgm:t>
    </dgm:pt>
    <dgm:pt modelId="{302F06A8-D43E-42AD-8C2C-F4067650E1F9}" type="sibTrans" cxnId="{4C77C61F-24F0-4810-A9E5-89595B79C90E}">
      <dgm:prSet/>
      <dgm:spPr/>
      <dgm:t>
        <a:bodyPr/>
        <a:lstStyle/>
        <a:p>
          <a:endParaRPr lang="sk-SK"/>
        </a:p>
      </dgm:t>
    </dgm:pt>
    <dgm:pt modelId="{88E3ADA7-D047-435B-9420-3B2F35C457C5}">
      <dgm:prSet phldrT="[Text]" custT="1"/>
      <dgm:spPr/>
      <dgm:t>
        <a:bodyPr/>
        <a:lstStyle/>
        <a:p>
          <a:r>
            <a:rPr lang="sk-SK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Oddelenie administratívy         </a:t>
          </a:r>
          <a:r>
            <a:rPr lang="sk-SK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sk-SK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k-SK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sk-SK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kontroly v ekologickej poľnohospodárskej výrobe</a:t>
          </a:r>
        </a:p>
        <a:p>
          <a:r>
            <a:rPr lang="sk-SK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vedúca oddelenia: </a:t>
          </a:r>
          <a:endParaRPr lang="sk-SK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sk-SK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Ing. Marianna Fuseková</a:t>
          </a:r>
          <a:endParaRPr lang="sk-SK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17980-F1A4-41A2-9402-D6DCB8D77C35}" type="parTrans" cxnId="{4AB081AB-11AB-4CE4-9E8A-A0278AF54934}">
      <dgm:prSet/>
      <dgm:spPr/>
      <dgm:t>
        <a:bodyPr/>
        <a:lstStyle/>
        <a:p>
          <a:endParaRPr lang="sk-SK"/>
        </a:p>
      </dgm:t>
    </dgm:pt>
    <dgm:pt modelId="{0F615C74-132B-4ED7-B66F-A0CE11C0F825}" type="sibTrans" cxnId="{4AB081AB-11AB-4CE4-9E8A-A0278AF54934}">
      <dgm:prSet/>
      <dgm:spPr/>
      <dgm:t>
        <a:bodyPr/>
        <a:lstStyle/>
        <a:p>
          <a:endParaRPr lang="sk-SK"/>
        </a:p>
      </dgm:t>
    </dgm:pt>
    <dgm:pt modelId="{76117A36-C5C2-435A-9FC3-AB7B9111EED1}">
      <dgm:prSet custT="1"/>
      <dgm:spPr/>
      <dgm:t>
        <a:bodyPr/>
        <a:lstStyle/>
        <a:p>
          <a:r>
            <a:rPr lang="sk-SK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Oddelenie registrácie         </a:t>
          </a:r>
          <a:r>
            <a:rPr lang="sk-SK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</a:t>
          </a:r>
          <a:r>
            <a:rPr lang="sk-SK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v ekologickej poľnohospodárskej výrobe</a:t>
          </a:r>
        </a:p>
        <a:p>
          <a:r>
            <a:rPr lang="sk-SK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vedúca oddelenia: </a:t>
          </a:r>
          <a:endParaRPr lang="sk-SK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sk-SK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Ing. Barbora </a:t>
          </a:r>
          <a:r>
            <a:rPr lang="sk-SK" sz="1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Geletková</a:t>
          </a:r>
          <a:endParaRPr lang="sk-SK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391A2-E81F-46FA-9E8B-51A13653AF7B}" type="sibTrans" cxnId="{E4D6AC4D-9E09-47E2-90CC-8C22CAEB2D65}">
      <dgm:prSet/>
      <dgm:spPr/>
      <dgm:t>
        <a:bodyPr/>
        <a:lstStyle/>
        <a:p>
          <a:endParaRPr lang="sk-SK"/>
        </a:p>
      </dgm:t>
    </dgm:pt>
    <dgm:pt modelId="{8CD094DF-A22B-427B-A367-FE52DFAD9A39}" type="parTrans" cxnId="{E4D6AC4D-9E09-47E2-90CC-8C22CAEB2D65}">
      <dgm:prSet/>
      <dgm:spPr/>
      <dgm:t>
        <a:bodyPr/>
        <a:lstStyle/>
        <a:p>
          <a:endParaRPr lang="sk-SK"/>
        </a:p>
      </dgm:t>
    </dgm:pt>
    <dgm:pt modelId="{47260F8D-2997-4E8E-9B64-DFA67975F18B}">
      <dgm:prSet custT="1"/>
      <dgm:spPr/>
      <dgm:t>
        <a:bodyPr/>
        <a:lstStyle/>
        <a:p>
          <a:r>
            <a:rPr lang="sk-SK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počet zamestnancov oddelenia: </a:t>
          </a:r>
          <a:r>
            <a:rPr lang="sk-SK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  <a:p>
          <a:r>
            <a:rPr lang="sk-SK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Ing. Zuzana Sivčáková</a:t>
          </a:r>
        </a:p>
        <a:p>
          <a:r>
            <a:rPr lang="sk-SK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Ing. Helena Vargová, PhD.</a:t>
          </a:r>
        </a:p>
        <a:p>
          <a:r>
            <a:rPr lang="sk-SK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Ing. Mgr. Mária Zvalová</a:t>
          </a:r>
        </a:p>
      </dgm:t>
    </dgm:pt>
    <dgm:pt modelId="{FF882E02-DEF6-4B53-942D-686995A18471}" type="parTrans" cxnId="{B3171E84-77F8-4750-9A3C-A5F1D3D8813D}">
      <dgm:prSet/>
      <dgm:spPr/>
      <dgm:t>
        <a:bodyPr/>
        <a:lstStyle/>
        <a:p>
          <a:endParaRPr lang="sk-SK"/>
        </a:p>
      </dgm:t>
    </dgm:pt>
    <dgm:pt modelId="{F509F77D-9286-4D40-B197-E270A2D98F4A}" type="sibTrans" cxnId="{B3171E84-77F8-4750-9A3C-A5F1D3D8813D}">
      <dgm:prSet/>
      <dgm:spPr/>
      <dgm:t>
        <a:bodyPr/>
        <a:lstStyle/>
        <a:p>
          <a:endParaRPr lang="sk-SK"/>
        </a:p>
      </dgm:t>
    </dgm:pt>
    <dgm:pt modelId="{D15395BB-6A15-45B1-BDF0-947A7CA84848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sk-SK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počet zamestnancov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sk-SK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oddelenia</a:t>
          </a:r>
          <a:r>
            <a:rPr lang="sk-SK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sk-SK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sk-SK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Ing. Gabriela Tóthová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sk-SK" sz="13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Ing. Katarína Nováková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sk-SK" sz="13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</a:t>
          </a:r>
          <a:r>
            <a:rPr lang="sk-SK" sz="13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Terézia Jamborová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sk-SK" sz="1200" dirty="0"/>
        </a:p>
      </dgm:t>
    </dgm:pt>
    <dgm:pt modelId="{2AD14F02-EB75-471D-8BC2-F1A189920459}" type="parTrans" cxnId="{DCD71B3F-2799-4DF1-BE4D-C94D2B8B94FC}">
      <dgm:prSet/>
      <dgm:spPr/>
      <dgm:t>
        <a:bodyPr/>
        <a:lstStyle/>
        <a:p>
          <a:endParaRPr lang="sk-SK"/>
        </a:p>
      </dgm:t>
    </dgm:pt>
    <dgm:pt modelId="{3CE35EB7-162A-4DF2-AA11-A38401E3C29D}" type="sibTrans" cxnId="{DCD71B3F-2799-4DF1-BE4D-C94D2B8B94FC}">
      <dgm:prSet/>
      <dgm:spPr/>
      <dgm:t>
        <a:bodyPr/>
        <a:lstStyle/>
        <a:p>
          <a:endParaRPr lang="sk-SK"/>
        </a:p>
      </dgm:t>
    </dgm:pt>
    <dgm:pt modelId="{3CB952FE-387B-4B82-A554-35202DE2539B}">
      <dgm:prSet custT="1"/>
      <dgm:spPr/>
      <dgm:t>
        <a:bodyPr/>
        <a:lstStyle/>
        <a:p>
          <a:r>
            <a:rPr lang="sk-SK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počet zamestnancov oddelenia: </a:t>
          </a:r>
          <a:r>
            <a:rPr lang="sk-SK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  <a:p>
          <a:r>
            <a:rPr lang="sk-SK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Ing. Kvetoslav Zaujec, PhD.</a:t>
          </a:r>
        </a:p>
        <a:p>
          <a:r>
            <a:rPr lang="sk-SK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Ing. </a:t>
          </a:r>
          <a:r>
            <a:rPr lang="sk-SK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Dominika Mikušová</a:t>
          </a:r>
        </a:p>
        <a:p>
          <a:r>
            <a:rPr lang="sk-SK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Ing</a:t>
          </a:r>
          <a:r>
            <a:rPr lang="sk-SK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sk-SK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Michaela Tholtová</a:t>
          </a:r>
          <a:endParaRPr lang="sk-SK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sk-SK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Ing. Kristína Decheťová</a:t>
          </a:r>
        </a:p>
      </dgm:t>
    </dgm:pt>
    <dgm:pt modelId="{FF68FAB8-0E23-40B1-88FF-4CBA9E0D4D34}" type="parTrans" cxnId="{7442BD69-A4E4-4181-8738-FAC61E30A776}">
      <dgm:prSet/>
      <dgm:spPr/>
      <dgm:t>
        <a:bodyPr/>
        <a:lstStyle/>
        <a:p>
          <a:endParaRPr lang="sk-SK"/>
        </a:p>
      </dgm:t>
    </dgm:pt>
    <dgm:pt modelId="{B0B8A325-D215-4485-9C43-BFAC5DCB2C54}" type="sibTrans" cxnId="{7442BD69-A4E4-4181-8738-FAC61E30A776}">
      <dgm:prSet/>
      <dgm:spPr/>
      <dgm:t>
        <a:bodyPr/>
        <a:lstStyle/>
        <a:p>
          <a:endParaRPr lang="sk-SK"/>
        </a:p>
      </dgm:t>
    </dgm:pt>
    <dgm:pt modelId="{8292DD88-9E7A-48E9-8922-94397D90190D}" type="pres">
      <dgm:prSet presAssocID="{E3E1EFB0-D703-400C-A97C-388C967E8E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90395DE3-E602-47BC-89D4-3DA82CFB4776}" type="pres">
      <dgm:prSet presAssocID="{031C4EA3-79BA-455B-BA79-E25FD5E3806D}" presName="hierRoot1" presStyleCnt="0">
        <dgm:presLayoutVars>
          <dgm:hierBranch val="init"/>
        </dgm:presLayoutVars>
      </dgm:prSet>
      <dgm:spPr/>
      <dgm:t>
        <a:bodyPr/>
        <a:lstStyle/>
        <a:p>
          <a:endParaRPr lang="sk-SK"/>
        </a:p>
      </dgm:t>
    </dgm:pt>
    <dgm:pt modelId="{712C2D25-2A58-448E-9B3E-13AF2611F2CC}" type="pres">
      <dgm:prSet presAssocID="{031C4EA3-79BA-455B-BA79-E25FD5E3806D}" presName="rootComposite1" presStyleCnt="0"/>
      <dgm:spPr/>
      <dgm:t>
        <a:bodyPr/>
        <a:lstStyle/>
        <a:p>
          <a:endParaRPr lang="sk-SK"/>
        </a:p>
      </dgm:t>
    </dgm:pt>
    <dgm:pt modelId="{B7230414-46F4-4AD4-B023-21F04283A68C}" type="pres">
      <dgm:prSet presAssocID="{031C4EA3-79BA-455B-BA79-E25FD5E3806D}" presName="rootText1" presStyleLbl="node0" presStyleIdx="0" presStyleCnt="1" custScaleX="202976" custScaleY="181809" custLinFactNeighborX="1397" custLinFactNeighborY="2215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F21DF33-28A5-4D70-BF26-F0E561E8FD6D}" type="pres">
      <dgm:prSet presAssocID="{031C4EA3-79BA-455B-BA79-E25FD5E3806D}" presName="rootConnector1" presStyleLbl="node1" presStyleIdx="0" presStyleCnt="0"/>
      <dgm:spPr/>
      <dgm:t>
        <a:bodyPr/>
        <a:lstStyle/>
        <a:p>
          <a:endParaRPr lang="sk-SK"/>
        </a:p>
      </dgm:t>
    </dgm:pt>
    <dgm:pt modelId="{4B1E7F7D-72AB-4297-A94B-7F270404927C}" type="pres">
      <dgm:prSet presAssocID="{031C4EA3-79BA-455B-BA79-E25FD5E3806D}" presName="hierChild2" presStyleCnt="0"/>
      <dgm:spPr/>
      <dgm:t>
        <a:bodyPr/>
        <a:lstStyle/>
        <a:p>
          <a:endParaRPr lang="sk-SK"/>
        </a:p>
      </dgm:t>
    </dgm:pt>
    <dgm:pt modelId="{482A7140-EF19-4B1C-B3B9-BF1FFCAB4144}" type="pres">
      <dgm:prSet presAssocID="{DF5C20E6-E3EC-44CA-ACB9-C506AEAE523E}" presName="Name37" presStyleLbl="parChTrans1D2" presStyleIdx="0" presStyleCnt="3"/>
      <dgm:spPr/>
      <dgm:t>
        <a:bodyPr/>
        <a:lstStyle/>
        <a:p>
          <a:endParaRPr lang="sk-SK"/>
        </a:p>
      </dgm:t>
    </dgm:pt>
    <dgm:pt modelId="{EFBC89A2-2B15-4827-B508-07BAD23C8395}" type="pres">
      <dgm:prSet presAssocID="{E1EDCFEA-2AFC-49CD-A6ED-65567A25E0DF}" presName="hierRoot2" presStyleCnt="0">
        <dgm:presLayoutVars>
          <dgm:hierBranch val="init"/>
        </dgm:presLayoutVars>
      </dgm:prSet>
      <dgm:spPr/>
      <dgm:t>
        <a:bodyPr/>
        <a:lstStyle/>
        <a:p>
          <a:endParaRPr lang="sk-SK"/>
        </a:p>
      </dgm:t>
    </dgm:pt>
    <dgm:pt modelId="{12727A27-1EE5-4DB3-9F12-BC59A8D24FD7}" type="pres">
      <dgm:prSet presAssocID="{E1EDCFEA-2AFC-49CD-A6ED-65567A25E0DF}" presName="rootComposite" presStyleCnt="0"/>
      <dgm:spPr/>
      <dgm:t>
        <a:bodyPr/>
        <a:lstStyle/>
        <a:p>
          <a:endParaRPr lang="sk-SK"/>
        </a:p>
      </dgm:t>
    </dgm:pt>
    <dgm:pt modelId="{BF6A4B01-388D-4D64-812F-98FFA620D64B}" type="pres">
      <dgm:prSet presAssocID="{E1EDCFEA-2AFC-49CD-A6ED-65567A25E0DF}" presName="rootText" presStyleLbl="node2" presStyleIdx="0" presStyleCnt="3" custScaleX="175568" custScaleY="216204" custLinFactNeighborX="15754" custLinFactNeighborY="3528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387B10-0951-4852-AA59-34123596755C}" type="pres">
      <dgm:prSet presAssocID="{E1EDCFEA-2AFC-49CD-A6ED-65567A25E0DF}" presName="rootConnector" presStyleLbl="node2" presStyleIdx="0" presStyleCnt="3"/>
      <dgm:spPr/>
      <dgm:t>
        <a:bodyPr/>
        <a:lstStyle/>
        <a:p>
          <a:endParaRPr lang="sk-SK"/>
        </a:p>
      </dgm:t>
    </dgm:pt>
    <dgm:pt modelId="{BDF31593-3A76-40A7-94B5-C5A1121FE1C9}" type="pres">
      <dgm:prSet presAssocID="{E1EDCFEA-2AFC-49CD-A6ED-65567A25E0DF}" presName="hierChild4" presStyleCnt="0"/>
      <dgm:spPr/>
      <dgm:t>
        <a:bodyPr/>
        <a:lstStyle/>
        <a:p>
          <a:endParaRPr lang="sk-SK"/>
        </a:p>
      </dgm:t>
    </dgm:pt>
    <dgm:pt modelId="{CEE9B73D-A362-4E87-BEA1-614653662E25}" type="pres">
      <dgm:prSet presAssocID="{FF882E02-DEF6-4B53-942D-686995A18471}" presName="Name37" presStyleLbl="parChTrans1D3" presStyleIdx="0" presStyleCnt="3"/>
      <dgm:spPr/>
      <dgm:t>
        <a:bodyPr/>
        <a:lstStyle/>
        <a:p>
          <a:endParaRPr lang="sk-SK"/>
        </a:p>
      </dgm:t>
    </dgm:pt>
    <dgm:pt modelId="{4EA44388-7068-461A-8444-99120D635B15}" type="pres">
      <dgm:prSet presAssocID="{47260F8D-2997-4E8E-9B64-DFA67975F18B}" presName="hierRoot2" presStyleCnt="0">
        <dgm:presLayoutVars>
          <dgm:hierBranch val="init"/>
        </dgm:presLayoutVars>
      </dgm:prSet>
      <dgm:spPr/>
    </dgm:pt>
    <dgm:pt modelId="{F4C8237F-4047-4A5F-883D-657E7D3FB459}" type="pres">
      <dgm:prSet presAssocID="{47260F8D-2997-4E8E-9B64-DFA67975F18B}" presName="rootComposite" presStyleCnt="0"/>
      <dgm:spPr/>
    </dgm:pt>
    <dgm:pt modelId="{594AC22B-7629-4D06-BE0F-5B855C37099C}" type="pres">
      <dgm:prSet presAssocID="{47260F8D-2997-4E8E-9B64-DFA67975F18B}" presName="rootText" presStyleLbl="node3" presStyleIdx="0" presStyleCnt="3" custScaleX="161034" custScaleY="236866" custLinFactNeighborX="-486" custLinFactNeighborY="1138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E822DBC-4E4A-45CB-AB2B-5CC41BD31E1C}" type="pres">
      <dgm:prSet presAssocID="{47260F8D-2997-4E8E-9B64-DFA67975F18B}" presName="rootConnector" presStyleLbl="node3" presStyleIdx="0" presStyleCnt="3"/>
      <dgm:spPr/>
      <dgm:t>
        <a:bodyPr/>
        <a:lstStyle/>
        <a:p>
          <a:endParaRPr lang="sk-SK"/>
        </a:p>
      </dgm:t>
    </dgm:pt>
    <dgm:pt modelId="{27D7FC99-5A60-4592-9417-503167127BE3}" type="pres">
      <dgm:prSet presAssocID="{47260F8D-2997-4E8E-9B64-DFA67975F18B}" presName="hierChild4" presStyleCnt="0"/>
      <dgm:spPr/>
    </dgm:pt>
    <dgm:pt modelId="{337DEEAE-33BF-4756-99D4-5936098E3B2C}" type="pres">
      <dgm:prSet presAssocID="{47260F8D-2997-4E8E-9B64-DFA67975F18B}" presName="hierChild5" presStyleCnt="0"/>
      <dgm:spPr/>
    </dgm:pt>
    <dgm:pt modelId="{575566B6-BC9E-446E-9D99-67DDF6A5C092}" type="pres">
      <dgm:prSet presAssocID="{E1EDCFEA-2AFC-49CD-A6ED-65567A25E0DF}" presName="hierChild5" presStyleCnt="0"/>
      <dgm:spPr/>
      <dgm:t>
        <a:bodyPr/>
        <a:lstStyle/>
        <a:p>
          <a:endParaRPr lang="sk-SK"/>
        </a:p>
      </dgm:t>
    </dgm:pt>
    <dgm:pt modelId="{D8BE776D-EE50-48D0-94DD-54B8BE7AA70F}" type="pres">
      <dgm:prSet presAssocID="{8CD094DF-A22B-427B-A367-FE52DFAD9A39}" presName="Name37" presStyleLbl="parChTrans1D2" presStyleIdx="1" presStyleCnt="3"/>
      <dgm:spPr/>
      <dgm:t>
        <a:bodyPr/>
        <a:lstStyle/>
        <a:p>
          <a:endParaRPr lang="sk-SK"/>
        </a:p>
      </dgm:t>
    </dgm:pt>
    <dgm:pt modelId="{3DEE6082-4F2A-4193-BB83-A7E3192AF6F0}" type="pres">
      <dgm:prSet presAssocID="{76117A36-C5C2-435A-9FC3-AB7B9111EED1}" presName="hierRoot2" presStyleCnt="0">
        <dgm:presLayoutVars>
          <dgm:hierBranch val="init"/>
        </dgm:presLayoutVars>
      </dgm:prSet>
      <dgm:spPr/>
    </dgm:pt>
    <dgm:pt modelId="{AE593B30-B8EE-4A15-AC88-6E75DEBFC2E7}" type="pres">
      <dgm:prSet presAssocID="{76117A36-C5C2-435A-9FC3-AB7B9111EED1}" presName="rootComposite" presStyleCnt="0"/>
      <dgm:spPr/>
    </dgm:pt>
    <dgm:pt modelId="{5662DB2C-85AE-455D-A1F5-451F2403EAF8}" type="pres">
      <dgm:prSet presAssocID="{76117A36-C5C2-435A-9FC3-AB7B9111EED1}" presName="rootText" presStyleLbl="node2" presStyleIdx="1" presStyleCnt="3" custScaleX="183442" custScaleY="216204" custLinFactNeighborX="8394" custLinFactNeighborY="3613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FF15254-1B61-4DE0-8044-8BAA6BF8FDBD}" type="pres">
      <dgm:prSet presAssocID="{76117A36-C5C2-435A-9FC3-AB7B9111EED1}" presName="rootConnector" presStyleLbl="node2" presStyleIdx="1" presStyleCnt="3"/>
      <dgm:spPr/>
      <dgm:t>
        <a:bodyPr/>
        <a:lstStyle/>
        <a:p>
          <a:endParaRPr lang="sk-SK"/>
        </a:p>
      </dgm:t>
    </dgm:pt>
    <dgm:pt modelId="{B6B8D91D-8072-4655-9058-4B8E6D1597E7}" type="pres">
      <dgm:prSet presAssocID="{76117A36-C5C2-435A-9FC3-AB7B9111EED1}" presName="hierChild4" presStyleCnt="0"/>
      <dgm:spPr/>
    </dgm:pt>
    <dgm:pt modelId="{03742EF4-9E5C-4ED7-AD71-12D1936949BE}" type="pres">
      <dgm:prSet presAssocID="{2AD14F02-EB75-471D-8BC2-F1A189920459}" presName="Name37" presStyleLbl="parChTrans1D3" presStyleIdx="1" presStyleCnt="3"/>
      <dgm:spPr/>
      <dgm:t>
        <a:bodyPr/>
        <a:lstStyle/>
        <a:p>
          <a:endParaRPr lang="sk-SK"/>
        </a:p>
      </dgm:t>
    </dgm:pt>
    <dgm:pt modelId="{82788E99-871C-487E-A7FA-278CB11FCC14}" type="pres">
      <dgm:prSet presAssocID="{D15395BB-6A15-45B1-BDF0-947A7CA84848}" presName="hierRoot2" presStyleCnt="0">
        <dgm:presLayoutVars>
          <dgm:hierBranch val="init"/>
        </dgm:presLayoutVars>
      </dgm:prSet>
      <dgm:spPr/>
    </dgm:pt>
    <dgm:pt modelId="{323ABC4D-F3BA-4007-B44B-B961C57444B4}" type="pres">
      <dgm:prSet presAssocID="{D15395BB-6A15-45B1-BDF0-947A7CA84848}" presName="rootComposite" presStyleCnt="0"/>
      <dgm:spPr/>
    </dgm:pt>
    <dgm:pt modelId="{72B43FC7-F079-449E-9512-A4B0CBA275EE}" type="pres">
      <dgm:prSet presAssocID="{D15395BB-6A15-45B1-BDF0-947A7CA84848}" presName="rootText" presStyleLbl="node3" presStyleIdx="1" presStyleCnt="3" custScaleX="174976" custScaleY="247716" custLinFactNeighborX="-6617" custLinFactNeighborY="940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87F91D1-47C8-42D0-BD48-C1FDDF5A63A1}" type="pres">
      <dgm:prSet presAssocID="{D15395BB-6A15-45B1-BDF0-947A7CA84848}" presName="rootConnector" presStyleLbl="node3" presStyleIdx="1" presStyleCnt="3"/>
      <dgm:spPr/>
      <dgm:t>
        <a:bodyPr/>
        <a:lstStyle/>
        <a:p>
          <a:endParaRPr lang="sk-SK"/>
        </a:p>
      </dgm:t>
    </dgm:pt>
    <dgm:pt modelId="{D8F88507-DBF5-4211-A852-CDCBB6F39390}" type="pres">
      <dgm:prSet presAssocID="{D15395BB-6A15-45B1-BDF0-947A7CA84848}" presName="hierChild4" presStyleCnt="0"/>
      <dgm:spPr/>
    </dgm:pt>
    <dgm:pt modelId="{0B147817-77CA-4C0A-9D1B-CCEC396688EF}" type="pres">
      <dgm:prSet presAssocID="{D15395BB-6A15-45B1-BDF0-947A7CA84848}" presName="hierChild5" presStyleCnt="0"/>
      <dgm:spPr/>
    </dgm:pt>
    <dgm:pt modelId="{B663A61A-0780-4D46-AD52-BED9789FDAED}" type="pres">
      <dgm:prSet presAssocID="{76117A36-C5C2-435A-9FC3-AB7B9111EED1}" presName="hierChild5" presStyleCnt="0"/>
      <dgm:spPr/>
    </dgm:pt>
    <dgm:pt modelId="{0661C769-5C69-4E0F-8BB4-0568FAFC70AB}" type="pres">
      <dgm:prSet presAssocID="{73117980-F1A4-41A2-9402-D6DCB8D77C35}" presName="Name37" presStyleLbl="parChTrans1D2" presStyleIdx="2" presStyleCnt="3"/>
      <dgm:spPr/>
      <dgm:t>
        <a:bodyPr/>
        <a:lstStyle/>
        <a:p>
          <a:endParaRPr lang="sk-SK"/>
        </a:p>
      </dgm:t>
    </dgm:pt>
    <dgm:pt modelId="{DEAF9AE3-17A5-4405-96A5-F45C3D595A62}" type="pres">
      <dgm:prSet presAssocID="{88E3ADA7-D047-435B-9420-3B2F35C457C5}" presName="hierRoot2" presStyleCnt="0">
        <dgm:presLayoutVars>
          <dgm:hierBranch val="init"/>
        </dgm:presLayoutVars>
      </dgm:prSet>
      <dgm:spPr/>
      <dgm:t>
        <a:bodyPr/>
        <a:lstStyle/>
        <a:p>
          <a:endParaRPr lang="sk-SK"/>
        </a:p>
      </dgm:t>
    </dgm:pt>
    <dgm:pt modelId="{430CEAE2-4907-47A2-9C89-AE1BCAC53FE7}" type="pres">
      <dgm:prSet presAssocID="{88E3ADA7-D047-435B-9420-3B2F35C457C5}" presName="rootComposite" presStyleCnt="0"/>
      <dgm:spPr/>
      <dgm:t>
        <a:bodyPr/>
        <a:lstStyle/>
        <a:p>
          <a:endParaRPr lang="sk-SK"/>
        </a:p>
      </dgm:t>
    </dgm:pt>
    <dgm:pt modelId="{8E6EDAD0-1C40-4303-8D04-9F0D5CC782AA}" type="pres">
      <dgm:prSet presAssocID="{88E3ADA7-D047-435B-9420-3B2F35C457C5}" presName="rootText" presStyleLbl="node2" presStyleIdx="2" presStyleCnt="3" custScaleX="189903" custScaleY="216204" custLinFactNeighborX="178" custLinFactNeighborY="3568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62627F2-F041-4027-88DC-18209C9BCD3E}" type="pres">
      <dgm:prSet presAssocID="{88E3ADA7-D047-435B-9420-3B2F35C457C5}" presName="rootConnector" presStyleLbl="node2" presStyleIdx="2" presStyleCnt="3"/>
      <dgm:spPr/>
      <dgm:t>
        <a:bodyPr/>
        <a:lstStyle/>
        <a:p>
          <a:endParaRPr lang="sk-SK"/>
        </a:p>
      </dgm:t>
    </dgm:pt>
    <dgm:pt modelId="{72DD31D0-BA6E-4D10-9708-E52360401BC9}" type="pres">
      <dgm:prSet presAssocID="{88E3ADA7-D047-435B-9420-3B2F35C457C5}" presName="hierChild4" presStyleCnt="0"/>
      <dgm:spPr/>
      <dgm:t>
        <a:bodyPr/>
        <a:lstStyle/>
        <a:p>
          <a:endParaRPr lang="sk-SK"/>
        </a:p>
      </dgm:t>
    </dgm:pt>
    <dgm:pt modelId="{E78D0AB8-B260-44F1-80E7-8E63A3B32C0D}" type="pres">
      <dgm:prSet presAssocID="{FF68FAB8-0E23-40B1-88FF-4CBA9E0D4D34}" presName="Name37" presStyleLbl="parChTrans1D3" presStyleIdx="2" presStyleCnt="3"/>
      <dgm:spPr/>
      <dgm:t>
        <a:bodyPr/>
        <a:lstStyle/>
        <a:p>
          <a:endParaRPr lang="sk-SK"/>
        </a:p>
      </dgm:t>
    </dgm:pt>
    <dgm:pt modelId="{7F8DBBFD-C7E0-46AC-92C9-E65F7E0B17CC}" type="pres">
      <dgm:prSet presAssocID="{3CB952FE-387B-4B82-A554-35202DE2539B}" presName="hierRoot2" presStyleCnt="0">
        <dgm:presLayoutVars>
          <dgm:hierBranch val="init"/>
        </dgm:presLayoutVars>
      </dgm:prSet>
      <dgm:spPr/>
    </dgm:pt>
    <dgm:pt modelId="{D6FA3BAF-4F9E-4EB8-8DBD-DB94025DC672}" type="pres">
      <dgm:prSet presAssocID="{3CB952FE-387B-4B82-A554-35202DE2539B}" presName="rootComposite" presStyleCnt="0"/>
      <dgm:spPr/>
    </dgm:pt>
    <dgm:pt modelId="{E20CEA0F-11AB-46A2-8978-86E79023B96C}" type="pres">
      <dgm:prSet presAssocID="{3CB952FE-387B-4B82-A554-35202DE2539B}" presName="rootText" presStyleLbl="node3" presStyleIdx="2" presStyleCnt="3" custScaleX="166110" custScaleY="252876" custLinFactNeighborX="-22433" custLinFactNeighborY="1331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3B02D8E-82F9-48F9-B6F2-18D9989CCF58}" type="pres">
      <dgm:prSet presAssocID="{3CB952FE-387B-4B82-A554-35202DE2539B}" presName="rootConnector" presStyleLbl="node3" presStyleIdx="2" presStyleCnt="3"/>
      <dgm:spPr/>
      <dgm:t>
        <a:bodyPr/>
        <a:lstStyle/>
        <a:p>
          <a:endParaRPr lang="sk-SK"/>
        </a:p>
      </dgm:t>
    </dgm:pt>
    <dgm:pt modelId="{D2A07F7F-D205-4115-A6FA-0025B0D49398}" type="pres">
      <dgm:prSet presAssocID="{3CB952FE-387B-4B82-A554-35202DE2539B}" presName="hierChild4" presStyleCnt="0"/>
      <dgm:spPr/>
    </dgm:pt>
    <dgm:pt modelId="{8FDEA64D-A22D-4AED-BA40-8D876C88E1BB}" type="pres">
      <dgm:prSet presAssocID="{3CB952FE-387B-4B82-A554-35202DE2539B}" presName="hierChild5" presStyleCnt="0"/>
      <dgm:spPr/>
    </dgm:pt>
    <dgm:pt modelId="{21D9913B-FA37-497A-81BB-7B236F35776A}" type="pres">
      <dgm:prSet presAssocID="{88E3ADA7-D047-435B-9420-3B2F35C457C5}" presName="hierChild5" presStyleCnt="0"/>
      <dgm:spPr/>
      <dgm:t>
        <a:bodyPr/>
        <a:lstStyle/>
        <a:p>
          <a:endParaRPr lang="sk-SK"/>
        </a:p>
      </dgm:t>
    </dgm:pt>
    <dgm:pt modelId="{44895A37-2E80-40C1-B4D0-03A0C56713F6}" type="pres">
      <dgm:prSet presAssocID="{031C4EA3-79BA-455B-BA79-E25FD5E3806D}" presName="hierChild3" presStyleCnt="0"/>
      <dgm:spPr/>
      <dgm:t>
        <a:bodyPr/>
        <a:lstStyle/>
        <a:p>
          <a:endParaRPr lang="sk-SK"/>
        </a:p>
      </dgm:t>
    </dgm:pt>
  </dgm:ptLst>
  <dgm:cxnLst>
    <dgm:cxn modelId="{C29D9BE3-F1E3-4CE6-B292-13A755C2B975}" srcId="{E3E1EFB0-D703-400C-A97C-388C967E8E3D}" destId="{031C4EA3-79BA-455B-BA79-E25FD5E3806D}" srcOrd="0" destOrd="0" parTransId="{47EFD036-8EEB-4C41-9A70-10A73F90705A}" sibTransId="{77A6929B-FE35-4237-98A7-A039846EC661}"/>
    <dgm:cxn modelId="{4C77C61F-24F0-4810-A9E5-89595B79C90E}" srcId="{031C4EA3-79BA-455B-BA79-E25FD5E3806D}" destId="{E1EDCFEA-2AFC-49CD-A6ED-65567A25E0DF}" srcOrd="0" destOrd="0" parTransId="{DF5C20E6-E3EC-44CA-ACB9-C506AEAE523E}" sibTransId="{302F06A8-D43E-42AD-8C2C-F4067650E1F9}"/>
    <dgm:cxn modelId="{DCD71B3F-2799-4DF1-BE4D-C94D2B8B94FC}" srcId="{76117A36-C5C2-435A-9FC3-AB7B9111EED1}" destId="{D15395BB-6A15-45B1-BDF0-947A7CA84848}" srcOrd="0" destOrd="0" parTransId="{2AD14F02-EB75-471D-8BC2-F1A189920459}" sibTransId="{3CE35EB7-162A-4DF2-AA11-A38401E3C29D}"/>
    <dgm:cxn modelId="{4AB081AB-11AB-4CE4-9E8A-A0278AF54934}" srcId="{031C4EA3-79BA-455B-BA79-E25FD5E3806D}" destId="{88E3ADA7-D047-435B-9420-3B2F35C457C5}" srcOrd="2" destOrd="0" parTransId="{73117980-F1A4-41A2-9402-D6DCB8D77C35}" sibTransId="{0F615C74-132B-4ED7-B66F-A0CE11C0F825}"/>
    <dgm:cxn modelId="{BFD9CEFC-4704-41BB-A362-CF513A86C2FB}" type="presOf" srcId="{88E3ADA7-D047-435B-9420-3B2F35C457C5}" destId="{8E6EDAD0-1C40-4303-8D04-9F0D5CC782AA}" srcOrd="0" destOrd="0" presId="urn:microsoft.com/office/officeart/2005/8/layout/orgChart1"/>
    <dgm:cxn modelId="{B618F1E3-4905-48C9-A00E-FEC3FB91ECFB}" type="presOf" srcId="{E3E1EFB0-D703-400C-A97C-388C967E8E3D}" destId="{8292DD88-9E7A-48E9-8922-94397D90190D}" srcOrd="0" destOrd="0" presId="urn:microsoft.com/office/officeart/2005/8/layout/orgChart1"/>
    <dgm:cxn modelId="{DE08F8B9-91EF-454A-8A4C-A8673C7D0B43}" type="presOf" srcId="{76117A36-C5C2-435A-9FC3-AB7B9111EED1}" destId="{5662DB2C-85AE-455D-A1F5-451F2403EAF8}" srcOrd="0" destOrd="0" presId="urn:microsoft.com/office/officeart/2005/8/layout/orgChart1"/>
    <dgm:cxn modelId="{FE072A69-26DD-4131-A6DB-9EC0E45BB902}" type="presOf" srcId="{DF5C20E6-E3EC-44CA-ACB9-C506AEAE523E}" destId="{482A7140-EF19-4B1C-B3B9-BF1FFCAB4144}" srcOrd="0" destOrd="0" presId="urn:microsoft.com/office/officeart/2005/8/layout/orgChart1"/>
    <dgm:cxn modelId="{1C2AECBF-C98A-4F33-A7FD-401DD70D3E0B}" type="presOf" srcId="{031C4EA3-79BA-455B-BA79-E25FD5E3806D}" destId="{3F21DF33-28A5-4D70-BF26-F0E561E8FD6D}" srcOrd="1" destOrd="0" presId="urn:microsoft.com/office/officeart/2005/8/layout/orgChart1"/>
    <dgm:cxn modelId="{F5162BE1-EEF6-4FDE-8DEA-B89A0992B9FC}" type="presOf" srcId="{3CB952FE-387B-4B82-A554-35202DE2539B}" destId="{33B02D8E-82F9-48F9-B6F2-18D9989CCF58}" srcOrd="1" destOrd="0" presId="urn:microsoft.com/office/officeart/2005/8/layout/orgChart1"/>
    <dgm:cxn modelId="{404E55C7-EBDA-416D-889B-96F8E8107D5D}" type="presOf" srcId="{E1EDCFEA-2AFC-49CD-A6ED-65567A25E0DF}" destId="{BF6A4B01-388D-4D64-812F-98FFA620D64B}" srcOrd="0" destOrd="0" presId="urn:microsoft.com/office/officeart/2005/8/layout/orgChart1"/>
    <dgm:cxn modelId="{D278B4E4-B79B-4191-B5EF-2CCB4F7D0FF6}" type="presOf" srcId="{73117980-F1A4-41A2-9402-D6DCB8D77C35}" destId="{0661C769-5C69-4E0F-8BB4-0568FAFC70AB}" srcOrd="0" destOrd="0" presId="urn:microsoft.com/office/officeart/2005/8/layout/orgChart1"/>
    <dgm:cxn modelId="{D48839C7-0635-42C7-85FE-E702FC49BED9}" type="presOf" srcId="{FF68FAB8-0E23-40B1-88FF-4CBA9E0D4D34}" destId="{E78D0AB8-B260-44F1-80E7-8E63A3B32C0D}" srcOrd="0" destOrd="0" presId="urn:microsoft.com/office/officeart/2005/8/layout/orgChart1"/>
    <dgm:cxn modelId="{3FF2E4A4-6551-430E-891C-2CEFCCDF77AA}" type="presOf" srcId="{D15395BB-6A15-45B1-BDF0-947A7CA84848}" destId="{187F91D1-47C8-42D0-BD48-C1FDDF5A63A1}" srcOrd="1" destOrd="0" presId="urn:microsoft.com/office/officeart/2005/8/layout/orgChart1"/>
    <dgm:cxn modelId="{7ED01AA0-F190-4F38-B6C6-6E8CAFDA3E68}" type="presOf" srcId="{D15395BB-6A15-45B1-BDF0-947A7CA84848}" destId="{72B43FC7-F079-449E-9512-A4B0CBA275EE}" srcOrd="0" destOrd="0" presId="urn:microsoft.com/office/officeart/2005/8/layout/orgChart1"/>
    <dgm:cxn modelId="{60D7F1DD-3AF3-4ACD-955B-4E969A011945}" type="presOf" srcId="{E1EDCFEA-2AFC-49CD-A6ED-65567A25E0DF}" destId="{89387B10-0951-4852-AA59-34123596755C}" srcOrd="1" destOrd="0" presId="urn:microsoft.com/office/officeart/2005/8/layout/orgChart1"/>
    <dgm:cxn modelId="{D019013C-A208-4F9C-9986-E5DB1CC383D8}" type="presOf" srcId="{2AD14F02-EB75-471D-8BC2-F1A189920459}" destId="{03742EF4-9E5C-4ED7-AD71-12D1936949BE}" srcOrd="0" destOrd="0" presId="urn:microsoft.com/office/officeart/2005/8/layout/orgChart1"/>
    <dgm:cxn modelId="{A8583A6E-C531-4FBB-B5B7-5BAF0BF3E685}" type="presOf" srcId="{3CB952FE-387B-4B82-A554-35202DE2539B}" destId="{E20CEA0F-11AB-46A2-8978-86E79023B96C}" srcOrd="0" destOrd="0" presId="urn:microsoft.com/office/officeart/2005/8/layout/orgChart1"/>
    <dgm:cxn modelId="{0BC6063F-80CF-4D72-A994-09F93C6B61D7}" type="presOf" srcId="{88E3ADA7-D047-435B-9420-3B2F35C457C5}" destId="{462627F2-F041-4027-88DC-18209C9BCD3E}" srcOrd="1" destOrd="0" presId="urn:microsoft.com/office/officeart/2005/8/layout/orgChart1"/>
    <dgm:cxn modelId="{A07DF56D-A7AF-40D0-9147-07825565FCAE}" type="presOf" srcId="{FF882E02-DEF6-4B53-942D-686995A18471}" destId="{CEE9B73D-A362-4E87-BEA1-614653662E25}" srcOrd="0" destOrd="0" presId="urn:microsoft.com/office/officeart/2005/8/layout/orgChart1"/>
    <dgm:cxn modelId="{4CCDD876-E0AB-4CA3-9329-EDA95824591C}" type="presOf" srcId="{47260F8D-2997-4E8E-9B64-DFA67975F18B}" destId="{5E822DBC-4E4A-45CB-AB2B-5CC41BD31E1C}" srcOrd="1" destOrd="0" presId="urn:microsoft.com/office/officeart/2005/8/layout/orgChart1"/>
    <dgm:cxn modelId="{B3171E84-77F8-4750-9A3C-A5F1D3D8813D}" srcId="{E1EDCFEA-2AFC-49CD-A6ED-65567A25E0DF}" destId="{47260F8D-2997-4E8E-9B64-DFA67975F18B}" srcOrd="0" destOrd="0" parTransId="{FF882E02-DEF6-4B53-942D-686995A18471}" sibTransId="{F509F77D-9286-4D40-B197-E270A2D98F4A}"/>
    <dgm:cxn modelId="{3E01680B-6F56-4007-ABE1-430F1F3DB552}" type="presOf" srcId="{47260F8D-2997-4E8E-9B64-DFA67975F18B}" destId="{594AC22B-7629-4D06-BE0F-5B855C37099C}" srcOrd="0" destOrd="0" presId="urn:microsoft.com/office/officeart/2005/8/layout/orgChart1"/>
    <dgm:cxn modelId="{EB32960D-8BE8-4B6E-835A-66AF5CC76B23}" type="presOf" srcId="{76117A36-C5C2-435A-9FC3-AB7B9111EED1}" destId="{BFF15254-1B61-4DE0-8044-8BAA6BF8FDBD}" srcOrd="1" destOrd="0" presId="urn:microsoft.com/office/officeart/2005/8/layout/orgChart1"/>
    <dgm:cxn modelId="{7442BD69-A4E4-4181-8738-FAC61E30A776}" srcId="{88E3ADA7-D047-435B-9420-3B2F35C457C5}" destId="{3CB952FE-387B-4B82-A554-35202DE2539B}" srcOrd="0" destOrd="0" parTransId="{FF68FAB8-0E23-40B1-88FF-4CBA9E0D4D34}" sibTransId="{B0B8A325-D215-4485-9C43-BFAC5DCB2C54}"/>
    <dgm:cxn modelId="{41C179CF-4C8D-4ECA-93DA-B8823A0C3DFA}" type="presOf" srcId="{8CD094DF-A22B-427B-A367-FE52DFAD9A39}" destId="{D8BE776D-EE50-48D0-94DD-54B8BE7AA70F}" srcOrd="0" destOrd="0" presId="urn:microsoft.com/office/officeart/2005/8/layout/orgChart1"/>
    <dgm:cxn modelId="{E4D6AC4D-9E09-47E2-90CC-8C22CAEB2D65}" srcId="{031C4EA3-79BA-455B-BA79-E25FD5E3806D}" destId="{76117A36-C5C2-435A-9FC3-AB7B9111EED1}" srcOrd="1" destOrd="0" parTransId="{8CD094DF-A22B-427B-A367-FE52DFAD9A39}" sibTransId="{268391A2-E81F-46FA-9E8B-51A13653AF7B}"/>
    <dgm:cxn modelId="{A72B0ECE-1FA8-499D-8359-784262C44A3E}" type="presOf" srcId="{031C4EA3-79BA-455B-BA79-E25FD5E3806D}" destId="{B7230414-46F4-4AD4-B023-21F04283A68C}" srcOrd="0" destOrd="0" presId="urn:microsoft.com/office/officeart/2005/8/layout/orgChart1"/>
    <dgm:cxn modelId="{A65B691D-39F0-4840-9C9D-E30032AF98EB}" type="presParOf" srcId="{8292DD88-9E7A-48E9-8922-94397D90190D}" destId="{90395DE3-E602-47BC-89D4-3DA82CFB4776}" srcOrd="0" destOrd="0" presId="urn:microsoft.com/office/officeart/2005/8/layout/orgChart1"/>
    <dgm:cxn modelId="{60C42B9F-CBF2-475D-844D-FB70812C9797}" type="presParOf" srcId="{90395DE3-E602-47BC-89D4-3DA82CFB4776}" destId="{712C2D25-2A58-448E-9B3E-13AF2611F2CC}" srcOrd="0" destOrd="0" presId="urn:microsoft.com/office/officeart/2005/8/layout/orgChart1"/>
    <dgm:cxn modelId="{8CFFBE4A-E550-46B5-9F82-24A0F6DF0631}" type="presParOf" srcId="{712C2D25-2A58-448E-9B3E-13AF2611F2CC}" destId="{B7230414-46F4-4AD4-B023-21F04283A68C}" srcOrd="0" destOrd="0" presId="urn:microsoft.com/office/officeart/2005/8/layout/orgChart1"/>
    <dgm:cxn modelId="{CEEC1879-3326-4E4A-BBB2-5C9E37E5896E}" type="presParOf" srcId="{712C2D25-2A58-448E-9B3E-13AF2611F2CC}" destId="{3F21DF33-28A5-4D70-BF26-F0E561E8FD6D}" srcOrd="1" destOrd="0" presId="urn:microsoft.com/office/officeart/2005/8/layout/orgChart1"/>
    <dgm:cxn modelId="{028F908B-4726-468E-86F8-39CE6FB68B55}" type="presParOf" srcId="{90395DE3-E602-47BC-89D4-3DA82CFB4776}" destId="{4B1E7F7D-72AB-4297-A94B-7F270404927C}" srcOrd="1" destOrd="0" presId="urn:microsoft.com/office/officeart/2005/8/layout/orgChart1"/>
    <dgm:cxn modelId="{17B7D6A3-CD1F-45E1-9F2D-8E11E8DFA392}" type="presParOf" srcId="{4B1E7F7D-72AB-4297-A94B-7F270404927C}" destId="{482A7140-EF19-4B1C-B3B9-BF1FFCAB4144}" srcOrd="0" destOrd="0" presId="urn:microsoft.com/office/officeart/2005/8/layout/orgChart1"/>
    <dgm:cxn modelId="{0A28209E-42A1-44C7-9ABC-1579B8D978EF}" type="presParOf" srcId="{4B1E7F7D-72AB-4297-A94B-7F270404927C}" destId="{EFBC89A2-2B15-4827-B508-07BAD23C8395}" srcOrd="1" destOrd="0" presId="urn:microsoft.com/office/officeart/2005/8/layout/orgChart1"/>
    <dgm:cxn modelId="{A957F94D-4D10-469B-B197-07A242043D0B}" type="presParOf" srcId="{EFBC89A2-2B15-4827-B508-07BAD23C8395}" destId="{12727A27-1EE5-4DB3-9F12-BC59A8D24FD7}" srcOrd="0" destOrd="0" presId="urn:microsoft.com/office/officeart/2005/8/layout/orgChart1"/>
    <dgm:cxn modelId="{8679815D-C6E2-4539-BAE9-303B191EB5D9}" type="presParOf" srcId="{12727A27-1EE5-4DB3-9F12-BC59A8D24FD7}" destId="{BF6A4B01-388D-4D64-812F-98FFA620D64B}" srcOrd="0" destOrd="0" presId="urn:microsoft.com/office/officeart/2005/8/layout/orgChart1"/>
    <dgm:cxn modelId="{5F97D51E-51F3-40E6-A179-F9A4D375C0A1}" type="presParOf" srcId="{12727A27-1EE5-4DB3-9F12-BC59A8D24FD7}" destId="{89387B10-0951-4852-AA59-34123596755C}" srcOrd="1" destOrd="0" presId="urn:microsoft.com/office/officeart/2005/8/layout/orgChart1"/>
    <dgm:cxn modelId="{5B76D1AC-1E8F-4C6B-8D20-361A582466F3}" type="presParOf" srcId="{EFBC89A2-2B15-4827-B508-07BAD23C8395}" destId="{BDF31593-3A76-40A7-94B5-C5A1121FE1C9}" srcOrd="1" destOrd="0" presId="urn:microsoft.com/office/officeart/2005/8/layout/orgChart1"/>
    <dgm:cxn modelId="{2A74C822-8B5A-4588-8CF0-7F9AB7A598DF}" type="presParOf" srcId="{BDF31593-3A76-40A7-94B5-C5A1121FE1C9}" destId="{CEE9B73D-A362-4E87-BEA1-614653662E25}" srcOrd="0" destOrd="0" presId="urn:microsoft.com/office/officeart/2005/8/layout/orgChart1"/>
    <dgm:cxn modelId="{B7E94566-CEC7-4032-852C-7557A3B2EC63}" type="presParOf" srcId="{BDF31593-3A76-40A7-94B5-C5A1121FE1C9}" destId="{4EA44388-7068-461A-8444-99120D635B15}" srcOrd="1" destOrd="0" presId="urn:microsoft.com/office/officeart/2005/8/layout/orgChart1"/>
    <dgm:cxn modelId="{144F6803-566B-48B3-B232-C68B1CBA1979}" type="presParOf" srcId="{4EA44388-7068-461A-8444-99120D635B15}" destId="{F4C8237F-4047-4A5F-883D-657E7D3FB459}" srcOrd="0" destOrd="0" presId="urn:microsoft.com/office/officeart/2005/8/layout/orgChart1"/>
    <dgm:cxn modelId="{8C1AD218-0156-4888-9462-658025AC149F}" type="presParOf" srcId="{F4C8237F-4047-4A5F-883D-657E7D3FB459}" destId="{594AC22B-7629-4D06-BE0F-5B855C37099C}" srcOrd="0" destOrd="0" presId="urn:microsoft.com/office/officeart/2005/8/layout/orgChart1"/>
    <dgm:cxn modelId="{349FB96B-34DF-48F9-8F64-D6ED65CF42F8}" type="presParOf" srcId="{F4C8237F-4047-4A5F-883D-657E7D3FB459}" destId="{5E822DBC-4E4A-45CB-AB2B-5CC41BD31E1C}" srcOrd="1" destOrd="0" presId="urn:microsoft.com/office/officeart/2005/8/layout/orgChart1"/>
    <dgm:cxn modelId="{24CD8639-FB87-4576-BCC3-ECAD304DF998}" type="presParOf" srcId="{4EA44388-7068-461A-8444-99120D635B15}" destId="{27D7FC99-5A60-4592-9417-503167127BE3}" srcOrd="1" destOrd="0" presId="urn:microsoft.com/office/officeart/2005/8/layout/orgChart1"/>
    <dgm:cxn modelId="{C4A3BB2B-A21D-4B4F-BBAE-0545EDDC7C1B}" type="presParOf" srcId="{4EA44388-7068-461A-8444-99120D635B15}" destId="{337DEEAE-33BF-4756-99D4-5936098E3B2C}" srcOrd="2" destOrd="0" presId="urn:microsoft.com/office/officeart/2005/8/layout/orgChart1"/>
    <dgm:cxn modelId="{A81CAC67-31CC-48F5-BED1-CDD6EFF279FF}" type="presParOf" srcId="{EFBC89A2-2B15-4827-B508-07BAD23C8395}" destId="{575566B6-BC9E-446E-9D99-67DDF6A5C092}" srcOrd="2" destOrd="0" presId="urn:microsoft.com/office/officeart/2005/8/layout/orgChart1"/>
    <dgm:cxn modelId="{D9B36D14-0B8E-430A-B9D6-24830441879B}" type="presParOf" srcId="{4B1E7F7D-72AB-4297-A94B-7F270404927C}" destId="{D8BE776D-EE50-48D0-94DD-54B8BE7AA70F}" srcOrd="2" destOrd="0" presId="urn:microsoft.com/office/officeart/2005/8/layout/orgChart1"/>
    <dgm:cxn modelId="{5B3AA016-46CF-4722-8F46-1974A4C7E2EE}" type="presParOf" srcId="{4B1E7F7D-72AB-4297-A94B-7F270404927C}" destId="{3DEE6082-4F2A-4193-BB83-A7E3192AF6F0}" srcOrd="3" destOrd="0" presId="urn:microsoft.com/office/officeart/2005/8/layout/orgChart1"/>
    <dgm:cxn modelId="{87442DF0-5153-464B-9C2A-F0E27115DC79}" type="presParOf" srcId="{3DEE6082-4F2A-4193-BB83-A7E3192AF6F0}" destId="{AE593B30-B8EE-4A15-AC88-6E75DEBFC2E7}" srcOrd="0" destOrd="0" presId="urn:microsoft.com/office/officeart/2005/8/layout/orgChart1"/>
    <dgm:cxn modelId="{38D5CF5A-3447-4EA3-B0D4-702C428406D0}" type="presParOf" srcId="{AE593B30-B8EE-4A15-AC88-6E75DEBFC2E7}" destId="{5662DB2C-85AE-455D-A1F5-451F2403EAF8}" srcOrd="0" destOrd="0" presId="urn:microsoft.com/office/officeart/2005/8/layout/orgChart1"/>
    <dgm:cxn modelId="{903454D2-F991-4B0E-8301-827B7CEED6E1}" type="presParOf" srcId="{AE593B30-B8EE-4A15-AC88-6E75DEBFC2E7}" destId="{BFF15254-1B61-4DE0-8044-8BAA6BF8FDBD}" srcOrd="1" destOrd="0" presId="urn:microsoft.com/office/officeart/2005/8/layout/orgChart1"/>
    <dgm:cxn modelId="{DD2A7F04-8237-4846-8664-D8E8DC5C5988}" type="presParOf" srcId="{3DEE6082-4F2A-4193-BB83-A7E3192AF6F0}" destId="{B6B8D91D-8072-4655-9058-4B8E6D1597E7}" srcOrd="1" destOrd="0" presId="urn:microsoft.com/office/officeart/2005/8/layout/orgChart1"/>
    <dgm:cxn modelId="{DB0F5E49-CFBC-4AD3-BD79-8AE6B0DDD3A5}" type="presParOf" srcId="{B6B8D91D-8072-4655-9058-4B8E6D1597E7}" destId="{03742EF4-9E5C-4ED7-AD71-12D1936949BE}" srcOrd="0" destOrd="0" presId="urn:microsoft.com/office/officeart/2005/8/layout/orgChart1"/>
    <dgm:cxn modelId="{C89A7234-EC30-4026-ACBA-F622EE4F1378}" type="presParOf" srcId="{B6B8D91D-8072-4655-9058-4B8E6D1597E7}" destId="{82788E99-871C-487E-A7FA-278CB11FCC14}" srcOrd="1" destOrd="0" presId="urn:microsoft.com/office/officeart/2005/8/layout/orgChart1"/>
    <dgm:cxn modelId="{7F182190-9B3D-4BE1-A600-865A1C9B814D}" type="presParOf" srcId="{82788E99-871C-487E-A7FA-278CB11FCC14}" destId="{323ABC4D-F3BA-4007-B44B-B961C57444B4}" srcOrd="0" destOrd="0" presId="urn:microsoft.com/office/officeart/2005/8/layout/orgChart1"/>
    <dgm:cxn modelId="{B211B224-FEE7-4F04-ACC2-3049CC4FAA2A}" type="presParOf" srcId="{323ABC4D-F3BA-4007-B44B-B961C57444B4}" destId="{72B43FC7-F079-449E-9512-A4B0CBA275EE}" srcOrd="0" destOrd="0" presId="urn:microsoft.com/office/officeart/2005/8/layout/orgChart1"/>
    <dgm:cxn modelId="{8007AB40-E1A3-4269-8C12-70FA8417AA30}" type="presParOf" srcId="{323ABC4D-F3BA-4007-B44B-B961C57444B4}" destId="{187F91D1-47C8-42D0-BD48-C1FDDF5A63A1}" srcOrd="1" destOrd="0" presId="urn:microsoft.com/office/officeart/2005/8/layout/orgChart1"/>
    <dgm:cxn modelId="{CBC597E4-1EC1-48A9-BB9C-FD4337A790A4}" type="presParOf" srcId="{82788E99-871C-487E-A7FA-278CB11FCC14}" destId="{D8F88507-DBF5-4211-A852-CDCBB6F39390}" srcOrd="1" destOrd="0" presId="urn:microsoft.com/office/officeart/2005/8/layout/orgChart1"/>
    <dgm:cxn modelId="{DAF1F08E-4B96-4B6F-B94D-D1847EE91B9F}" type="presParOf" srcId="{82788E99-871C-487E-A7FA-278CB11FCC14}" destId="{0B147817-77CA-4C0A-9D1B-CCEC396688EF}" srcOrd="2" destOrd="0" presId="urn:microsoft.com/office/officeart/2005/8/layout/orgChart1"/>
    <dgm:cxn modelId="{B968F483-C5A4-4CA7-AD1E-9824AAF34ABE}" type="presParOf" srcId="{3DEE6082-4F2A-4193-BB83-A7E3192AF6F0}" destId="{B663A61A-0780-4D46-AD52-BED9789FDAED}" srcOrd="2" destOrd="0" presId="urn:microsoft.com/office/officeart/2005/8/layout/orgChart1"/>
    <dgm:cxn modelId="{C2EB0F96-5AF8-45D4-8068-1E280F21C357}" type="presParOf" srcId="{4B1E7F7D-72AB-4297-A94B-7F270404927C}" destId="{0661C769-5C69-4E0F-8BB4-0568FAFC70AB}" srcOrd="4" destOrd="0" presId="urn:microsoft.com/office/officeart/2005/8/layout/orgChart1"/>
    <dgm:cxn modelId="{EA95A209-870F-496A-AFBF-08D25A096567}" type="presParOf" srcId="{4B1E7F7D-72AB-4297-A94B-7F270404927C}" destId="{DEAF9AE3-17A5-4405-96A5-F45C3D595A62}" srcOrd="5" destOrd="0" presId="urn:microsoft.com/office/officeart/2005/8/layout/orgChart1"/>
    <dgm:cxn modelId="{F28B69CF-79A8-4F7F-91F3-2D2E6D34D266}" type="presParOf" srcId="{DEAF9AE3-17A5-4405-96A5-F45C3D595A62}" destId="{430CEAE2-4907-47A2-9C89-AE1BCAC53FE7}" srcOrd="0" destOrd="0" presId="urn:microsoft.com/office/officeart/2005/8/layout/orgChart1"/>
    <dgm:cxn modelId="{F1739C74-DAC3-42A3-AA65-5C6F1357D9C7}" type="presParOf" srcId="{430CEAE2-4907-47A2-9C89-AE1BCAC53FE7}" destId="{8E6EDAD0-1C40-4303-8D04-9F0D5CC782AA}" srcOrd="0" destOrd="0" presId="urn:microsoft.com/office/officeart/2005/8/layout/orgChart1"/>
    <dgm:cxn modelId="{0FA89659-8834-4416-B406-A81F47EE88EF}" type="presParOf" srcId="{430CEAE2-4907-47A2-9C89-AE1BCAC53FE7}" destId="{462627F2-F041-4027-88DC-18209C9BCD3E}" srcOrd="1" destOrd="0" presId="urn:microsoft.com/office/officeart/2005/8/layout/orgChart1"/>
    <dgm:cxn modelId="{E7CE94DA-DEA1-43ED-B227-6D65AB4BA5F4}" type="presParOf" srcId="{DEAF9AE3-17A5-4405-96A5-F45C3D595A62}" destId="{72DD31D0-BA6E-4D10-9708-E52360401BC9}" srcOrd="1" destOrd="0" presId="urn:microsoft.com/office/officeart/2005/8/layout/orgChart1"/>
    <dgm:cxn modelId="{25B73455-39B3-45C9-BC0C-2C94E7D4D626}" type="presParOf" srcId="{72DD31D0-BA6E-4D10-9708-E52360401BC9}" destId="{E78D0AB8-B260-44F1-80E7-8E63A3B32C0D}" srcOrd="0" destOrd="0" presId="urn:microsoft.com/office/officeart/2005/8/layout/orgChart1"/>
    <dgm:cxn modelId="{44885719-4D87-4699-AF90-5792A37243F8}" type="presParOf" srcId="{72DD31D0-BA6E-4D10-9708-E52360401BC9}" destId="{7F8DBBFD-C7E0-46AC-92C9-E65F7E0B17CC}" srcOrd="1" destOrd="0" presId="urn:microsoft.com/office/officeart/2005/8/layout/orgChart1"/>
    <dgm:cxn modelId="{D1A7135B-0BF8-4397-996E-AEFC9EFA7C76}" type="presParOf" srcId="{7F8DBBFD-C7E0-46AC-92C9-E65F7E0B17CC}" destId="{D6FA3BAF-4F9E-4EB8-8DBD-DB94025DC672}" srcOrd="0" destOrd="0" presId="urn:microsoft.com/office/officeart/2005/8/layout/orgChart1"/>
    <dgm:cxn modelId="{3BC71231-1723-47FA-BC9B-C49104C53041}" type="presParOf" srcId="{D6FA3BAF-4F9E-4EB8-8DBD-DB94025DC672}" destId="{E20CEA0F-11AB-46A2-8978-86E79023B96C}" srcOrd="0" destOrd="0" presId="urn:microsoft.com/office/officeart/2005/8/layout/orgChart1"/>
    <dgm:cxn modelId="{E28EADF4-DBC3-4DD2-86EF-B06F94B3124E}" type="presParOf" srcId="{D6FA3BAF-4F9E-4EB8-8DBD-DB94025DC672}" destId="{33B02D8E-82F9-48F9-B6F2-18D9989CCF58}" srcOrd="1" destOrd="0" presId="urn:microsoft.com/office/officeart/2005/8/layout/orgChart1"/>
    <dgm:cxn modelId="{25EC3183-9B70-47B9-ACA4-FD7E85686BD7}" type="presParOf" srcId="{7F8DBBFD-C7E0-46AC-92C9-E65F7E0B17CC}" destId="{D2A07F7F-D205-4115-A6FA-0025B0D49398}" srcOrd="1" destOrd="0" presId="urn:microsoft.com/office/officeart/2005/8/layout/orgChart1"/>
    <dgm:cxn modelId="{1874BBAA-C7A5-485B-A6A6-4741EF72B0FD}" type="presParOf" srcId="{7F8DBBFD-C7E0-46AC-92C9-E65F7E0B17CC}" destId="{8FDEA64D-A22D-4AED-BA40-8D876C88E1BB}" srcOrd="2" destOrd="0" presId="urn:microsoft.com/office/officeart/2005/8/layout/orgChart1"/>
    <dgm:cxn modelId="{57BB6DF1-79DE-4212-B240-11F5B22BC1C5}" type="presParOf" srcId="{DEAF9AE3-17A5-4405-96A5-F45C3D595A62}" destId="{21D9913B-FA37-497A-81BB-7B236F35776A}" srcOrd="2" destOrd="0" presId="urn:microsoft.com/office/officeart/2005/8/layout/orgChart1"/>
    <dgm:cxn modelId="{61C271EF-97BD-4423-A230-ADBE5AF9350C}" type="presParOf" srcId="{90395DE3-E602-47BC-89D4-3DA82CFB4776}" destId="{44895A37-2E80-40C1-B4D0-03A0C56713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D0AB8-B260-44F1-80E7-8E63A3B32C0D}">
      <dsp:nvSpPr>
        <dsp:cNvPr id="0" name=""/>
        <dsp:cNvSpPr/>
      </dsp:nvSpPr>
      <dsp:spPr>
        <a:xfrm>
          <a:off x="6734169" y="3591483"/>
          <a:ext cx="91440" cy="10041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4100"/>
              </a:lnTo>
              <a:lnTo>
                <a:pt x="134363" y="100410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1C769-5C69-4E0F-8BB4-0568FAFC70AB}">
      <dsp:nvSpPr>
        <dsp:cNvPr id="0" name=""/>
        <dsp:cNvSpPr/>
      </dsp:nvSpPr>
      <dsp:spPr>
        <a:xfrm>
          <a:off x="4918962" y="1541359"/>
          <a:ext cx="3007154" cy="418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62"/>
              </a:lnTo>
              <a:lnTo>
                <a:pt x="3007154" y="260462"/>
              </a:lnTo>
              <a:lnTo>
                <a:pt x="3007154" y="41890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42EF4-9E5C-4ED7-AD71-12D1936949BE}">
      <dsp:nvSpPr>
        <dsp:cNvPr id="0" name=""/>
        <dsp:cNvSpPr/>
      </dsp:nvSpPr>
      <dsp:spPr>
        <a:xfrm>
          <a:off x="3809159" y="3594908"/>
          <a:ext cx="188700" cy="1020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140"/>
              </a:lnTo>
              <a:lnTo>
                <a:pt x="188700" y="102014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E776D-EE50-48D0-94DD-54B8BE7AA70F}">
      <dsp:nvSpPr>
        <dsp:cNvPr id="0" name=""/>
        <dsp:cNvSpPr/>
      </dsp:nvSpPr>
      <dsp:spPr>
        <a:xfrm>
          <a:off x="4870669" y="1541359"/>
          <a:ext cx="91440" cy="422328"/>
        </a:xfrm>
        <a:custGeom>
          <a:avLst/>
          <a:gdLst/>
          <a:ahLst/>
          <a:cxnLst/>
          <a:rect l="0" t="0" r="0" b="0"/>
          <a:pathLst>
            <a:path>
              <a:moveTo>
                <a:pt x="48292" y="0"/>
              </a:moveTo>
              <a:lnTo>
                <a:pt x="48292" y="263887"/>
              </a:lnTo>
              <a:lnTo>
                <a:pt x="45720" y="263887"/>
              </a:lnTo>
              <a:lnTo>
                <a:pt x="45720" y="42232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9B73D-A362-4E87-BEA1-614653662E25}">
      <dsp:nvSpPr>
        <dsp:cNvPr id="0" name=""/>
        <dsp:cNvSpPr/>
      </dsp:nvSpPr>
      <dsp:spPr>
        <a:xfrm>
          <a:off x="942197" y="3588495"/>
          <a:ext cx="152332" cy="103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132"/>
              </a:lnTo>
              <a:lnTo>
                <a:pt x="152332" y="103013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A7140-EF19-4B1C-B3B9-BF1FFCAB4144}">
      <dsp:nvSpPr>
        <dsp:cNvPr id="0" name=""/>
        <dsp:cNvSpPr/>
      </dsp:nvSpPr>
      <dsp:spPr>
        <a:xfrm>
          <a:off x="2001900" y="1541359"/>
          <a:ext cx="2917061" cy="415915"/>
        </a:xfrm>
        <a:custGeom>
          <a:avLst/>
          <a:gdLst/>
          <a:ahLst/>
          <a:cxnLst/>
          <a:rect l="0" t="0" r="0" b="0"/>
          <a:pathLst>
            <a:path>
              <a:moveTo>
                <a:pt x="2917061" y="0"/>
              </a:moveTo>
              <a:lnTo>
                <a:pt x="2917061" y="257474"/>
              </a:lnTo>
              <a:lnTo>
                <a:pt x="0" y="257474"/>
              </a:lnTo>
              <a:lnTo>
                <a:pt x="0" y="41591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30414-46F4-4AD4-B023-21F04283A68C}">
      <dsp:nvSpPr>
        <dsp:cNvPr id="0" name=""/>
        <dsp:cNvSpPr/>
      </dsp:nvSpPr>
      <dsp:spPr>
        <a:xfrm>
          <a:off x="3387544" y="169643"/>
          <a:ext cx="3062834" cy="1371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Odbor ovocinárstva 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sk-SK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ekologickej 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poľnohospodárskej </a:t>
          </a:r>
          <a:r>
            <a:rPr lang="sk-SK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výroby 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sk-SK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OOEPV)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Ing. Jana Vargová, PhD.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/poverená riadením odboru</a:t>
          </a:r>
          <a:r>
            <a:rPr lang="sk-SK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sk-SK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7544" y="169643"/>
        <a:ext cx="3062834" cy="1371716"/>
      </dsp:txXfrm>
    </dsp:sp>
    <dsp:sp modelId="{BF6A4B01-388D-4D64-812F-98FFA620D64B}">
      <dsp:nvSpPr>
        <dsp:cNvPr id="0" name=""/>
        <dsp:cNvSpPr/>
      </dsp:nvSpPr>
      <dsp:spPr>
        <a:xfrm>
          <a:off x="677271" y="1957275"/>
          <a:ext cx="2649257" cy="1631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Oddelenie registra sadov </a:t>
          </a:r>
          <a:br>
            <a:rPr lang="sk-SK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k-SK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chmeľníc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vedúca oddelenia: </a:t>
          </a:r>
          <a:endParaRPr lang="sk-SK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Ing. Inez Zámečníková</a:t>
          </a:r>
        </a:p>
      </dsp:txBody>
      <dsp:txXfrm>
        <a:off x="677271" y="1957275"/>
        <a:ext cx="2649257" cy="1631220"/>
      </dsp:txXfrm>
    </dsp:sp>
    <dsp:sp modelId="{594AC22B-7629-4D06-BE0F-5B855C37099C}">
      <dsp:nvSpPr>
        <dsp:cNvPr id="0" name=""/>
        <dsp:cNvSpPr/>
      </dsp:nvSpPr>
      <dsp:spPr>
        <a:xfrm>
          <a:off x="1094530" y="3725072"/>
          <a:ext cx="2429945" cy="1787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počet zamestnancov oddelenia: </a:t>
          </a:r>
          <a:r>
            <a:rPr lang="sk-SK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Ing. Zuzana Sivčáková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Ing. Helena Vargová, PhD.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Ing. Mgr. Mária Zvalová</a:t>
          </a:r>
        </a:p>
      </dsp:txBody>
      <dsp:txXfrm>
        <a:off x="1094530" y="3725072"/>
        <a:ext cx="2429945" cy="1787111"/>
      </dsp:txXfrm>
    </dsp:sp>
    <dsp:sp modelId="{5662DB2C-85AE-455D-A1F5-451F2403EAF8}">
      <dsp:nvSpPr>
        <dsp:cNvPr id="0" name=""/>
        <dsp:cNvSpPr/>
      </dsp:nvSpPr>
      <dsp:spPr>
        <a:xfrm>
          <a:off x="3532352" y="1963688"/>
          <a:ext cx="2768073" cy="1631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Oddelenie registrácie         </a:t>
          </a:r>
          <a:r>
            <a:rPr lang="sk-SK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</a:t>
          </a:r>
          <a:r>
            <a:rPr lang="sk-SK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 ekologickej poľnohospodárskej výrobe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vedúca oddelenia: </a:t>
          </a:r>
          <a:endParaRPr lang="sk-SK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Ing. Barbora </a:t>
          </a:r>
          <a:r>
            <a:rPr lang="sk-SK" sz="1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Geletková</a:t>
          </a:r>
          <a:endParaRPr lang="sk-SK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2352" y="1963688"/>
        <a:ext cx="2768073" cy="1631220"/>
      </dsp:txXfrm>
    </dsp:sp>
    <dsp:sp modelId="{72B43FC7-F079-449E-9512-A4B0CBA275EE}">
      <dsp:nvSpPr>
        <dsp:cNvPr id="0" name=""/>
        <dsp:cNvSpPr/>
      </dsp:nvSpPr>
      <dsp:spPr>
        <a:xfrm>
          <a:off x="3997860" y="3680563"/>
          <a:ext cx="2640324" cy="1868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počet zamestnancov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oddelenia</a:t>
          </a:r>
          <a:r>
            <a:rPr lang="sk-SK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sk-SK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Ing. Gabriela Tóthová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Ing. Katarína Nováková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</a:t>
          </a:r>
          <a:r>
            <a:rPr lang="sk-SK" sz="13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Terézia Jamborová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200" kern="1200" dirty="0"/>
        </a:p>
      </dsp:txBody>
      <dsp:txXfrm>
        <a:off x="3997860" y="3680563"/>
        <a:ext cx="2640324" cy="1868972"/>
      </dsp:txXfrm>
    </dsp:sp>
    <dsp:sp modelId="{8E6EDAD0-1C40-4303-8D04-9F0D5CC782AA}">
      <dsp:nvSpPr>
        <dsp:cNvPr id="0" name=""/>
        <dsp:cNvSpPr/>
      </dsp:nvSpPr>
      <dsp:spPr>
        <a:xfrm>
          <a:off x="6493332" y="1960263"/>
          <a:ext cx="2865567" cy="1631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Oddelenie administratívy         </a:t>
          </a:r>
          <a:r>
            <a:rPr lang="sk-SK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sk-SK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k-SK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sk-SK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kontroly v ekologickej poľnohospodárskej výrobe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vedúca oddelenia: </a:t>
          </a:r>
          <a:endParaRPr lang="sk-SK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Ing. Marianna Fuseková</a:t>
          </a:r>
          <a:endParaRPr lang="sk-SK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3332" y="1960263"/>
        <a:ext cx="2865567" cy="1631220"/>
      </dsp:txXfrm>
    </dsp:sp>
    <dsp:sp modelId="{E20CEA0F-11AB-46A2-8978-86E79023B96C}">
      <dsp:nvSpPr>
        <dsp:cNvPr id="0" name=""/>
        <dsp:cNvSpPr/>
      </dsp:nvSpPr>
      <dsp:spPr>
        <a:xfrm>
          <a:off x="6868532" y="3641632"/>
          <a:ext cx="2506540" cy="1907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počet zamestnancov oddelenia: </a:t>
          </a:r>
          <a:r>
            <a:rPr lang="sk-SK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Ing. Kvetoslav Zaujec, PhD.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Ing. </a:t>
          </a:r>
          <a:r>
            <a:rPr lang="sk-SK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Dominika Mikušová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Ing</a:t>
          </a:r>
          <a:r>
            <a:rPr lang="sk-SK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sk-SK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Michaela Tholtová</a:t>
          </a:r>
          <a:endParaRPr lang="sk-SK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Ing. Kristína Decheťová</a:t>
          </a:r>
        </a:p>
      </dsp:txBody>
      <dsp:txXfrm>
        <a:off x="6868532" y="3641632"/>
        <a:ext cx="2506540" cy="1907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24E7-AA29-4503-9AA6-4DB484697072}" type="datetimeFigureOut">
              <a:rPr lang="sk-SK" smtClean="0"/>
              <a:t>5. 11. 2019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CFCAF-3A02-475F-9DC3-2B5A483D18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42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CFCAF-3A02-475F-9DC3-2B5A483D181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98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CFCAF-3A02-475F-9DC3-2B5A483D181B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42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F13C-2009-4B7A-ADFF-2BB19EE9DC2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30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CFCAF-3A02-475F-9DC3-2B5A483D181B}" type="slidenum">
              <a:rPr lang="sk-SK" smtClean="0"/>
              <a:pPr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868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8E713-A47C-4C70-AF58-A47A381C64E4}" type="datetime1">
              <a:rPr lang="sk-SK" smtClean="0"/>
              <a:pPr/>
              <a:t>5. 11. 2019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www.uksup.sk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0EFBD9-7D15-4639-B143-8F39674E03CF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38" y="5949315"/>
            <a:ext cx="8191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D9A7-B047-4BDA-B2CA-406E98789350}" type="datetime1">
              <a:rPr lang="sk-SK" smtClean="0"/>
              <a:t>5. 11. 2019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49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1316" y="63185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09D702-FD75-4025-A38E-7C1CDCBCA188}" type="datetime1">
              <a:rPr lang="sk-SK" smtClean="0"/>
              <a:t>5. 11. 2019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17445"/>
            <a:ext cx="7824216" cy="365125"/>
          </a:xfrm>
        </p:spPr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13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58164" y="630631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4EBD92-44B0-45AD-8C4B-51BFDE166735}" type="datetime1">
              <a:rPr lang="sk-SK" smtClean="0"/>
              <a:t>5. 11. 2019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05253"/>
            <a:ext cx="7763256" cy="365125"/>
          </a:xfrm>
        </p:spPr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04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09396" y="636515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DB54FE-9144-4514-A6EE-EEDFCBD1EF85}" type="datetime1">
              <a:rPr lang="sk-SK" smtClean="0"/>
              <a:t>5. 11. 2019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77347"/>
            <a:ext cx="7677912" cy="365125"/>
          </a:xfrm>
        </p:spPr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13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9643-A93A-4B01-9424-6EE97E0AA83C}" type="datetime1">
              <a:rPr lang="sk-SK" smtClean="0"/>
              <a:t>5. 11. 2019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48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66EF-1E45-4AE7-916F-182809852EF7}" type="datetime1">
              <a:rPr lang="sk-SK" smtClean="0"/>
              <a:t>5. 11. 2019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64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003E-ACEA-4CAB-BB57-B913C2614AB2}" type="datetime1">
              <a:rPr lang="sk-SK" smtClean="0"/>
              <a:t>5. 11. 2019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8368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9124" y="635402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359E51-DA3B-450C-9F8B-12B444DA794E}" type="datetime1">
              <a:rPr lang="sk-SK" smtClean="0"/>
              <a:t>5. 11. 2019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080"/>
            <a:ext cx="7812024" cy="365125"/>
          </a:xfrm>
        </p:spPr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594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290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6932" y="6391656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BE6D71-9A85-40A1-A6A1-2F8835FCF8B8}" type="datetime1">
              <a:rPr lang="sk-SK" smtClean="0"/>
              <a:t>5. 11. 2019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91657"/>
            <a:ext cx="7812024" cy="364065"/>
          </a:xfrm>
        </p:spPr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914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38FA-B74F-4A5B-BCC8-6CEDC7305807}" type="datetime1">
              <a:rPr lang="sk-SK" smtClean="0"/>
              <a:t>5. 11. 2019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955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F95B-B789-4BD2-9D88-C7C35AE879D9}" type="datetime1">
              <a:rPr lang="sk-SK" smtClean="0"/>
              <a:t>5. 11. 2019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839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E0F-C601-4834-B4F1-3A85789DE1E1}" type="datetime1">
              <a:rPr lang="sk-SK" smtClean="0"/>
              <a:t>5. 11. 2019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48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8B35-A83C-4D5D-92DE-E5713859057B}" type="datetime1">
              <a:rPr lang="sk-SK" smtClean="0"/>
              <a:t>5. 11. 2019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209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DF66-3CA3-4F84-A02B-A9612AA66546}" type="datetime1">
              <a:rPr lang="sk-SK" smtClean="0"/>
              <a:t>5. 11. 2019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962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10B9-76BE-4AA6-BDA5-574588E7BC14}" type="datetime1">
              <a:rPr lang="sk-SK" smtClean="0"/>
              <a:t>5. 11. 2019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72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15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97FE7F38-C5AD-440B-85B2-B7C5601AE6C1}" type="datetime1">
              <a:rPr lang="sk-SK" smtClean="0"/>
              <a:pPr/>
              <a:t>5. 11. 2019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A0EFBD9-7D15-4639-B143-8F39674E03CF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9" name="Picture 2" descr="Výsledok vyhľadávania obrázkov pre dopyt slovenský šTáTNY ZNAK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2" y="158787"/>
            <a:ext cx="571499" cy="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97" y="138542"/>
            <a:ext cx="1479630" cy="4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25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vargova@uksup.sk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emf"/><Relationship Id="rId4" Type="http://schemas.openxmlformats.org/officeDocument/2006/relationships/hyperlink" Target="mailto:Jana.vargova@uksup.s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9710" y="441434"/>
            <a:ext cx="10137228" cy="6132788"/>
          </a:xfrm>
        </p:spPr>
        <p:txBody>
          <a:bodyPr>
            <a:noAutofit/>
          </a:bodyPr>
          <a:lstStyle/>
          <a:p>
            <a:pPr algn="ctr"/>
            <a:r>
              <a:rPr lang="sk-SK" sz="40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6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Ústredný kontrolný a skúšobný ústav poľnohospodársky </a:t>
            </a:r>
            <a:br>
              <a:rPr lang="sk-SK" sz="26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6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Bratislave</a:t>
            </a:r>
            <a:r>
              <a:rPr lang="sk-SK" sz="2600" dirty="0"/>
              <a:t/>
            </a:r>
            <a:br>
              <a:rPr lang="sk-SK" sz="2600" dirty="0"/>
            </a:br>
            <a:r>
              <a:rPr lang="sk-SK" sz="3200" b="1" dirty="0" smtClean="0"/>
              <a:t> </a:t>
            </a:r>
            <a:br>
              <a:rPr lang="sk-SK" sz="3200" b="1" dirty="0" smtClean="0"/>
            </a:br>
            <a:r>
              <a:rPr lang="sk-SK" sz="3200" b="1" dirty="0"/>
              <a:t>Návrh nového </a:t>
            </a:r>
            <a:r>
              <a:rPr lang="sk-SK" sz="3200" b="1" dirty="0" smtClean="0"/>
              <a:t>zákona </a:t>
            </a:r>
            <a:r>
              <a:rPr lang="sk-SK" sz="3200" b="1" dirty="0"/>
              <a:t>SR 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>o ekologickej poľnohospodárskej výrobe (EPV) </a:t>
            </a:r>
            <a:br>
              <a:rPr lang="sk-SK" sz="3200" b="1" dirty="0" smtClean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400" b="1" cap="none" dirty="0" smtClean="0"/>
              <a:t>Ing. Jana </a:t>
            </a:r>
            <a:r>
              <a:rPr lang="sk-SK" sz="2400" b="1" cap="none" dirty="0"/>
              <a:t>V</a:t>
            </a:r>
            <a:r>
              <a:rPr lang="sk-SK" sz="2400" b="1" cap="none" dirty="0" smtClean="0"/>
              <a:t>argová, PhD.</a:t>
            </a:r>
            <a:br>
              <a:rPr lang="sk-SK" sz="2400" b="1" cap="none" dirty="0" smtClean="0"/>
            </a:br>
            <a:r>
              <a:rPr lang="sk-SK" sz="2400" b="1" cap="none" dirty="0" smtClean="0"/>
              <a:t>Odbor ovocinárstva a ekologickej poľnohospodárskej výroby</a:t>
            </a:r>
            <a:r>
              <a:rPr lang="sk-SK" sz="2800" dirty="0" smtClean="0"/>
              <a:t/>
            </a:r>
            <a:br>
              <a:rPr lang="sk-SK" sz="2800" dirty="0" smtClean="0"/>
            </a:br>
            <a:endParaRPr lang="en-US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57" y="3848541"/>
            <a:ext cx="2280933" cy="1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404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966824"/>
            <a:ext cx="10820400" cy="4251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 smtClean="0"/>
              <a:t>Cieľ: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úprava </a:t>
            </a:r>
            <a:r>
              <a:rPr lang="sk-SK" dirty="0"/>
              <a:t>povinnosti prevádzkovateľov EPV, povinnosti </a:t>
            </a:r>
            <a:r>
              <a:rPr lang="sk-SK" dirty="0" smtClean="0"/>
              <a:t>inšpekčných organizácií, ako </a:t>
            </a:r>
            <a:r>
              <a:rPr lang="sk-SK" dirty="0"/>
              <a:t>aj  označovanie produktov EPV logom EÚ a grafickým znakom EPV, uvedeným v prílohe navrhovaného zákona. </a:t>
            </a:r>
            <a:endParaRPr lang="sk-SK" dirty="0" smtClean="0"/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návrh zákona bude mať negatívny a aj pozitívny vplyv na rozpočet verejnej správy a bude mať pozitívny vplyv </a:t>
            </a:r>
            <a:r>
              <a:rPr lang="sk-SK" dirty="0" smtClean="0"/>
              <a:t>na </a:t>
            </a:r>
            <a:r>
              <a:rPr lang="sk-SK" dirty="0"/>
              <a:t>podnikateľské prostredie, nakoľko jeho prijatím dôjde k zníženiu administratívnej náročnosti pri predkladaní žiadostí o zaregistrovanie žiadateľa do registra EPV, ktorý </a:t>
            </a:r>
            <a:r>
              <a:rPr lang="sk-SK" dirty="0" smtClean="0"/>
              <a:t>vedie ÚKSÚP</a:t>
            </a:r>
            <a:endParaRPr lang="sk-SK" dirty="0"/>
          </a:p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10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44749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9930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674028"/>
            <a:ext cx="10820400" cy="45446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u="sng" dirty="0"/>
              <a:t>§ 1 Úvodné ustanovenia</a:t>
            </a:r>
            <a:endParaRPr lang="sk-SK" b="1" dirty="0"/>
          </a:p>
          <a:p>
            <a:pPr marL="0" indent="0">
              <a:buNone/>
            </a:pPr>
            <a:r>
              <a:rPr lang="sk-SK" dirty="0"/>
              <a:t>Zákon upravuje:</a:t>
            </a:r>
            <a:endParaRPr lang="sk-SK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niektoré pravidlá EPV,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pôsobnosť orgánov štátnej správy v oblasti EPV,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práva a povinnosti osôb vykonávajúcich EPV – prevádzkovatelia,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/>
              <a:t>výkon vstupného preverenia predpokladov pre EPV – vstupné  preverenie,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vedenie registra prevádzkovateľov EPV a registra IO,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/>
              <a:t>výkon úradnej kontroly EPV u prevádzkovateľov – úradná kontrola u prevádzkovateľa,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práva a povinnosti IO, 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označovanie produktov EPV,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priestupky a iné správne delikty v oblasti  EPV.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11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369864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2667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669219"/>
            <a:ext cx="10820400" cy="4549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u="sng" dirty="0"/>
              <a:t>§ 2 </a:t>
            </a:r>
            <a:endParaRPr lang="sk-SK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Definícia </a:t>
            </a:r>
            <a:r>
              <a:rPr lang="sk-SK" dirty="0"/>
              <a:t>neekologického vstupu – pre účely posudzovania neekologických vstupov.</a:t>
            </a:r>
            <a:endParaRPr lang="sk-SK" b="1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u="sng" dirty="0"/>
              <a:t>§ 3 Orgány štátnej správy v oblasti EPV </a:t>
            </a:r>
            <a:endParaRPr lang="sk-SK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Orgány </a:t>
            </a:r>
            <a:r>
              <a:rPr lang="sk-SK" dirty="0"/>
              <a:t>štátnej správy v oblasti EPV – MPRV SR a ÚKSÚP.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u="sng" dirty="0" smtClean="0"/>
              <a:t>§ </a:t>
            </a:r>
            <a:r>
              <a:rPr lang="sk-SK" b="1" u="sng" dirty="0"/>
              <a:t>4 MPRV SR: </a:t>
            </a:r>
            <a:endParaRPr lang="sk-SK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riadi výkon štátnej správy v oblasti EPV,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koordinuje medzinárodnú spoluprácu v oblasti EPV,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/>
              <a:t>koordinuje viacročný národný plán kontrol,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/>
              <a:t>koordinuje vypracovanie výročnej správy z výsledkov úradných kontrol,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rozhoduje v druhom stupni vo veciach, o ktorých v prvom stupni rozhoduje ÚKSÚP. 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12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24046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9930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809750"/>
            <a:ext cx="10820400" cy="440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u="sng" dirty="0"/>
              <a:t>§ 5 ÚKSÚP: 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je príslušným orgánom pre EPV v SR,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vedie register prevádzkovateľov a register IO,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/>
              <a:t>vykonáva úradnú kontrolu u subjektov, ktoré v rozpore s týmto zákonom alebo v rozpore s osobitnými predpismi používajú klamlivú informáciu o tom, že poľnohospodársky produkt alebo potravina, ktoré uvádzajú na trh, pochádzajú z EPV, 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zapisuje IO do registra inšpekčných organizácií, vykonáva zmeny v registri inšpekčných organizácií a vymazáva IO z registra inšpekčných organizácií,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/>
              <a:t>vydáva IO oprávnenie na výkon vstupného preverenia, výkon úradnej kontroly u prevádzkovateľa a na výkon iných úradných činností u prevádzkovateľa v ekologickej poľnohospodárskej výrobe (ďalej len „certifikácia“),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registruje prevádzkovateľov v registri prevádzkovateľov, vykonáva zmeny v registri prevádzkovateľov a vymazáva prevádzkovateľov z registra prevádzkovateľov,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posudzuje a povoľuje neekologické vstupy, 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13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29222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1297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966824"/>
            <a:ext cx="10820400" cy="42518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u="sng" dirty="0"/>
              <a:t>§ 5 ÚKSÚP: 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 smtClean="0"/>
              <a:t>vykonáva  audit činnosti IO, </a:t>
            </a:r>
            <a:endParaRPr lang="sk-SK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 smtClean="0"/>
              <a:t>vypracúva viacročný národný plán kontroly,</a:t>
            </a:r>
            <a:endParaRPr lang="sk-SK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 smtClean="0"/>
              <a:t>vypracúva výročnú správu z výsledkov úradných kontrol za predchádzajúci kalendárny rok,</a:t>
            </a:r>
            <a:endParaRPr lang="sk-SK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 smtClean="0"/>
              <a:t>určuje akreditované laboratóriá v ktorých možno analyzovať úradne odobraté vzorky pri úradnej kontrole u prevádzkovateľa (ďalej len „určené laboratórium“), vedie zoznam určených laboratórií, ktorý zverejňuje na svojom webovom sídle a vykonáva audit ich činnosti, </a:t>
            </a:r>
            <a:endParaRPr lang="sk-SK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vypracúva, vedie, aktualizuje a zverejňuje na svojom webovom sídle zoznam hnojív a pôdnych pomocných látok, zoznam krmív, zoznam prípravkov na ochranu rastlín, základných látok a pomocných prípravkov v ochrane rastlín, zoznam prostriedkov na čistenie a dezinfekciu povolených v EPV.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ukladá sankcie za priestupky a iné správne delikty.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14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25771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1299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906438"/>
            <a:ext cx="10820400" cy="431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 smtClean="0"/>
              <a:t>§ </a:t>
            </a:r>
            <a:r>
              <a:rPr lang="sk-SK" b="1" u="sng" dirty="0"/>
              <a:t>6 Register prevádzkovateľov a register IO </a:t>
            </a:r>
            <a:endParaRPr lang="sk-SK" dirty="0"/>
          </a:p>
          <a:p>
            <a:pPr lvl="0"/>
            <a:r>
              <a:rPr lang="sk-SK" b="1" dirty="0"/>
              <a:t>Register prevádzkovateľov</a:t>
            </a:r>
            <a:r>
              <a:rPr lang="sk-SK" dirty="0"/>
              <a:t> obsahuje identifikačné údaje prevádzkovateľa, druh činnosti (RV, ŽV, zber voľne rastúcich rastlín a ich častí, chov včiel, pestovanie húb, </a:t>
            </a:r>
            <a:r>
              <a:rPr lang="sk-SK" dirty="0" err="1"/>
              <a:t>akvakultúra</a:t>
            </a:r>
            <a:r>
              <a:rPr lang="sk-SK" dirty="0"/>
              <a:t>, výroba potravín, výroba osív, </a:t>
            </a:r>
            <a:r>
              <a:rPr lang="sk-SK" dirty="0" smtClean="0"/>
              <a:t>výroba </a:t>
            </a:r>
            <a:r>
              <a:rPr lang="sk-SK" dirty="0"/>
              <a:t>krmív, iný spracovateľ, dovoz produktov EPV, vývoz produktov EPV, iný prevádzkovateľ), miesto výkonu činnosti, IO, s ktorou má prevádzkovateľ uzavretú zmluvu, registračné číslo pridelené ÚKSÚP,  dátum registrácie prevádzkovateľa, dátum zápisu činnosti, dátum a dôvod vymazania prevádzkovateľa z registra prevádzkovateľov, vydané osvedčenia o registrácii, osvedčenia o zmene registrácie a osvedčenia o zrušení registrácie.</a:t>
            </a:r>
          </a:p>
          <a:p>
            <a:pPr lvl="0"/>
            <a:r>
              <a:rPr lang="sk-SK" b="1" dirty="0"/>
              <a:t>Register IO</a:t>
            </a:r>
            <a:r>
              <a:rPr lang="sk-SK" dirty="0"/>
              <a:t> obsahuje názov, sídlo, IČO IO, kód IO, dobu platnosti oprávnenia na výkon činnosti IO v súlade s rozhodnutím alebo osvedčením o akreditácii inšpekčného orgánu a  rozhodnutia alebo osvedčenia o akreditácii certifikačného orgánu, webové sídlo IO.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15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18008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1304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500996"/>
            <a:ext cx="10820400" cy="47176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u="sng" dirty="0"/>
              <a:t>§ 7 Vstupné preverenie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/>
              <a:t>Podmienkou registrácie je odporučenie IO na zápis do registra prevádzkovateľov na základe vykonaného vstupného preverenia.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Osoba, ktorá chce vykonávať EPV (ďalej len „žiadateľ) predkladá žiadosť o vykonanie vstupného preverenia IO, vzor žiadosti o vykonanie vstupného preverenia zverejňuje na webe IO. IO vykoná vstupné preverenie  na základe zmluvy uzavretej so žiadateľom.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Činnosť „rastlinná výroba“ - žiadateľ v žiadosti o  vykonanie vstupného preverenia  uvádza všetky informácie o pozemkoch. Ak žiadateľ nie je vlastníkom pozemku – prikladá k žiadosti nájomnú zmluva, iná obdobnú zmluva alebo inú listinu oprávňujúcu žiadateľa obhospodarovať tento pozemok.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Činnosť „zber voľne rastúcich rastlín a ich častí“ – prílohou k žiadosti je nájomná zmluva, iná obdobná zmluva, iná listina alebo písomný súhlas vlastníka alebo užívateľa pozemku oprávňujúci žiadateľa vykonávať na dotknutých pozemkoch zber voľne rastúcich rastlín a ich častí.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Činnosť „</a:t>
            </a:r>
            <a:r>
              <a:rPr lang="sk-SK" dirty="0" err="1"/>
              <a:t>akvakultúra</a:t>
            </a:r>
            <a:r>
              <a:rPr lang="sk-SK" dirty="0"/>
              <a:t>“ – prílohou k žiadosti je číslo osvedčenia na hospodársky chov rýb.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16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19732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1304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500996"/>
            <a:ext cx="10820400" cy="4717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u="sng" dirty="0"/>
              <a:t>§ 7 Vstupné preverenie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Činnosť </a:t>
            </a:r>
            <a:r>
              <a:rPr lang="sk-SK" dirty="0"/>
              <a:t>„výroba potravín“ – prílohou k žiadosti je platné povolenie na prevádzku alebo platné schválenie prevádzky.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Ak </a:t>
            </a:r>
            <a:r>
              <a:rPr lang="sk-SK" dirty="0"/>
              <a:t>ide o činnosť „iný spracovateľ“, prílohou k žiadosti je platné schválenie prevádzky podľa osobitného predpisu.</a:t>
            </a:r>
            <a:r>
              <a:rPr lang="sk-SK" baseline="30000" dirty="0"/>
              <a:t> 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u="sng" dirty="0" smtClean="0"/>
              <a:t> IO </a:t>
            </a:r>
            <a:r>
              <a:rPr lang="sk-SK" b="1" u="sng" dirty="0"/>
              <a:t>je povinná vykonať vstupné preverenie u žiadateľa po uzavretí zmluvy o výkone vstupného preverenia do 60 dní od jej uzavretia.  </a:t>
            </a:r>
            <a:endParaRPr lang="sk-SK" u="sng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u="sng" dirty="0" smtClean="0"/>
              <a:t> IO </a:t>
            </a:r>
            <a:r>
              <a:rPr lang="sk-SK" b="1" u="sng" dirty="0"/>
              <a:t>je povinná do 15 dní odo dňa vykonania vstupného preverenia zaslať písomne v listinnej forme alebo elektronickej forme žiadateľovi záznam zo vstupného preverenia, v ktorom uvedie, či odporúča ÚKSÚP registráciu žiadateľa v registri prevádzkovateľov.</a:t>
            </a:r>
            <a:endParaRPr lang="sk-SK" u="sng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Ak </a:t>
            </a:r>
            <a:r>
              <a:rPr lang="sk-SK" dirty="0"/>
              <a:t>sa  vstupné preverenie  týka činnosti v oblasti „rastlinná výroba“, súčasťou záznamu zo vstupného preverenia je aj zoznam pozemkov, ktoré inšpekčná organizácia odporúča zapísať do registra prevádzkovateľov.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17</a:t>
            </a:fld>
            <a:endParaRPr lang="sk-SK" dirty="0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19732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404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557071"/>
            <a:ext cx="10820400" cy="4661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u="sng" dirty="0" smtClean="0"/>
              <a:t>§ </a:t>
            </a:r>
            <a:r>
              <a:rPr lang="sk-SK" b="1" u="sng" dirty="0"/>
              <a:t>8 Registrácia prevádzkovateľov 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 smtClean="0"/>
              <a:t> Žiadateľ </a:t>
            </a:r>
            <a:r>
              <a:rPr lang="sk-SK" b="1" dirty="0"/>
              <a:t>podáva žiadosť o registráciu na ÚKSÚP do 15 dní odo dňa doručenia záznamu. Prílohou k žiadosti o registráciu je záznam zo vstupného </a:t>
            </a:r>
            <a:r>
              <a:rPr lang="sk-SK" b="1" dirty="0" smtClean="0"/>
              <a:t>preverenia. Žiadosť </a:t>
            </a:r>
            <a:r>
              <a:rPr lang="sk-SK" b="1" dirty="0"/>
              <a:t>je na webe ÚKSÚP. </a:t>
            </a:r>
            <a:endParaRPr lang="sk-SK" b="1" dirty="0" smtClean="0"/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Žiadosť </a:t>
            </a:r>
            <a:r>
              <a:rPr lang="sk-SK" dirty="0"/>
              <a:t>o registráciu má nedostatky alebo neobsahuje náležitosti, ÚKSÚP preruší konanie a vyzve žiadateľa, aby do 30 dní odstránil nedostatky žiadosti o registráciu alebo doplnil jej náležitosti</a:t>
            </a:r>
            <a:r>
              <a:rPr lang="sk-SK" dirty="0" smtClean="0"/>
              <a:t>.</a:t>
            </a:r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ÚKSÚP </a:t>
            </a:r>
            <a:r>
              <a:rPr lang="sk-SK" dirty="0"/>
              <a:t>zaregistruje žiadateľa do 30 dní odo dňa začatia konania alebo odo dňa odstránenia nedostatkov žiadosti o registráciu alebo doplnenia jej chýbajúcich náležitostí. </a:t>
            </a:r>
            <a:endParaRPr lang="sk-SK" dirty="0" smtClean="0"/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Prevádzkovateľ </a:t>
            </a:r>
            <a:r>
              <a:rPr lang="sk-SK" dirty="0"/>
              <a:t>je oprávnený vykonávať EPV odo dňa jeho  registrácie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18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26634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404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557071"/>
            <a:ext cx="10820400" cy="4661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 smtClean="0"/>
              <a:t>§ </a:t>
            </a:r>
            <a:r>
              <a:rPr lang="sk-SK" b="1" u="sng" dirty="0"/>
              <a:t>9 Zmeny v registrácii </a:t>
            </a:r>
            <a:endParaRPr lang="sk-SK" b="1" u="sng" dirty="0" smtClean="0"/>
          </a:p>
          <a:p>
            <a:pPr mar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U </a:t>
            </a:r>
            <a:r>
              <a:rPr lang="sk-SK" dirty="0"/>
              <a:t>prevádzkovateľa v EPV dôjde k zmene údajov, prevádzkovateľ je povinný do 30 dní odo dňa, kedy k zmene došlo, podať ÚKSÚP žiadosť o zmenu registrácie. Žiadosť je zverejnená na webe ÚKSÚP.  </a:t>
            </a:r>
            <a:endParaRPr lang="sk-SK" dirty="0" smtClean="0"/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Ak </a:t>
            </a:r>
            <a:r>
              <a:rPr lang="sk-SK" dirty="0"/>
              <a:t>ide o registráciu činnosti, ktorú prevádzkovateľ nemá zapísanú v registri prevádzkovateľov, prevádzkovateľ môže túto činnosť vykonávať až po jej  zápise do registra prevádzkovateľov; podmienkou registrácie tejto činnosti je vykonanie vstupného preverenia. </a:t>
            </a:r>
            <a:endParaRPr lang="sk-SK" dirty="0" smtClean="0"/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ÚKSÚP </a:t>
            </a:r>
            <a:r>
              <a:rPr lang="sk-SK" dirty="0"/>
              <a:t>vydá prevádzkovateľovi osvedčenie o zmene registrácie.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19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26634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690778"/>
            <a:ext cx="10820400" cy="4527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/>
              <a:t>ÚKSÚP </a:t>
            </a:r>
            <a:r>
              <a:rPr lang="sk-SK" sz="2800" b="1" dirty="0" smtClean="0"/>
              <a:t>– príslušný </a:t>
            </a:r>
            <a:r>
              <a:rPr lang="sk-SK" sz="2800" b="1" dirty="0"/>
              <a:t>orgán v systéme </a:t>
            </a:r>
            <a:r>
              <a:rPr lang="sk-SK" sz="2800" b="1" dirty="0" smtClean="0"/>
              <a:t>EPV</a:t>
            </a:r>
          </a:p>
          <a:p>
            <a:pPr marL="0" indent="0" algn="ctr">
              <a:buNone/>
            </a:pPr>
            <a:r>
              <a:rPr lang="sk-SK" sz="2400" b="1" dirty="0" smtClean="0"/>
              <a:t>podľa </a:t>
            </a:r>
            <a:r>
              <a:rPr lang="sk-SK" sz="2400" b="1" dirty="0"/>
              <a:t>§ 4 písm. a) zákona č. </a:t>
            </a:r>
            <a:r>
              <a:rPr lang="sk-SK" sz="2400" b="1" dirty="0" smtClean="0"/>
              <a:t>189/2009 Z. z. o </a:t>
            </a:r>
            <a:r>
              <a:rPr lang="sk-SK" sz="2400" b="1" dirty="0"/>
              <a:t>ekologickej poľnohospodárskej </a:t>
            </a:r>
            <a:r>
              <a:rPr lang="sk-SK" sz="2400" b="1" dirty="0" smtClean="0"/>
              <a:t>výrobe v </a:t>
            </a:r>
            <a:r>
              <a:rPr lang="sk-SK" sz="2400" b="1" dirty="0"/>
              <a:t>znení zákona č. </a:t>
            </a:r>
            <a:r>
              <a:rPr lang="sk-SK" sz="2400" b="1" dirty="0" smtClean="0"/>
              <a:t>177/2018 Z. z. </a:t>
            </a:r>
            <a:endParaRPr lang="sk-SK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2400" dirty="0" smtClean="0"/>
              <a:t> Vedie </a:t>
            </a:r>
            <a:r>
              <a:rPr lang="sk-SK" sz="2400" dirty="0"/>
              <a:t>register prevádzkovateľov </a:t>
            </a:r>
            <a:r>
              <a:rPr lang="sk-SK" sz="2400" dirty="0" smtClean="0"/>
              <a:t>v EPV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400" dirty="0" smtClean="0"/>
              <a:t> Registruje </a:t>
            </a:r>
            <a:r>
              <a:rPr lang="sk-SK" sz="2400" dirty="0"/>
              <a:t>prevádzkovateľov a vykonáva zmeny v registri </a:t>
            </a:r>
            <a:r>
              <a:rPr lang="sk-SK" sz="2400" dirty="0" smtClean="0"/>
              <a:t>EPV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400" dirty="0" smtClean="0"/>
              <a:t> Vykonáva výmaz prevádzkovateľov z registra</a:t>
            </a:r>
            <a:endParaRPr lang="sk-SK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2400" dirty="0" smtClean="0"/>
              <a:t> Vedie register inšpekčných organizácií</a:t>
            </a:r>
            <a:endParaRPr lang="sk-SK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2400" dirty="0" smtClean="0"/>
              <a:t> Vydáva oprávnenie inšpekčnej organizácii </a:t>
            </a:r>
            <a:r>
              <a:rPr lang="sk-SK" sz="2400" dirty="0"/>
              <a:t>na výkon </a:t>
            </a:r>
            <a:r>
              <a:rPr lang="sk-SK" sz="2400" dirty="0" smtClean="0"/>
              <a:t>kontroly EPV</a:t>
            </a:r>
            <a:endParaRPr lang="sk-SK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2400" dirty="0" smtClean="0"/>
              <a:t> Vykonáva </a:t>
            </a:r>
            <a:r>
              <a:rPr lang="sk-SK" sz="2400" dirty="0"/>
              <a:t>dozor nad činnosťou inšpekčnej organizácie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91" y="4834611"/>
            <a:ext cx="2280933" cy="1521234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895600" y="27266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k-SK" sz="36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</a:t>
            </a:r>
            <a:r>
              <a:rPr lang="sk-SK" sz="24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ovocinárstva</a:t>
            </a:r>
            <a:br>
              <a:rPr lang="sk-SK" sz="24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ekologickej poľnohospodárskej výroby</a:t>
            </a:r>
            <a:r>
              <a:rPr lang="sk-SK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0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2664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81354"/>
            <a:ext cx="10820400" cy="44373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u="sng" dirty="0"/>
              <a:t>§ 10 Výmaz z registra prevádzkovateľov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ÚKSÚP vymaže prevádzkovateľa z registra prevádzkovateľov, ak prevádzkovateľ prestal spĺňať podmienky EPV, požiadal o vymazanie z registra prevádzkovateľov, zanikol bez právneho nástupcu, alebo zomrel alebo bol vyhlásený za mŕtveho.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u="sng" dirty="0"/>
              <a:t>§ 11 Povinnosti prevádzkovateľa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Prevádzkovateľ je povinný vykonávať EPV podľa zákona a podľa osobitných predpisov, mať </a:t>
            </a:r>
            <a:r>
              <a:rPr lang="sk-SK" b="1" dirty="0"/>
              <a:t>uzavretú s IO písomnú zmluvu, </a:t>
            </a:r>
            <a:r>
              <a:rPr lang="sk-SK" dirty="0"/>
              <a:t>informovať IO o dovoze produktov EPV z tretích krajín,</a:t>
            </a:r>
            <a:r>
              <a:rPr lang="sk-SK" baseline="30000" dirty="0"/>
              <a:t> </a:t>
            </a:r>
            <a:r>
              <a:rPr lang="sk-SK" dirty="0"/>
              <a:t>najneskôr desať dní pred dovozom.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Prevádzkovateľ je povinný uhradiť IO náklady na vykonanie rozboru vzorky produktu EPV alebo rozboru vzorky produktu z konverzie odobratej pri úradnej kontrole, ak sa na základe rozboru zistí, že produkt EPV alebo produkt z konverzie</a:t>
            </a:r>
            <a:r>
              <a:rPr lang="sk-SK" baseline="30000" dirty="0"/>
              <a:t> </a:t>
            </a:r>
            <a:r>
              <a:rPr lang="sk-SK" dirty="0"/>
              <a:t>nespĺňa požiadavky podľa osobitných predpisov, inak náklady na vykonanie rozboru vzorky produktu EPV alebo rozboru vzorky produktu z konverzie, odobratej pri úradnej kontrole, uhrádza inšpekčnej organizácii ÚKSÚP.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20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29" y="352604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4041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692791"/>
            <a:ext cx="10820400" cy="46630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u="sng" dirty="0" smtClean="0"/>
              <a:t>§ </a:t>
            </a:r>
            <a:r>
              <a:rPr lang="sk-SK" b="1" u="sng" dirty="0"/>
              <a:t>12 Vedenie registra inšpekčných organizácií</a:t>
            </a:r>
            <a:endParaRPr lang="sk-SK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/>
              <a:t>ÚKSÚP  zapíše do registra IO právnickú osobu, </a:t>
            </a:r>
            <a:r>
              <a:rPr lang="sk-SK" dirty="0"/>
              <a:t>ktorá spĺňa podmienky výkonu úradnej kontroly a certifikácie, má akreditáciu podľa technickej normy a má sídlo na území SR alebo má na území SR splnomocneného zástupcu.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Žiadosť o zápis do registra IO sa predkladá na ÚKSÚP. Vzor žiadosti je zverejnený na webe ÚKSÚP. ÚKSÚP bezodkladne po zápise do registra inšpekčných organizácií vydá </a:t>
            </a:r>
            <a:r>
              <a:rPr lang="sk-SK" b="1" dirty="0"/>
              <a:t>IO oprávnenie na výkon vstupného preverenia, úradnej kontroly u prevádzkovateľa a certifikácie na dobu platnosti rozhodnutia alebo osvedčenia. 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indent="0">
              <a:buNone/>
            </a:pPr>
            <a:r>
              <a:rPr lang="sk-SK" b="1" u="sng" dirty="0"/>
              <a:t>§ 13 Výmaz z registra inšpekčných organizácií</a:t>
            </a:r>
            <a:endParaRPr lang="sk-SK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ÚKSÚP vymaže IO z registra IO nespĺňa podmienky zákona.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Právnická osoba, ktorú ÚKSÚP vymaže z registra IO, je povinná odovzdať do  30 dní od vymazania ÚKSÚP informácie a všetku dokumentáciu. ÚKSÚP odovzdá kontrolný spis tej IO, s ktorou prevádzkovateľ uzavrel novú  zmluvu.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21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22321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9925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17157"/>
            <a:ext cx="10820400" cy="4681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u="sng" dirty="0"/>
              <a:t>§ 14 Povinnosti IO a inšpektora EPV </a:t>
            </a:r>
            <a:endParaRPr lang="sk-SK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IO vykonáva inšpektormi EPV vstupné preverenie, výkon úradnej kontroly u prevádzkovateľa a certifikácie, úradný odber vzoriek z EPV a úradný odber vzoriek produktov z konverzie u prevádzkovateľa; </a:t>
            </a:r>
            <a:r>
              <a:rPr lang="sk-SK" b="1" dirty="0"/>
              <a:t>úradne odobraté vzorky možno analyzovať len v určenom laboratóriu.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/>
              <a:t>Inšpektor EPV nesmie byť prevádzkovateľom, štatutárnym orgánom alebo členom štatutárneho orgánu právnickej osoby, ktorá je prevádzkovateľom, ani splnomocneným zástupcom inej IO, vykonávať úradnú kontrolu u toho istého prevádzkovateľa viac ako tri bezprostredne po sebe nasledujúce roky a vykonávať vstupné preverenie a úradnú kontrolu u prevádzkovateľa pre viac ako jednu IO.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IO je povinná oznámiť ÚKSÚP zmeny skutočností podľa zákona najneskôr do 10 dní odo dňa, keď k tejto zmene došlo, </a:t>
            </a:r>
            <a:r>
              <a:rPr lang="sk-SK" b="1" dirty="0" smtClean="0"/>
              <a:t>do 24 hodín odobratie označenia alebo odobratie certifikátu produktu EPV, do 10 pracovných dní porušenie povinností prevádzkovateľa.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22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19733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9925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582953"/>
            <a:ext cx="10820400" cy="4816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/>
              <a:t>§ 14 Povinnosti IO a inšpektora EPV </a:t>
            </a:r>
            <a:endParaRPr lang="sk-SK" b="1" u="sng" dirty="0" smtClean="0"/>
          </a:p>
          <a:p>
            <a:pPr marL="0" lvl="0" indent="0">
              <a:buNone/>
            </a:pPr>
            <a:endParaRPr lang="sk-SK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IO </a:t>
            </a:r>
            <a:r>
              <a:rPr lang="sk-SK" dirty="0"/>
              <a:t>je povinná do 30 dní oznámiť ÚKSÚP uzavretie zmluvy s prevádzkovateľom, každú zmenu údajov prevádzkovateľa, ktorú zistí počas úradnej kontroly u prevádzkovateľa, každú zmenu údajov IO.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IO </a:t>
            </a:r>
            <a:r>
              <a:rPr lang="sk-SK" dirty="0"/>
              <a:t>je povinná zverejňovať sadzobník poplatkov za výkon vstupného preverenia, výkon úradnej kontroly u prevádzkovateľa a certifikácie</a:t>
            </a:r>
            <a:r>
              <a:rPr lang="sk-SK" dirty="0" smtClean="0"/>
              <a:t>.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IO </a:t>
            </a:r>
            <a:r>
              <a:rPr lang="sk-SK" dirty="0"/>
              <a:t>je povinná viesť kontrolný spis.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Ukončenie </a:t>
            </a:r>
            <a:r>
              <a:rPr lang="sk-SK" dirty="0"/>
              <a:t>zmluvy s prevádzkovateľom, musí IO odovzdať kontrolný spis tej IO, s ktorou prevádzkovateľ uzavrie novú zmluvu do 10 pracovných dní odo dňa, kedy táto IO požiada o odovzdanie kontrolného spisu.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23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19733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9937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46865"/>
            <a:ext cx="10820400" cy="44718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u="sng" dirty="0" smtClean="0"/>
              <a:t>§ </a:t>
            </a:r>
            <a:r>
              <a:rPr lang="sk-SK" b="1" u="sng" dirty="0"/>
              <a:t>15 Označovanie produktov ekologickej poľnohospodárskej výroby</a:t>
            </a:r>
            <a:endParaRPr lang="sk-SK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Produkty </a:t>
            </a:r>
            <a:r>
              <a:rPr lang="sk-SK" dirty="0"/>
              <a:t>EPV v SR sa označujú podľa osobitných predpisov</a:t>
            </a:r>
            <a:r>
              <a:rPr lang="sk-SK" baseline="30000" dirty="0"/>
              <a:t> </a:t>
            </a:r>
            <a:r>
              <a:rPr lang="sk-SK" dirty="0"/>
              <a:t>a </a:t>
            </a:r>
            <a:r>
              <a:rPr lang="sk-SK" b="1" dirty="0"/>
              <a:t>možno ich označiť aj grafickým znakom EPV</a:t>
            </a:r>
            <a:r>
              <a:rPr lang="sk-SK" dirty="0"/>
              <a:t> podľa prílohy zákona. </a:t>
            </a:r>
            <a:endParaRPr lang="sk-SK" dirty="0" smtClean="0"/>
          </a:p>
          <a:p>
            <a:pPr marL="0" lv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u="sng" dirty="0" smtClean="0"/>
              <a:t>§ </a:t>
            </a:r>
            <a:r>
              <a:rPr lang="sk-SK" b="1" u="sng" dirty="0"/>
              <a:t>16 Konanie o povolení neekologických </a:t>
            </a:r>
            <a:r>
              <a:rPr lang="sk-SK" b="1" u="sng" dirty="0" smtClean="0"/>
              <a:t>vstupov</a:t>
            </a:r>
          </a:p>
          <a:p>
            <a:pPr mar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Neekologický </a:t>
            </a:r>
            <a:r>
              <a:rPr lang="sk-SK" dirty="0"/>
              <a:t>vstup možno v EPV použiť len na základe povolenia ÚKSÚP. </a:t>
            </a:r>
            <a:endParaRPr lang="sk-SK" dirty="0" smtClean="0"/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Žiadosť </a:t>
            </a:r>
            <a:r>
              <a:rPr lang="sk-SK" dirty="0"/>
              <a:t>podáva prevádzkovateľ alebo ten, kto neekologický vstup uvádza na trh, na ÚKSÚP pred použitím neekologického vstupu. Žiadosť je na webe ÚKSÚP. ÚKSÚP posúdi žiadosť do 30 dní.  </a:t>
            </a:r>
            <a:endParaRPr lang="sk-SK" dirty="0" smtClean="0"/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Ak </a:t>
            </a:r>
            <a:r>
              <a:rPr lang="sk-SK" dirty="0"/>
              <a:t>je to v záujme EPV, ÚKSÚP môže neekologický vstup, ktorého použitie povolil, zaradiť do zoznamu, zverejneného na webovom sídle ÚKSÚP.  </a:t>
            </a:r>
          </a:p>
          <a:p>
            <a:pPr marL="0" indent="0">
              <a:buNone/>
            </a:pPr>
            <a:endParaRPr lang="sk-SK" b="1" u="sng" dirty="0" smtClean="0"/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24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31811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992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72729"/>
            <a:ext cx="10820400" cy="4583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 smtClean="0"/>
              <a:t>§ </a:t>
            </a:r>
            <a:r>
              <a:rPr lang="sk-SK" b="1" u="sng" dirty="0"/>
              <a:t>17 Priestupky a iné správne </a:t>
            </a:r>
            <a:r>
              <a:rPr lang="sk-SK" b="1" u="sng" dirty="0" smtClean="0"/>
              <a:t>delikty</a:t>
            </a:r>
          </a:p>
          <a:p>
            <a:pPr mar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Priestupku </a:t>
            </a:r>
            <a:r>
              <a:rPr lang="sk-SK" dirty="0"/>
              <a:t>sa dopustí ten, kto používa klamlivú informáciu o EPV alebo ten,  kto ako prevádzkovateľ nepodá ÚKSÚP žiadosť o zmenu registrácie, vykonáva činnosť v EPV, nevykonáva EPV, nemá uzavretú s IO, neinformuje o dovoze z tretích krajín, marí výkon úradnej kontroly, neuhradí IO náklady na vykonávanie  rozboru vzorky. </a:t>
            </a:r>
            <a:endParaRPr lang="sk-SK" dirty="0" smtClean="0"/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Za </a:t>
            </a:r>
            <a:r>
              <a:rPr lang="sk-SK" dirty="0"/>
              <a:t>priestupok ÚKSÚP uloží pokutu </a:t>
            </a:r>
            <a:r>
              <a:rPr lang="sk-SK" b="1" dirty="0"/>
              <a:t>od 30 eur do 500 eur</a:t>
            </a:r>
            <a:r>
              <a:rPr lang="sk-SK" dirty="0"/>
              <a:t> alebo od </a:t>
            </a:r>
            <a:r>
              <a:rPr lang="sk-SK" b="1" dirty="0"/>
              <a:t>100 eur do 500 </a:t>
            </a:r>
            <a:r>
              <a:rPr lang="sk-SK" b="1" dirty="0" smtClean="0"/>
              <a:t>eur.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Na </a:t>
            </a:r>
            <a:r>
              <a:rPr lang="sk-SK" dirty="0"/>
              <a:t>priestupky da vzťahuje všeobecný predpis o priestupkoch.</a:t>
            </a:r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25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34398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9932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51660"/>
            <a:ext cx="10820400" cy="4604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/>
              <a:t>§ 18 Pokuty </a:t>
            </a:r>
            <a:r>
              <a:rPr lang="sk-SK" b="1" u="sng" dirty="0" smtClean="0"/>
              <a:t>ÚKSÚP</a:t>
            </a:r>
          </a:p>
          <a:p>
            <a:pPr marL="0" indent="0">
              <a:buNone/>
            </a:pPr>
            <a:endParaRPr lang="sk-SK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b="1" dirty="0" smtClean="0"/>
              <a:t> FO </a:t>
            </a:r>
            <a:r>
              <a:rPr lang="sk-SK" b="1" dirty="0"/>
              <a:t>– podnikateľ, PO od 500 eur do 50 000 eur </a:t>
            </a:r>
            <a:r>
              <a:rPr lang="sk-SK" dirty="0"/>
              <a:t>(za klamlivú informáciu o EPV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 smtClean="0"/>
              <a:t> FO </a:t>
            </a:r>
            <a:r>
              <a:rPr lang="sk-SK" b="1" dirty="0"/>
              <a:t>– podnikateľ, PO </a:t>
            </a:r>
            <a:r>
              <a:rPr lang="sk-SK" b="1" dirty="0" smtClean="0"/>
              <a:t>– prevádzkovateľ </a:t>
            </a:r>
            <a:r>
              <a:rPr lang="sk-SK" b="1" dirty="0"/>
              <a:t>od 200 eur do 10 000 </a:t>
            </a:r>
            <a:r>
              <a:rPr lang="sk-SK" b="1" dirty="0" smtClean="0"/>
              <a:t>eur:                                     - </a:t>
            </a:r>
            <a:r>
              <a:rPr lang="sk-SK" dirty="0" smtClean="0"/>
              <a:t>nepodá </a:t>
            </a:r>
            <a:r>
              <a:rPr lang="sk-SK" dirty="0"/>
              <a:t>informáciu o zmenu registrácie, </a:t>
            </a:r>
            <a:r>
              <a:rPr lang="sk-SK" dirty="0" smtClean="0"/>
              <a:t>                                                                                  - vykonáva </a:t>
            </a:r>
            <a:r>
              <a:rPr lang="sk-SK" dirty="0"/>
              <a:t>činnosť v EPV, ktorú nemá zapísanú v registri prevádzkovateľov, </a:t>
            </a:r>
            <a:r>
              <a:rPr lang="sk-SK" dirty="0" smtClean="0"/>
              <a:t>                          - nevykonáva </a:t>
            </a:r>
            <a:r>
              <a:rPr lang="sk-SK" dirty="0"/>
              <a:t>EPV, </a:t>
            </a:r>
            <a:r>
              <a:rPr lang="sk-SK" dirty="0" smtClean="0"/>
              <a:t>                                                                                                                    - nemá </a:t>
            </a:r>
            <a:r>
              <a:rPr lang="sk-SK" dirty="0"/>
              <a:t>uzavretú zmluvu s IO, </a:t>
            </a:r>
            <a:r>
              <a:rPr lang="sk-SK" dirty="0" smtClean="0"/>
              <a:t>                                                                                                    - neinformuje </a:t>
            </a:r>
            <a:r>
              <a:rPr lang="sk-SK" dirty="0"/>
              <a:t>o dovoze z tretích krajín, </a:t>
            </a:r>
            <a:r>
              <a:rPr lang="sk-SK" dirty="0" smtClean="0"/>
              <a:t>                                                                                    - marí </a:t>
            </a:r>
            <a:r>
              <a:rPr lang="sk-SK" dirty="0"/>
              <a:t>výkon úradnej kontroly, </a:t>
            </a:r>
            <a:r>
              <a:rPr lang="sk-SK" dirty="0" smtClean="0"/>
              <a:t>                                                                                                   - neuhradí </a:t>
            </a:r>
            <a:r>
              <a:rPr lang="sk-SK" dirty="0"/>
              <a:t>IO náklady na vykonávanie rozboru vzorky pri úradnej </a:t>
            </a:r>
            <a:r>
              <a:rPr lang="sk-SK" dirty="0" smtClean="0"/>
              <a:t>kontrole. </a:t>
            </a:r>
            <a:endParaRPr lang="sk-SK" dirty="0"/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26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23184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9932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51660"/>
            <a:ext cx="10820400" cy="4604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/>
              <a:t>§ 18 Pokuty </a:t>
            </a:r>
            <a:r>
              <a:rPr lang="sk-SK" b="1" u="sng" dirty="0" smtClean="0"/>
              <a:t>ÚKSÚP</a:t>
            </a:r>
          </a:p>
          <a:p>
            <a:pPr marL="0" indent="0">
              <a:buNone/>
            </a:pPr>
            <a:endParaRPr lang="sk-SK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 smtClean="0"/>
              <a:t> ÚKSÚP uloží IO pokutu od 300 eur do 10 000 eur:                                                              </a:t>
            </a:r>
            <a:r>
              <a:rPr lang="sk-SK" dirty="0" smtClean="0"/>
              <a:t>- IO nevykoná u žiadateľa vstupné preverenie,                                                                                          - nezašle žiadateľovi záznam zo vstupného preverenia,                                                               - neodovzdá ÚKSÚP kontrolný spis,                                                                                          - inšpektor EPV poruší zákaz,                                                                                                           - poruší oznamovaciu povinnosť,                                                                                               - nezverejňuje sadzobník poplatkov,                                                                                            - nevedie kontrolný spis,                                                                                                              - neodovzdá kontrolný spis tej IO, s ktorou prevádzkovateľ uzavrel novú zmluvu,                         - marí výkon auditu.</a:t>
            </a:r>
            <a:r>
              <a:rPr lang="sk-SK" baseline="30000" dirty="0" smtClean="0"/>
              <a:t> </a:t>
            </a:r>
            <a:endParaRPr lang="sk-SK" dirty="0" smtClean="0"/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27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23184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98551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98607"/>
            <a:ext cx="10820400" cy="44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b="1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k-SK" b="1" dirty="0" smtClean="0"/>
              <a:t> Konanie </a:t>
            </a:r>
            <a:r>
              <a:rPr lang="sk-SK" b="1" dirty="0"/>
              <a:t>o uložení pokuty možno začať do jedného roka odo dňa, keď sa ÚKSÚP  dozvedel o porušení povinnosti,</a:t>
            </a:r>
            <a:r>
              <a:rPr lang="sk-SK" dirty="0"/>
              <a:t> najneskôr však do troch rokov odo dňa, keď k porušeniu povinnosti došlo. Pokuta je splatná do 30 dní. </a:t>
            </a:r>
          </a:p>
          <a:p>
            <a:pPr marL="0" indent="0">
              <a:buNone/>
            </a:pPr>
            <a:endParaRPr lang="sk-SK" b="1" u="sng" dirty="0"/>
          </a:p>
          <a:p>
            <a:pPr marL="0" indent="0">
              <a:buNone/>
            </a:pPr>
            <a:r>
              <a:rPr lang="sk-SK" b="1" u="sng" dirty="0" smtClean="0"/>
              <a:t>§ </a:t>
            </a:r>
            <a:r>
              <a:rPr lang="sk-SK" b="1" u="sng" dirty="0"/>
              <a:t>19</a:t>
            </a: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 smtClean="0"/>
              <a:t> Možnosť </a:t>
            </a:r>
            <a:r>
              <a:rPr lang="sk-SK" b="1" dirty="0"/>
              <a:t>pre ÚKSÚP </a:t>
            </a:r>
            <a:r>
              <a:rPr lang="sk-SK" b="1" dirty="0" smtClean="0"/>
              <a:t>uložiť </a:t>
            </a:r>
            <a:r>
              <a:rPr lang="sk-SK" b="1" dirty="0"/>
              <a:t>pokutu až do výšky dvojnásobku hornej hranice </a:t>
            </a:r>
            <a:r>
              <a:rPr lang="sk-SK" b="1" dirty="0" smtClean="0"/>
              <a:t>pokuty:            </a:t>
            </a:r>
            <a:r>
              <a:rPr lang="sk-SK" dirty="0" smtClean="0"/>
              <a:t>- prevádzkovateľ </a:t>
            </a:r>
            <a:r>
              <a:rPr lang="sk-SK" dirty="0"/>
              <a:t>nevykonal uložené opatrenia, </a:t>
            </a:r>
            <a:r>
              <a:rPr lang="sk-SK" dirty="0" smtClean="0"/>
              <a:t>                                                                         - prevádzkovateľ </a:t>
            </a:r>
            <a:r>
              <a:rPr lang="sk-SK" dirty="0"/>
              <a:t>do jedného roka opakované poruší povinnosť, za ktorú mu bola udelená </a:t>
            </a:r>
            <a:r>
              <a:rPr lang="sk-SK" dirty="0" smtClean="0"/>
              <a:t>                                                              pokuta.</a:t>
            </a:r>
            <a:r>
              <a:rPr lang="sk-SK" b="1" dirty="0"/>
              <a:t> </a:t>
            </a:r>
            <a:endParaRPr lang="sk-SK" b="1" dirty="0" smtClean="0"/>
          </a:p>
          <a:p>
            <a:pPr marL="0" lvl="0" indent="0">
              <a:buNone/>
            </a:pPr>
            <a:endParaRPr lang="sk-SK" b="1" u="sng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28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369857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9936"/>
            <a:ext cx="10820400" cy="1228313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46854"/>
            <a:ext cx="10820400" cy="447183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sk-SK" b="1" u="sng" dirty="0" smtClean="0"/>
              <a:t>§ </a:t>
            </a:r>
            <a:r>
              <a:rPr lang="sk-SK" b="1" u="sng" dirty="0"/>
              <a:t>20, 21, 22, 23 Spoločné, prechodné a záverečné ustanovenia</a:t>
            </a:r>
            <a:endParaRPr lang="sk-SK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Správny </a:t>
            </a:r>
            <a:r>
              <a:rPr lang="sk-SK" dirty="0"/>
              <a:t>poriadok </a:t>
            </a:r>
            <a:r>
              <a:rPr lang="sk-SK" b="1" dirty="0"/>
              <a:t>sa vzťahuje </a:t>
            </a:r>
            <a:r>
              <a:rPr lang="sk-SK" dirty="0"/>
              <a:t>na registráciu prevádzkovateľa</a:t>
            </a:r>
            <a:r>
              <a:rPr lang="sk-SK" dirty="0" smtClean="0"/>
              <a:t>.</a:t>
            </a:r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Správny </a:t>
            </a:r>
            <a:r>
              <a:rPr lang="sk-SK" dirty="0"/>
              <a:t>poriadok </a:t>
            </a:r>
            <a:r>
              <a:rPr lang="sk-SK" b="1" dirty="0"/>
              <a:t>sa </a:t>
            </a:r>
            <a:r>
              <a:rPr lang="sk-SK" b="1" dirty="0" smtClean="0"/>
              <a:t>nevzťahuje: </a:t>
            </a:r>
          </a:p>
          <a:p>
            <a:pPr marL="0" lvl="0" indent="0">
              <a:buNone/>
            </a:pPr>
            <a:r>
              <a:rPr lang="sk-SK" dirty="0" smtClean="0"/>
              <a:t>   - na </a:t>
            </a:r>
            <a:r>
              <a:rPr lang="sk-SK" dirty="0"/>
              <a:t>výmaz </a:t>
            </a:r>
            <a:r>
              <a:rPr lang="sk-SK" dirty="0" smtClean="0"/>
              <a:t>prevádzkovateľa, </a:t>
            </a:r>
          </a:p>
          <a:p>
            <a:pPr marL="0" lvl="0" indent="0">
              <a:buNone/>
            </a:pPr>
            <a:r>
              <a:rPr lang="sk-SK" dirty="0"/>
              <a:t> </a:t>
            </a:r>
            <a:r>
              <a:rPr lang="sk-SK" dirty="0" smtClean="0"/>
              <a:t>  - na </a:t>
            </a:r>
            <a:r>
              <a:rPr lang="sk-SK" dirty="0"/>
              <a:t>zápis IO do registra </a:t>
            </a:r>
            <a:r>
              <a:rPr lang="sk-SK" dirty="0" smtClean="0"/>
              <a:t>IO, na </a:t>
            </a:r>
            <a:r>
              <a:rPr lang="sk-SK" dirty="0"/>
              <a:t>výmaz IO z registra </a:t>
            </a:r>
            <a:r>
              <a:rPr lang="sk-SK" dirty="0" smtClean="0"/>
              <a:t>IO, </a:t>
            </a:r>
          </a:p>
          <a:p>
            <a:pPr marL="0" lvl="0" indent="0">
              <a:buNone/>
            </a:pPr>
            <a:r>
              <a:rPr lang="sk-SK" dirty="0"/>
              <a:t> </a:t>
            </a:r>
            <a:r>
              <a:rPr lang="sk-SK" dirty="0" smtClean="0"/>
              <a:t>  - vydávanie </a:t>
            </a:r>
            <a:r>
              <a:rPr lang="sk-SK" dirty="0"/>
              <a:t>povolení neekologických </a:t>
            </a:r>
            <a:r>
              <a:rPr lang="sk-SK" dirty="0" smtClean="0"/>
              <a:t>vstupov.</a:t>
            </a:r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 smtClean="0"/>
              <a:t> Zrušuje </a:t>
            </a:r>
            <a:r>
              <a:rPr lang="sk-SK" b="1" dirty="0"/>
              <a:t>sa </a:t>
            </a:r>
            <a:r>
              <a:rPr lang="sk-SK" dirty="0"/>
              <a:t>zákon č. 189/2009 Z. z. o EPV v znení zákona č. 177/2018 Z. z</a:t>
            </a:r>
            <a:r>
              <a:rPr lang="sk-SK" dirty="0" smtClean="0"/>
              <a:t>.</a:t>
            </a:r>
          </a:p>
          <a:p>
            <a:pPr marL="0" lvl="0" indent="0">
              <a:buNone/>
            </a:pPr>
            <a:endParaRPr lang="sk-SK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dirty="0" smtClean="0"/>
              <a:t> Zákon </a:t>
            </a:r>
            <a:r>
              <a:rPr lang="sk-SK" b="1" dirty="0"/>
              <a:t>nadobúda účinnosť </a:t>
            </a:r>
            <a:r>
              <a:rPr lang="sk-SK" dirty="0"/>
              <a:t>1. januára 2021.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29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318104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695400" y="1340768"/>
            <a:ext cx="10820400" cy="50405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400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400" dirty="0">
              <a:latin typeface="Calibri" panose="020F0502020204030204" pitchFamily="34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www.uksup.sk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pPr/>
              <a:t>3</a:t>
            </a:fld>
            <a:endParaRPr lang="sk-SK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87827270"/>
              </p:ext>
            </p:extLst>
          </p:nvPr>
        </p:nvGraphicFramePr>
        <p:xfrm>
          <a:off x="839416" y="975808"/>
          <a:ext cx="10153128" cy="554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Nadpis 7"/>
          <p:cNvSpPr txBox="1">
            <a:spLocks/>
          </p:cNvSpPr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k-SK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432379"/>
          </a:xfrm>
        </p:spPr>
        <p:txBody>
          <a:bodyPr>
            <a:noAutofit/>
          </a:bodyPr>
          <a:lstStyle/>
          <a:p>
            <a: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ovocinárstva</a:t>
            </a:r>
            <a:b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ekologickej poľnohospodárskej výroby</a:t>
            </a:r>
            <a:br>
              <a:rPr lang="sk-SK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5825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660861"/>
            <a:ext cx="8610600" cy="1293028"/>
          </a:xfrm>
        </p:spPr>
        <p:txBody>
          <a:bodyPr>
            <a:normAutofit/>
          </a:bodyPr>
          <a:lstStyle/>
          <a:p>
            <a:r>
              <a:rPr lang="sk-SK" sz="28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ovocinárstva</a:t>
            </a:r>
            <a:br>
              <a:rPr lang="sk-SK" sz="28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ekologickej poľnohospodárskej výroby</a:t>
            </a:r>
            <a:endParaRPr lang="sk-SK" sz="2800" b="1" i="1" cap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685800" y="1953889"/>
            <a:ext cx="10409830" cy="42124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sz="2800" b="1" u="sng" dirty="0" smtClean="0"/>
              <a:t>Plány na rok 2020: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smtClean="0"/>
              <a:t> ukončiť legislatívny proces zákona o EPV (predloženie zákona na    rokovanie vlády SR a prerokovanie v NR SR, schválenie zákona)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/>
              <a:t> </a:t>
            </a:r>
            <a:r>
              <a:rPr lang="sk-SK" sz="2800" dirty="0" smtClean="0"/>
              <a:t>školenie IO a prevádzkovateľov v EPV k novému zákonu o EPV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smtClean="0"/>
              <a:t> aktualizácia interných a metodických pokynov ÚKSÚP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/>
              <a:t> </a:t>
            </a:r>
            <a:r>
              <a:rPr lang="sk-SK" sz="2800" dirty="0" smtClean="0"/>
              <a:t>nadviazanie spolupráce s inými orgánmi štátnej správy (ŠVPS SR, FR SR a pod.)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/>
              <a:t> </a:t>
            </a:r>
            <a:r>
              <a:rPr lang="sk-SK" sz="2800" dirty="0" smtClean="0"/>
              <a:t>vykonanie krokov pre uľahčenie prístupu prevádzkovateľov v EPV k zoznamom POR a hnojív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/>
              <a:t> </a:t>
            </a:r>
            <a:r>
              <a:rPr lang="sk-SK" sz="2800" dirty="0" smtClean="0"/>
              <a:t>nadviazanie spolupráce s príslušným orgánom pre EPV v ČR a ÚKZÚZ</a:t>
            </a:r>
          </a:p>
          <a:p>
            <a:pPr marL="0" indent="0">
              <a:buNone/>
            </a:pPr>
            <a:endParaRPr lang="sk-SK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sk-SK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sk-SK" sz="2800" b="1" u="sng" dirty="0" smtClean="0"/>
          </a:p>
          <a:p>
            <a:pPr>
              <a:buFont typeface="Wingdings" panose="05000000000000000000" pitchFamily="2" charset="2"/>
              <a:buChar char="ü"/>
            </a:pPr>
            <a:endParaRPr lang="sk-SK" sz="2800" b="1" u="sng" dirty="0" smtClean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www.uksup.sk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57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695400" y="905774"/>
            <a:ext cx="10820400" cy="547555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k-SK" sz="2400" dirty="0" smtClean="0">
                <a:latin typeface="Calibri" panose="020F0502020204030204" pitchFamily="34" charset="0"/>
              </a:rPr>
              <a:t>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endParaRPr lang="sk-SK" sz="24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24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24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 smtClean="0">
                <a:latin typeface="Calibri" panose="020F0502020204030204" pitchFamily="34" charset="0"/>
              </a:rPr>
              <a:t>                                                                                                         </a:t>
            </a:r>
            <a:r>
              <a:rPr lang="sk-SK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  </a:t>
            </a:r>
          </a:p>
          <a:p>
            <a:pPr marL="0" indent="0">
              <a:spcBef>
                <a:spcPts val="0"/>
              </a:spcBef>
              <a:buNone/>
            </a:pPr>
            <a:endParaRPr lang="sk-SK" sz="2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24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</a:t>
            </a:r>
            <a:r>
              <a:rPr lang="sk-SK" sz="2000" dirty="0" smtClean="0"/>
              <a:t>Kontakt: </a:t>
            </a:r>
            <a:r>
              <a:rPr lang="sk-SK" sz="2000" dirty="0" smtClean="0">
                <a:hlinkClick r:id="rId3"/>
              </a:rPr>
              <a:t>jana.vargova@uksup.sk</a:t>
            </a:r>
            <a:r>
              <a:rPr lang="sk-SK" sz="2000" dirty="0" smtClean="0"/>
              <a:t> </a:t>
            </a:r>
            <a:r>
              <a:rPr lang="sk-SK" sz="2000" u="sng" dirty="0" smtClean="0">
                <a:hlinkClick r:id="rId4"/>
              </a:rPr>
              <a:t>                                                                     </a:t>
            </a:r>
            <a:endParaRPr lang="sk-SK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www.uksup.sk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pPr/>
              <a:t>31</a:t>
            </a:fld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830" y="1148736"/>
            <a:ext cx="6126547" cy="4805578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1451607" y="5831032"/>
            <a:ext cx="3051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Zdroj: www.biospotrebitel.sk</a:t>
            </a:r>
            <a:endParaRPr lang="sk-SK" sz="1200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53" y="1616353"/>
            <a:ext cx="1591574" cy="119106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183" y="1395469"/>
            <a:ext cx="2448258" cy="163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12987" t="3372" r="14757" b="18048"/>
          <a:stretch/>
        </p:blipFill>
        <p:spPr>
          <a:xfrm>
            <a:off x="0" y="0"/>
            <a:ext cx="11211142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Ovál 5"/>
          <p:cNvSpPr/>
          <p:nvPr/>
        </p:nvSpPr>
        <p:spPr>
          <a:xfrm>
            <a:off x="6902604" y="2698595"/>
            <a:ext cx="2943922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ovacia šípka 6"/>
          <p:cNvCxnSpPr/>
          <p:nvPr/>
        </p:nvCxnSpPr>
        <p:spPr>
          <a:xfrm flipV="1">
            <a:off x="686002" y="1731119"/>
            <a:ext cx="1194584" cy="39486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 flipV="1">
            <a:off x="9084527" y="3178770"/>
            <a:ext cx="1095888" cy="57138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www.uksup.sk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873456" y="1216324"/>
            <a:ext cx="10781732" cy="52621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sz="2000" dirty="0" smtClean="0"/>
          </a:p>
          <a:p>
            <a:pPr marL="0" indent="0" algn="ctr">
              <a:buNone/>
            </a:pPr>
            <a:r>
              <a:rPr lang="sk-SK" b="1" dirty="0" smtClean="0"/>
              <a:t>Registrovaná pôda </a:t>
            </a:r>
            <a:r>
              <a:rPr lang="sk-SK" b="1" dirty="0"/>
              <a:t>v ekologickej poľnohospodárskej výrobe k </a:t>
            </a:r>
            <a:r>
              <a:rPr lang="sk-SK" b="1" dirty="0" smtClean="0"/>
              <a:t>30.09.2019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K </a:t>
            </a:r>
            <a:r>
              <a:rPr lang="sk-SK" sz="2000" dirty="0"/>
              <a:t>30.09.2019 je </a:t>
            </a:r>
            <a:r>
              <a:rPr lang="sk-SK" sz="2000" dirty="0" smtClean="0"/>
              <a:t>na Slovensku registrovaných </a:t>
            </a:r>
            <a:r>
              <a:rPr lang="sk-SK" sz="2000" b="1" u="sng" dirty="0"/>
              <a:t>849 prevádzkovateľov v EPV </a:t>
            </a:r>
            <a:r>
              <a:rPr lang="sk-SK" sz="2000" b="1" u="sng" dirty="0" smtClean="0"/>
              <a:t>(</a:t>
            </a:r>
            <a:r>
              <a:rPr lang="sk-SK" sz="2000" b="1" u="sng" dirty="0"/>
              <a:t>z toho je 565 s pôdou</a:t>
            </a:r>
            <a:r>
              <a:rPr lang="sk-SK" sz="2000" b="1" u="sng" dirty="0" smtClean="0"/>
              <a:t>). </a:t>
            </a:r>
          </a:p>
          <a:p>
            <a:pPr marL="0" indent="0">
              <a:buNone/>
            </a:pPr>
            <a:r>
              <a:rPr lang="sk-SK" sz="2000" dirty="0" smtClean="0"/>
              <a:t>Celková </a:t>
            </a:r>
            <a:r>
              <a:rPr lang="sk-SK" sz="2000" dirty="0"/>
              <a:t>registrovaná plocha pôdy </a:t>
            </a:r>
            <a:r>
              <a:rPr lang="sk-SK" sz="2000" dirty="0" smtClean="0"/>
              <a:t>v EPV je </a:t>
            </a:r>
            <a:r>
              <a:rPr lang="sk-SK" sz="2000" b="1" u="sng" dirty="0" smtClean="0"/>
              <a:t>194 656,16 ha.</a:t>
            </a:r>
            <a:endParaRPr lang="sk-SK" sz="2000" b="1" u="sng" dirty="0"/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81312"/>
              </p:ext>
            </p:extLst>
          </p:nvPr>
        </p:nvGraphicFramePr>
        <p:xfrm>
          <a:off x="685800" y="2096218"/>
          <a:ext cx="10781732" cy="340465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42699"/>
                <a:gridCol w="1665027"/>
                <a:gridCol w="1746914"/>
                <a:gridCol w="1746913"/>
                <a:gridCol w="1746913"/>
                <a:gridCol w="1733266"/>
              </a:tblGrid>
              <a:tr h="1360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Poľnoh. pôda v EPV</a:t>
                      </a:r>
                      <a:endParaRPr lang="sk-SK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Poľnoh. pôda </a:t>
                      </a:r>
                      <a:r>
                        <a:rPr lang="sk-SK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celkom/ha</a:t>
                      </a:r>
                      <a:endParaRPr lang="sk-SK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Orná </a:t>
                      </a:r>
                      <a:r>
                        <a:rPr lang="sk-SK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pôda/ha</a:t>
                      </a:r>
                      <a:endParaRPr lang="sk-SK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TTP/ha</a:t>
                      </a:r>
                      <a:endParaRPr lang="sk-SK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Sady/ha</a:t>
                      </a:r>
                      <a:endParaRPr lang="sk-SK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Vinohrady/ha</a:t>
                      </a:r>
                      <a:endParaRPr lang="sk-SK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90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Ekologická výmera</a:t>
                      </a:r>
                      <a:endParaRPr lang="sk-SK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180 691,98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59 219,17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119 625,98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1 723,63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sk-SK" sz="2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123,20   </a:t>
                      </a:r>
                      <a:endParaRPr lang="sk-SK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63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Výmera v konverzii</a:t>
                      </a:r>
                      <a:endParaRPr lang="sk-SK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45085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13 964,18</a:t>
                      </a:r>
                      <a:endParaRPr lang="sk-SK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45085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6 595,81</a:t>
                      </a:r>
                      <a:endParaRPr lang="sk-SK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45085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7 173,95</a:t>
                      </a:r>
                      <a:endParaRPr lang="sk-SK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45085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137,99</a:t>
                      </a:r>
                      <a:endParaRPr lang="sk-SK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45085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56,43</a:t>
                      </a:r>
                      <a:endParaRPr lang="sk-SK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90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Spolu:</a:t>
                      </a:r>
                      <a:endParaRPr lang="sk-SK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194 656,16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65 814,98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126 799,93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1 861,62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sk-SK" sz="2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179,63 </a:t>
                      </a:r>
                      <a:r>
                        <a:rPr lang="sk-SK" sz="2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sk-SK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sp>
        <p:nvSpPr>
          <p:cNvPr id="9" name="Nadpis 7"/>
          <p:cNvSpPr>
            <a:spLocks noGrp="1"/>
          </p:cNvSpPr>
          <p:nvPr>
            <p:ph type="title"/>
          </p:nvPr>
        </p:nvSpPr>
        <p:spPr>
          <a:xfrm>
            <a:off x="4159876" y="746126"/>
            <a:ext cx="7346324" cy="651354"/>
          </a:xfrm>
        </p:spPr>
        <p:txBody>
          <a:bodyPr>
            <a:normAutofit fontScale="90000"/>
          </a:bodyPr>
          <a:lstStyle/>
          <a:p>
            <a:r>
              <a:rPr lang="sk-SK" sz="36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</a:t>
            </a:r>
            <a:r>
              <a:rPr lang="sk-SK" sz="24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ovocinárstva</a:t>
            </a:r>
            <a:br>
              <a:rPr lang="sk-SK" sz="24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ekologickej poľnohospodárskej výroby</a:t>
            </a:r>
            <a:r>
              <a:rPr lang="sk-SK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9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159876" y="746126"/>
            <a:ext cx="7346324" cy="651354"/>
          </a:xfrm>
        </p:spPr>
        <p:txBody>
          <a:bodyPr>
            <a:normAutofit fontScale="90000"/>
          </a:bodyPr>
          <a:lstStyle/>
          <a:p>
            <a:r>
              <a:rPr lang="sk-SK" sz="36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</a:t>
            </a:r>
            <a:r>
              <a:rPr lang="sk-SK" sz="24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ovocinárstva</a:t>
            </a:r>
            <a:br>
              <a:rPr lang="sk-SK" sz="24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i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ekologickej poľnohospodárskej výroby</a:t>
            </a:r>
            <a:r>
              <a:rPr lang="sk-SK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1674254" y="1841678"/>
            <a:ext cx="8925059" cy="6143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b="1" dirty="0" smtClean="0"/>
              <a:t>Vývoj </a:t>
            </a:r>
            <a:r>
              <a:rPr lang="sk-SK" b="1" dirty="0"/>
              <a:t>registrovanej pôdy v ekologickej poľnohospodárskej výrobe k 31.12.2018</a:t>
            </a:r>
            <a:r>
              <a:rPr lang="sk-SK" sz="2000" b="1" dirty="0"/>
              <a:t/>
            </a:r>
            <a:br>
              <a:rPr lang="sk-SK" sz="2000" b="1" dirty="0"/>
            </a:br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1438252" y="2478574"/>
            <a:ext cx="9315495" cy="3456097"/>
          </a:xfrm>
        </p:spPr>
        <p:txBody>
          <a:bodyPr>
            <a:normAutofit fontScale="92500" lnSpcReduction="10000"/>
          </a:bodyPr>
          <a:lstStyle/>
          <a:p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6</a:t>
            </a:fld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52" y="2404379"/>
            <a:ext cx="10007798" cy="3691538"/>
          </a:xfrm>
          <a:prstGeom prst="rect">
            <a:avLst/>
          </a:prstGeom>
        </p:spPr>
      </p:pic>
      <p:sp>
        <p:nvSpPr>
          <p:cNvPr id="9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38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798" y="627301"/>
            <a:ext cx="10820402" cy="1244631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b="1" dirty="0" smtClean="0"/>
              <a:t>Činnosti, ktoré ÚKSÚP registruje v EPV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799" y="1801504"/>
            <a:ext cx="10928445" cy="4554341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sk-SK" sz="2000" b="1" dirty="0" smtClean="0"/>
              <a:t>1. Ekologický </a:t>
            </a:r>
            <a:r>
              <a:rPr lang="sk-SK" sz="2000" b="1" dirty="0"/>
              <a:t>prevádzkovateľ zaoberajúci sa produkciou nespracovaných poľnohospodárskych produktov a živých </a:t>
            </a:r>
            <a:r>
              <a:rPr lang="sk-SK" sz="2000" b="1" dirty="0" smtClean="0"/>
              <a:t>zvierat:</a:t>
            </a:r>
          </a:p>
          <a:p>
            <a:pPr fontAlgn="t">
              <a:buFont typeface="Wingdings" panose="05000000000000000000" pitchFamily="2" charset="2"/>
              <a:buChar char="ü"/>
            </a:pPr>
            <a:r>
              <a:rPr lang="sk-SK" sz="2000" dirty="0" smtClean="0"/>
              <a:t> Rastlinná výroba  / Živočíšna výroba / Zber </a:t>
            </a:r>
            <a:r>
              <a:rPr lang="sk-SK" sz="2000" dirty="0"/>
              <a:t>voľne rastúcich rastlín a ich </a:t>
            </a:r>
            <a:r>
              <a:rPr lang="sk-SK" sz="2000" dirty="0" smtClean="0"/>
              <a:t>častí / Chov </a:t>
            </a:r>
            <a:r>
              <a:rPr lang="sk-SK" sz="2000" dirty="0"/>
              <a:t>včiel /</a:t>
            </a:r>
            <a:r>
              <a:rPr lang="sk-SK" sz="2000" dirty="0" smtClean="0"/>
              <a:t> Pestovanie húb</a:t>
            </a:r>
          </a:p>
          <a:p>
            <a:pPr marL="0" indent="0" fontAlgn="t">
              <a:buNone/>
            </a:pPr>
            <a:r>
              <a:rPr lang="sk-SK" sz="2000" b="1" dirty="0" smtClean="0"/>
              <a:t>2. Prevádzkovateľ </a:t>
            </a:r>
            <a:r>
              <a:rPr lang="sk-SK" sz="2000" b="1" dirty="0"/>
              <a:t>zaoberajúci sa ekologickou </a:t>
            </a:r>
            <a:r>
              <a:rPr lang="sk-SK" sz="2000" b="1" dirty="0" err="1" smtClean="0"/>
              <a:t>akvakultúrou</a:t>
            </a:r>
            <a:endParaRPr lang="sk-SK" sz="2000" b="1" dirty="0"/>
          </a:p>
          <a:p>
            <a:pPr marL="0" indent="0" fontAlgn="t">
              <a:buNone/>
            </a:pPr>
            <a:r>
              <a:rPr lang="sk-SK" sz="2000" b="1" dirty="0" smtClean="0"/>
              <a:t>3. Prevádzkovateľ – spracovateľ:</a:t>
            </a:r>
            <a:endParaRPr lang="sk-SK" sz="2000" b="1" dirty="0"/>
          </a:p>
          <a:p>
            <a:pPr fontAlgn="t">
              <a:buFont typeface="Wingdings" panose="05000000000000000000" pitchFamily="2" charset="2"/>
              <a:buChar char="ü"/>
            </a:pPr>
            <a:r>
              <a:rPr lang="sk-SK" sz="2000" dirty="0" smtClean="0"/>
              <a:t> Výroba </a:t>
            </a:r>
            <a:r>
              <a:rPr lang="sk-SK" sz="2000" dirty="0"/>
              <a:t>potravín z </a:t>
            </a:r>
            <a:r>
              <a:rPr lang="sk-SK" sz="2000" dirty="0" smtClean="0"/>
              <a:t>EPV / Výroba </a:t>
            </a:r>
            <a:r>
              <a:rPr lang="sk-SK" sz="2000" dirty="0"/>
              <a:t>osív z </a:t>
            </a:r>
            <a:r>
              <a:rPr lang="sk-SK" sz="2000" dirty="0" smtClean="0"/>
              <a:t>EPV / Výroba </a:t>
            </a:r>
            <a:r>
              <a:rPr lang="sk-SK" sz="2000" dirty="0"/>
              <a:t>krmív z </a:t>
            </a:r>
            <a:r>
              <a:rPr lang="sk-SK" sz="2000" dirty="0" smtClean="0"/>
              <a:t>EPV / Iný </a:t>
            </a:r>
            <a:r>
              <a:rPr lang="sk-SK" sz="2000" dirty="0"/>
              <a:t>spracovateľ (</a:t>
            </a:r>
            <a:r>
              <a:rPr lang="sk-SK" sz="2000" dirty="0" smtClean="0"/>
              <a:t>balenie / uchovávanie</a:t>
            </a:r>
            <a:r>
              <a:rPr lang="sk-SK" sz="2000" dirty="0"/>
              <a:t>)</a:t>
            </a:r>
          </a:p>
          <a:p>
            <a:pPr marL="0" indent="0" fontAlgn="t">
              <a:buNone/>
            </a:pPr>
            <a:r>
              <a:rPr lang="sk-SK" sz="2000" b="1" dirty="0" smtClean="0"/>
              <a:t>4. Prevádzkovateľ </a:t>
            </a:r>
            <a:r>
              <a:rPr lang="sk-SK" sz="2000" b="1" dirty="0"/>
              <a:t>dovážajúci produkty z EPV z tretích </a:t>
            </a:r>
            <a:r>
              <a:rPr lang="sk-SK" sz="2000" b="1" dirty="0" smtClean="0"/>
              <a:t>krajín</a:t>
            </a:r>
          </a:p>
          <a:p>
            <a:pPr marL="0" indent="0" fontAlgn="t">
              <a:buNone/>
            </a:pPr>
            <a:r>
              <a:rPr lang="sk-SK" sz="2000" b="1" dirty="0" smtClean="0"/>
              <a:t>5. Prevádzkovateľ </a:t>
            </a:r>
            <a:r>
              <a:rPr lang="sk-SK" sz="2000" b="1" dirty="0"/>
              <a:t>vyvážajúci produkty z EPV do tretích krajín</a:t>
            </a:r>
          </a:p>
          <a:p>
            <a:pPr marL="0" indent="0" fontAlgn="t">
              <a:buNone/>
            </a:pPr>
            <a:r>
              <a:rPr lang="sk-SK" sz="2000" b="1" dirty="0" smtClean="0"/>
              <a:t>6. Iný prevádzkovateľ:</a:t>
            </a:r>
            <a:endParaRPr lang="sk-SK" sz="2000" b="1" dirty="0"/>
          </a:p>
          <a:p>
            <a:pPr fontAlgn="t">
              <a:buFont typeface="Wingdings" panose="05000000000000000000" pitchFamily="2" charset="2"/>
              <a:buChar char="ü"/>
            </a:pPr>
            <a:r>
              <a:rPr lang="sk-SK" sz="2000" dirty="0" smtClean="0"/>
              <a:t> Prevádzkovateľ obchodujúci / skladujúci / prepravujúci </a:t>
            </a:r>
            <a:r>
              <a:rPr lang="sk-SK" sz="2000" dirty="0"/>
              <a:t>produkty z </a:t>
            </a:r>
            <a:r>
              <a:rPr lang="sk-SK" sz="2000" dirty="0" smtClean="0"/>
              <a:t>EPV</a:t>
            </a:r>
            <a:endParaRPr lang="sk-SK" sz="20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7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311" y="4544705"/>
            <a:ext cx="2280933" cy="1521234"/>
          </a:xfrm>
          <a:prstGeom prst="rect">
            <a:avLst/>
          </a:prstGeom>
        </p:spPr>
      </p:pic>
      <p:sp>
        <p:nvSpPr>
          <p:cNvPr id="10" name="Nadpis 7"/>
          <p:cNvSpPr txBox="1">
            <a:spLocks/>
          </p:cNvSpPr>
          <p:nvPr/>
        </p:nvSpPr>
        <p:spPr>
          <a:xfrm>
            <a:off x="4159876" y="381000"/>
            <a:ext cx="7346324" cy="1016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k-SK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7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ovocinárstva</a:t>
            </a:r>
            <a:br>
              <a:rPr lang="sk-SK" sz="37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7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ekologickej poľnohospodárskej výroby</a:t>
            </a:r>
            <a:r>
              <a:rPr lang="sk-SK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5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626357"/>
            <a:ext cx="8610600" cy="1293028"/>
          </a:xfrm>
        </p:spPr>
        <p:txBody>
          <a:bodyPr>
            <a:normAutofit/>
          </a:bodyPr>
          <a:lstStyle/>
          <a:p>
            <a:r>
              <a:rPr lang="sk-SK" sz="28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ovocinárstva</a:t>
            </a:r>
            <a:br>
              <a:rPr lang="sk-SK" sz="28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ekologickej poľnohospodárskej výroby</a:t>
            </a:r>
            <a:endParaRPr lang="sk-SK" sz="2800" b="1" i="1" cap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685800" y="1919385"/>
            <a:ext cx="10409830" cy="42469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sz="2800" b="1" dirty="0" smtClean="0"/>
              <a:t>Príprava nového zákona o EPV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smtClean="0"/>
              <a:t> MPRV </a:t>
            </a:r>
            <a:r>
              <a:rPr lang="sk-SK" sz="2800" dirty="0"/>
              <a:t>SR zriadilo pracovnú skupinu k tvorbe nového zákona o </a:t>
            </a:r>
            <a:r>
              <a:rPr lang="sk-SK" sz="2800" dirty="0" smtClean="0"/>
              <a:t>EPV v </a:t>
            </a:r>
            <a:r>
              <a:rPr lang="sk-SK" sz="2800" dirty="0"/>
              <a:t>súčinnosti s pracovníkmi </a:t>
            </a:r>
            <a:r>
              <a:rPr lang="sk-SK" sz="2800" dirty="0" smtClean="0"/>
              <a:t>ÚKSÚP/OOEPV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smtClean="0"/>
              <a:t> Plánom OOEPV a MPRV SR na rok 2019 bolo pracovať </a:t>
            </a:r>
            <a:r>
              <a:rPr lang="sk-SK" sz="2800" dirty="0"/>
              <a:t>na novom zákone </a:t>
            </a:r>
            <a:r>
              <a:rPr lang="sk-SK" sz="2800" dirty="0" smtClean="0"/>
              <a:t>o EPV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smtClean="0"/>
              <a:t> Nový zákon o EPV </a:t>
            </a:r>
            <a:r>
              <a:rPr lang="sk-SK" sz="2800" dirty="0"/>
              <a:t>nahradí súčasný zákon č. </a:t>
            </a:r>
            <a:r>
              <a:rPr lang="sk-SK" sz="2800" dirty="0" smtClean="0"/>
              <a:t>189/2009 Z. z. </a:t>
            </a:r>
            <a:r>
              <a:rPr lang="sk-SK" sz="2800" dirty="0"/>
              <a:t>o </a:t>
            </a:r>
            <a:r>
              <a:rPr lang="sk-SK" sz="2800" dirty="0" smtClean="0"/>
              <a:t>EPV v znení zákona č. 177/2018 Z. z.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smtClean="0"/>
              <a:t> Návrh nového zákona o EPV bol schválený v PVM dňa 1.8.2019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/>
              <a:t> Návrh nového zákona o EPV </a:t>
            </a:r>
            <a:r>
              <a:rPr lang="sk-SK" sz="2800" dirty="0" smtClean="0"/>
              <a:t>bol na MPK v termíne 3.9. – 3.10.2019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/>
              <a:t> </a:t>
            </a:r>
            <a:r>
              <a:rPr lang="sk-SK" sz="2800" dirty="0" smtClean="0"/>
              <a:t>V súčasnosti prebieha vyhodnotenie MPK (zapracovanie pripomienok)</a:t>
            </a:r>
            <a:endParaRPr lang="sk-SK" sz="2800" dirty="0"/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www.uksup.sk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8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94" y="816587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zákona o EPV </a:t>
            </a:r>
            <a:b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(verzia september 2019)</a:t>
            </a:r>
            <a:endParaRPr lang="sk-SK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966824"/>
            <a:ext cx="10820400" cy="4251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u="sng" dirty="0" smtClean="0"/>
              <a:t>Cieľ: </a:t>
            </a:r>
            <a:endParaRPr lang="sk-SK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/>
              <a:t>implementácia nariadenia EP a Rady (EÚ) 2018/848</a:t>
            </a:r>
            <a:r>
              <a:rPr lang="sk-SK" dirty="0"/>
              <a:t> z 30.5.2018 o ekologickej poľnohospodárskej výrobe a označovaní produktov ekologickej poľnohospodárskej výroby a o zrušení nariadenia Rady (ES) č. 834/2007 </a:t>
            </a:r>
            <a:r>
              <a:rPr lang="sk-SK" b="1" dirty="0"/>
              <a:t>(účinné od 1.1.2021)</a:t>
            </a:r>
            <a:r>
              <a:rPr lang="sk-SK" dirty="0"/>
              <a:t>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/>
              <a:t>zavedenie vstupného preverenia predpokladov pre ekologickú poľnohospodársku výrobu u žiadateľa,</a:t>
            </a:r>
            <a:r>
              <a:rPr lang="sk-SK" dirty="0"/>
              <a:t> ktorý  chce  začať vykonávať ekologickú poľnohospodársku výrobu, ešte pred jeho povinným zaregistrovaním na ÚKSÚP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sk-SK" b="1" dirty="0"/>
              <a:t>ustanovenie orgánov štátnej správy v oblasti EPV, určenie príslušného orgánu pre EPV v SR </a:t>
            </a:r>
            <a:r>
              <a:rPr lang="sk-SK" dirty="0"/>
              <a:t>podľa nariadenia Európskeho parlamentu a Rady (EÚ) 2018/848 a podľa nariadenia EP a Rady (EÚ) 2017/625 z 15. marca 2017 o úradných kontrolách a iných úradných činnostiach vykonávaných na zabezpečenie uplatňovania potravinového a krmivového práva a pravidiel pre zdravie zvierat a dobré životné podmienky zvierat, pre zdravie rastlín a pre prípravky na ochranu rastlín (nariadenie o úradných kontrolách)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www.uksup.sk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9</a:t>
            </a:fld>
            <a:endParaRPr lang="sk-SK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</p:spPr>
        <p:txBody>
          <a:bodyPr/>
          <a:lstStyle/>
          <a:p>
            <a:r>
              <a:rPr lang="sk-SK" dirty="0" smtClean="0"/>
              <a:t>5.11.2019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09" y="62865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pary">
  <a:themeElements>
    <a:clrScheme name="Výpary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ýpary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ýpary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867</Words>
  <Application>Microsoft Office PowerPoint</Application>
  <PresentationFormat>Širokouhlá</PresentationFormat>
  <Paragraphs>374</Paragraphs>
  <Slides>31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</vt:lpstr>
      <vt:lpstr>Výpary</vt:lpstr>
      <vt:lpstr>     Ústredný kontrolný a skúšobný ústav poľnohospodársky  v Bratislave   Návrh nového zákona SR  o ekologickej poľnohospodárskej výrobe (EPV)      Ing. Jana Vargová, PhD. Odbor ovocinárstva a ekologickej poľnohospodárskej výroby </vt:lpstr>
      <vt:lpstr> Odbor ovocinárstva a ekologickej poľnohospodárskej výroby </vt:lpstr>
      <vt:lpstr>Odbor ovocinárstva a ekologickej poľnohospodárskej výroby </vt:lpstr>
      <vt:lpstr>Prezentácia programu PowerPoint</vt:lpstr>
      <vt:lpstr> Odbor ovocinárstva a ekologickej poľnohospodárskej výroby </vt:lpstr>
      <vt:lpstr> Odbor ovocinárstva a ekologickej poľnohospodárskej výroby </vt:lpstr>
      <vt:lpstr>   Činnosti, ktoré ÚKSÚP registruje v EPV </vt:lpstr>
      <vt:lpstr>Odbor ovocinárstva a ekologickej poľnohospodárskej výroby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Návrh zákona o EPV  (verzia september 2019)</vt:lpstr>
      <vt:lpstr>Odbor ovocinárstva a ekologickej poľnohospodárskej výroby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Ústredný  kontrolný   a  skúšobný  ústav  poľnohospodársky   v  bratislave</dc:title>
  <dc:creator>Šimšíková Miriam Ing.</dc:creator>
  <cp:lastModifiedBy>Vargová Jana Ing. PhD,</cp:lastModifiedBy>
  <cp:revision>245</cp:revision>
  <cp:lastPrinted>2018-03-27T06:35:24Z</cp:lastPrinted>
  <dcterms:created xsi:type="dcterms:W3CDTF">2017-02-02T07:07:07Z</dcterms:created>
  <dcterms:modified xsi:type="dcterms:W3CDTF">2019-11-05T06:42:57Z</dcterms:modified>
</cp:coreProperties>
</file>