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  <p:sldMasterId id="2147483874" r:id="rId2"/>
    <p:sldMasterId id="2147483862" r:id="rId3"/>
  </p:sldMasterIdLst>
  <p:notesMasterIdLst>
    <p:notesMasterId r:id="rId84"/>
  </p:notesMasterIdLst>
  <p:handoutMasterIdLst>
    <p:handoutMasterId r:id="rId85"/>
  </p:handoutMasterIdLst>
  <p:sldIdLst>
    <p:sldId id="257" r:id="rId4"/>
    <p:sldId id="281" r:id="rId5"/>
    <p:sldId id="317" r:id="rId6"/>
    <p:sldId id="400" r:id="rId7"/>
    <p:sldId id="401" r:id="rId8"/>
    <p:sldId id="402" r:id="rId9"/>
    <p:sldId id="404" r:id="rId10"/>
    <p:sldId id="390" r:id="rId11"/>
    <p:sldId id="418" r:id="rId12"/>
    <p:sldId id="277" r:id="rId13"/>
    <p:sldId id="342" r:id="rId14"/>
    <p:sldId id="375" r:id="rId15"/>
    <p:sldId id="374" r:id="rId16"/>
    <p:sldId id="377" r:id="rId17"/>
    <p:sldId id="379" r:id="rId18"/>
    <p:sldId id="385" r:id="rId19"/>
    <p:sldId id="380" r:id="rId20"/>
    <p:sldId id="381" r:id="rId21"/>
    <p:sldId id="382" r:id="rId22"/>
    <p:sldId id="383" r:id="rId23"/>
    <p:sldId id="384" r:id="rId24"/>
    <p:sldId id="386" r:id="rId25"/>
    <p:sldId id="387" r:id="rId26"/>
    <p:sldId id="391" r:id="rId27"/>
    <p:sldId id="336" r:id="rId28"/>
    <p:sldId id="337" r:id="rId29"/>
    <p:sldId id="335" r:id="rId30"/>
    <p:sldId id="341" r:id="rId31"/>
    <p:sldId id="338" r:id="rId32"/>
    <p:sldId id="339" r:id="rId33"/>
    <p:sldId id="340" r:id="rId34"/>
    <p:sldId id="362" r:id="rId35"/>
    <p:sldId id="364" r:id="rId36"/>
    <p:sldId id="363" r:id="rId37"/>
    <p:sldId id="376" r:id="rId38"/>
    <p:sldId id="416" r:id="rId39"/>
    <p:sldId id="417" r:id="rId40"/>
    <p:sldId id="344" r:id="rId41"/>
    <p:sldId id="322" r:id="rId42"/>
    <p:sldId id="355" r:id="rId43"/>
    <p:sldId id="405" r:id="rId44"/>
    <p:sldId id="358" r:id="rId45"/>
    <p:sldId id="406" r:id="rId46"/>
    <p:sldId id="328" r:id="rId47"/>
    <p:sldId id="407" r:id="rId48"/>
    <p:sldId id="408" r:id="rId49"/>
    <p:sldId id="409" r:id="rId50"/>
    <p:sldId id="410" r:id="rId51"/>
    <p:sldId id="392" r:id="rId52"/>
    <p:sldId id="346" r:id="rId53"/>
    <p:sldId id="396" r:id="rId54"/>
    <p:sldId id="397" r:id="rId55"/>
    <p:sldId id="331" r:id="rId56"/>
    <p:sldId id="394" r:id="rId57"/>
    <p:sldId id="398" r:id="rId58"/>
    <p:sldId id="399" r:id="rId59"/>
    <p:sldId id="353" r:id="rId60"/>
    <p:sldId id="308" r:id="rId61"/>
    <p:sldId id="301" r:id="rId62"/>
    <p:sldId id="332" r:id="rId63"/>
    <p:sldId id="314" r:id="rId64"/>
    <p:sldId id="306" r:id="rId65"/>
    <p:sldId id="313" r:id="rId66"/>
    <p:sldId id="309" r:id="rId67"/>
    <p:sldId id="348" r:id="rId68"/>
    <p:sldId id="303" r:id="rId69"/>
    <p:sldId id="304" r:id="rId70"/>
    <p:sldId id="302" r:id="rId71"/>
    <p:sldId id="320" r:id="rId72"/>
    <p:sldId id="307" r:id="rId73"/>
    <p:sldId id="354" r:id="rId74"/>
    <p:sldId id="373" r:id="rId75"/>
    <p:sldId id="411" r:id="rId76"/>
    <p:sldId id="412" r:id="rId77"/>
    <p:sldId id="413" r:id="rId78"/>
    <p:sldId id="414" r:id="rId79"/>
    <p:sldId id="415" r:id="rId80"/>
    <p:sldId id="351" r:id="rId81"/>
    <p:sldId id="352" r:id="rId82"/>
    <p:sldId id="282" r:id="rId83"/>
  </p:sldIdLst>
  <p:sldSz cx="9144000" cy="6858000" type="screen4x3"/>
  <p:notesSz cx="7099300" cy="10234613"/>
  <p:defaultTextStyle>
    <a:defPPr>
      <a:defRPr lang="sk-SK"/>
    </a:defPPr>
    <a:lvl1pPr algn="l" rtl="0" eaLnBrk="0" fontAlgn="base" hangingPunct="0">
      <a:spcBef>
        <a:spcPct val="0"/>
      </a:spcBef>
      <a:spcAft>
        <a:spcPct val="0"/>
      </a:spcAft>
      <a:defRPr sz="4200" kern="1200">
        <a:solidFill>
          <a:schemeClr val="tx2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4200" kern="1200">
        <a:solidFill>
          <a:schemeClr val="tx2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4200" kern="1200">
        <a:solidFill>
          <a:schemeClr val="tx2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4200" kern="1200">
        <a:solidFill>
          <a:schemeClr val="tx2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4200" kern="1200">
        <a:solidFill>
          <a:schemeClr val="tx2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4200" kern="1200">
        <a:solidFill>
          <a:schemeClr val="tx2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4200" kern="1200">
        <a:solidFill>
          <a:schemeClr val="tx2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4200" kern="1200">
        <a:solidFill>
          <a:schemeClr val="tx2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4200" kern="1200">
        <a:solidFill>
          <a:schemeClr val="tx2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3300"/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981" autoAdjust="0"/>
    <p:restoredTop sz="94711" autoAdjust="0"/>
  </p:normalViewPr>
  <p:slideViewPr>
    <p:cSldViewPr showGuides="1">
      <p:cViewPr>
        <p:scale>
          <a:sx n="100" d="100"/>
          <a:sy n="100" d="100"/>
        </p:scale>
        <p:origin x="-1860" y="-3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ankovic\Data\User\Jankovic\Data_doc\Publikacie_prispevky\2016\Konferencia_pedologicke_dni\ku_les%20(1)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sk-SK"/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 dirty="0" smtClean="0"/>
              <a:t>KÚ </a:t>
            </a:r>
            <a:r>
              <a:rPr lang="sk-SK" dirty="0"/>
              <a:t>s plošným podielom lesa v rámci SR</a:t>
            </a:r>
          </a:p>
        </c:rich>
      </c:tx>
      <c:layout>
        <c:manualLayout>
          <c:xMode val="edge"/>
          <c:yMode val="edge"/>
          <c:x val="9.9298556430446258E-2"/>
          <c:y val="3.7037037037037063E-2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stacked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dPt>
            <c:idx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1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2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3"/>
            <c:spPr>
              <a:solidFill>
                <a:srgbClr val="00B050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2.7777777777777835E-3"/>
                  <c:y val="-0.24537037037037041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0925337632080131E-17"/>
                  <c:y val="-0.11111111111111115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7777998211839707E-3"/>
                  <c:y val="-0.29060457928917038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1992688643060867E-3"/>
                  <c:y val="-0.41027385846017089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elete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Sheet1!$A$3568:$A$3571</c:f>
              <c:strCache>
                <c:ptCount val="4"/>
                <c:pt idx="0">
                  <c:v>0-10 %</c:v>
                </c:pt>
                <c:pt idx="1">
                  <c:v>11-20 %</c:v>
                </c:pt>
                <c:pt idx="2">
                  <c:v>21-50 %</c:v>
                </c:pt>
                <c:pt idx="3">
                  <c:v>50 a viac %</c:v>
                </c:pt>
              </c:strCache>
            </c:strRef>
          </c:cat>
          <c:val>
            <c:numRef>
              <c:f>Sheet1!$D$3568:$D$3571</c:f>
              <c:numCache>
                <c:formatCode>0.0</c:formatCode>
                <c:ptCount val="4"/>
                <c:pt idx="0">
                  <c:v>23.394794370103448</c:v>
                </c:pt>
                <c:pt idx="1">
                  <c:v>6.4984605782195155</c:v>
                </c:pt>
                <c:pt idx="2">
                  <c:v>28.819593496081158</c:v>
                </c:pt>
                <c:pt idx="3">
                  <c:v>41.287151555595948</c:v>
                </c:pt>
              </c:numCache>
            </c:numRef>
          </c:val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Sheet1!$A$3568:$A$3571</c:f>
              <c:strCache>
                <c:ptCount val="4"/>
                <c:pt idx="0">
                  <c:v>0-10 %</c:v>
                </c:pt>
                <c:pt idx="1">
                  <c:v>11-20 %</c:v>
                </c:pt>
                <c:pt idx="2">
                  <c:v>21-50 %</c:v>
                </c:pt>
                <c:pt idx="3">
                  <c:v>50 a viac %</c:v>
                </c:pt>
              </c:strCache>
            </c:strRef>
          </c:cat>
          <c:val>
            <c:numRef>
              <c:f>Sheet1!$A$3568:$A$3571</c:f>
              <c:numCache>
                <c:formatCode>@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Sheet1!$A$3568:$A$3571</c:f>
              <c:strCache>
                <c:ptCount val="4"/>
                <c:pt idx="0">
                  <c:v>0-10 %</c:v>
                </c:pt>
                <c:pt idx="1">
                  <c:v>11-20 %</c:v>
                </c:pt>
                <c:pt idx="2">
                  <c:v>21-50 %</c:v>
                </c:pt>
                <c:pt idx="3">
                  <c:v>50 a viac %</c:v>
                </c:pt>
              </c:strCache>
            </c:strRef>
          </c:cat>
          <c:val>
            <c:numRef>
              <c:f>Sheet1!$A$3565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Sheet1!$A$3568:$A$3571</c:f>
              <c:strCache>
                <c:ptCount val="4"/>
                <c:pt idx="0">
                  <c:v>0-10 %</c:v>
                </c:pt>
                <c:pt idx="1">
                  <c:v>11-20 %</c:v>
                </c:pt>
                <c:pt idx="2">
                  <c:v>21-50 %</c:v>
                </c:pt>
                <c:pt idx="3">
                  <c:v>50 a viac %</c:v>
                </c:pt>
              </c:strCache>
            </c:strRef>
          </c:cat>
          <c:val>
            <c:numRef>
              <c:f>Sheet1!$B$3565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Sheet1!$A$3568:$A$3571</c:f>
              <c:strCache>
                <c:ptCount val="4"/>
                <c:pt idx="0">
                  <c:v>0-10 %</c:v>
                </c:pt>
                <c:pt idx="1">
                  <c:v>11-20 %</c:v>
                </c:pt>
                <c:pt idx="2">
                  <c:v>21-50 %</c:v>
                </c:pt>
                <c:pt idx="3">
                  <c:v>50 a viac %</c:v>
                </c:pt>
              </c:strCache>
            </c:strRef>
          </c:cat>
          <c:val>
            <c:numRef>
              <c:f>Sheet1!$C$3565</c:f>
              <c:numCache>
                <c:formatCode>#,##0.00</c:formatCode>
                <c:ptCount val="1"/>
                <c:pt idx="0">
                  <c:v>0</c:v>
                </c:pt>
              </c:numCache>
            </c:numRef>
          </c:val>
        </c:ser>
        <c:ser>
          <c:idx val="5"/>
          <c:order val="5"/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Sheet1!$A$3568:$A$3571</c:f>
              <c:strCache>
                <c:ptCount val="4"/>
                <c:pt idx="0">
                  <c:v>0-10 %</c:v>
                </c:pt>
                <c:pt idx="1">
                  <c:v>11-20 %</c:v>
                </c:pt>
                <c:pt idx="2">
                  <c:v>21-50 %</c:v>
                </c:pt>
                <c:pt idx="3">
                  <c:v>50 a viac %</c:v>
                </c:pt>
              </c:strCache>
            </c:strRef>
          </c:cat>
          <c:val>
            <c:numRef>
              <c:f>Sheet1!$D$3565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dLbls/>
        <c:gapWidth val="219"/>
        <c:overlap val="100"/>
        <c:axId val="93188096"/>
        <c:axId val="93189632"/>
      </c:barChart>
      <c:catAx>
        <c:axId val="9318809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93189632"/>
        <c:crossesAt val="0"/>
        <c:auto val="1"/>
        <c:lblAlgn val="ctr"/>
        <c:lblOffset val="100"/>
      </c:catAx>
      <c:valAx>
        <c:axId val="9318963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93188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sz="1200" b="1" i="0" baseline="0"/>
      </a:pPr>
      <a:endParaRPr lang="sk-SK"/>
    </a:p>
  </c:txPr>
  <c:externalData r:id="rId2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6E107B-F6E0-4E68-9E12-3DE797084BCC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35151527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4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Kliknite sem a upravte štýly predlohy textu.</a:t>
            </a:r>
          </a:p>
          <a:p>
            <a:pPr lvl="1"/>
            <a:r>
              <a:rPr lang="sk-SK" noProof="0" smtClean="0"/>
              <a:t>Druhá úroveň</a:t>
            </a:r>
          </a:p>
          <a:p>
            <a:pPr lvl="2"/>
            <a:r>
              <a:rPr lang="sk-SK" noProof="0" smtClean="0"/>
              <a:t>Tretia úroveň</a:t>
            </a:r>
          </a:p>
          <a:p>
            <a:pPr lvl="3"/>
            <a:r>
              <a:rPr lang="sk-SK" noProof="0" smtClean="0"/>
              <a:t>Štvrtá úroveň</a:t>
            </a:r>
          </a:p>
          <a:p>
            <a:pPr lvl="4"/>
            <a:r>
              <a:rPr lang="sk-SK" noProof="0" smtClean="0"/>
              <a:t>Piata úroveň</a:t>
            </a:r>
          </a:p>
        </p:txBody>
      </p:sp>
      <p:sp>
        <p:nvSpPr>
          <p:cNvPr id="134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34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178E70-CFA4-44A4-BE29-DE874B8F91B7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4645730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>
                <a:defRPr sz="42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42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42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42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42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defRPr/>
              </a:pPr>
              <a:endParaRPr lang="sk-SK" altLang="sk-SK" sz="2400" smtClean="0">
                <a:solidFill>
                  <a:schemeClr val="tx1"/>
                </a:solidFill>
                <a:cs typeface="+mn-cs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/>
            </p:spPr>
            <p:txBody>
              <a:bodyPr wrap="none" anchor="ctr"/>
              <a:lstStyle>
                <a:lvl1pPr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sk-SK" altLang="sk-SK" sz="2400" smtClean="0">
                  <a:solidFill>
                    <a:schemeClr val="tx1"/>
                  </a:solidFill>
                  <a:cs typeface="+mn-cs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wrap="none" anchor="ctr"/>
              <a:lstStyle>
                <a:lvl1pPr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sk-SK" altLang="sk-SK" sz="2400" smtClean="0">
                  <a:solidFill>
                    <a:schemeClr val="tx1"/>
                  </a:solidFill>
                  <a:cs typeface="+mn-cs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</p:grpSp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/>
            </p:spPr>
            <p:txBody>
              <a:bodyPr wrap="none" anchor="ctr"/>
              <a:lstStyle>
                <a:lvl1pPr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sk-SK" altLang="sk-SK" sz="2400" smtClean="0">
                  <a:solidFill>
                    <a:schemeClr val="tx1"/>
                  </a:solidFill>
                  <a:cs typeface="+mn-cs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</p:grpSp>
      </p:grpSp>
      <p:sp>
        <p:nvSpPr>
          <p:cNvPr id="13313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sk-SK" noProof="0" smtClean="0"/>
              <a:t>Upravte štýly predlohy textu</a:t>
            </a:r>
          </a:p>
        </p:txBody>
      </p:sp>
      <p:sp>
        <p:nvSpPr>
          <p:cNvPr id="133132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sk-SK" noProof="0" smtClean="0"/>
              <a:t>Upravte štýl predlohy podnadpisov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7FFBB-1BC6-454C-A756-736C780099D4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3433103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B3E3F-0A7B-4D80-9635-63941FE912BA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3500293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5E4E7-C8EE-4119-A2C5-8D5F44969814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3523681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Nadpis a obsah nad tex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7772400" cy="218916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914400" y="3941763"/>
            <a:ext cx="7772400" cy="2189162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9EF4A-3FB4-4BE1-B791-AB134304E2BD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1310000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ext a dva objek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BE0AA-D4B9-4925-87BA-F58E1E7758D2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2803989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/>
          </p:nvPr>
        </p:nvSpPr>
        <p:spPr>
          <a:xfrm>
            <a:off x="914400" y="277813"/>
            <a:ext cx="7772400" cy="5853112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0AA08-AF93-476E-A798-FC10F71963DB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1282531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FC99B-6FA1-43D0-82CD-0A1C2471A9BE}" type="datetimeFigureOut">
              <a:rPr lang="sk-SK"/>
              <a:pPr>
                <a:defRPr/>
              </a:pPr>
              <a:t>4. 11. 2019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AA02B-7EDD-491A-8E83-5CFE3419F0E4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912080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90E0F-8A94-4F57-AA39-8209644EB49F}" type="datetimeFigureOut">
              <a:rPr lang="sk-SK"/>
              <a:pPr>
                <a:defRPr/>
              </a:pPr>
              <a:t>4. 11. 2019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DA92F-4B46-4790-97E8-637706B919E8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2611106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8933B-8306-44B8-890F-DC519AA73099}" type="datetimeFigureOut">
              <a:rPr lang="sk-SK"/>
              <a:pPr>
                <a:defRPr/>
              </a:pPr>
              <a:t>4. 11. 2019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CF79F-62CD-4B82-846E-09338E6223C6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2974929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BAD27-30B4-409F-90C3-DF2CB460F4B9}" type="datetimeFigureOut">
              <a:rPr lang="sk-SK"/>
              <a:pPr>
                <a:defRPr/>
              </a:pPr>
              <a:t>4. 11. 2019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D1E7C-8317-40A1-B312-29950E3C47A3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3476856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9FE9-C118-4DAD-B298-C81AB4AA552E}" type="datetimeFigureOut">
              <a:rPr lang="sk-SK"/>
              <a:pPr>
                <a:defRPr/>
              </a:pPr>
              <a:t>4. 11. 2019</a:t>
            </a:fld>
            <a:endParaRPr lang="sk-SK"/>
          </a:p>
        </p:txBody>
      </p:sp>
      <p:sp>
        <p:nvSpPr>
          <p:cNvPr id="8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082EB-6EF7-4996-B206-A75F669678D4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2307136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ástupný symbol textu 20"/>
          <p:cNvSpPr>
            <a:spLocks noGrp="1"/>
          </p:cNvSpPr>
          <p:nvPr>
            <p:ph type="body" sz="quarter" idx="13"/>
          </p:nvPr>
        </p:nvSpPr>
        <p:spPr>
          <a:xfrm>
            <a:off x="-828675" y="0"/>
            <a:ext cx="914400" cy="91440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CEB6D-0F2D-4F05-B607-7C055D25483F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17913880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95E84-6819-40ED-AB1C-852A19E9D72C}" type="datetimeFigureOut">
              <a:rPr lang="sk-SK"/>
              <a:pPr>
                <a:defRPr/>
              </a:pPr>
              <a:t>4. 11. 2019</a:t>
            </a:fld>
            <a:endParaRPr lang="sk-SK"/>
          </a:p>
        </p:txBody>
      </p:sp>
      <p:sp>
        <p:nvSpPr>
          <p:cNvPr id="4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1058C-1EEF-4B56-974F-675C60529FA8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197772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16028-D89D-4898-941E-950B3BDA4922}" type="datetimeFigureOut">
              <a:rPr lang="sk-SK"/>
              <a:pPr>
                <a:defRPr/>
              </a:pPr>
              <a:t>4. 11. 2019</a:t>
            </a:fld>
            <a:endParaRPr lang="sk-SK"/>
          </a:p>
        </p:txBody>
      </p:sp>
      <p:sp>
        <p:nvSpPr>
          <p:cNvPr id="3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595D0-A508-4009-90B3-9ADD8D4D4712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104460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96AB0-1674-4B74-8834-4C7397C401BB}" type="datetimeFigureOut">
              <a:rPr lang="sk-SK"/>
              <a:pPr>
                <a:defRPr/>
              </a:pPr>
              <a:t>4. 11. 2019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299CF-B71B-44CE-8402-67D529652FAE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605021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 smtClean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AC805-7F8D-403B-902C-DA6FB488507D}" type="datetimeFigureOut">
              <a:rPr lang="sk-SK"/>
              <a:pPr>
                <a:defRPr/>
              </a:pPr>
              <a:t>4. 11. 2019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E6734-9D06-4D94-B6B2-65CF5599A4CB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1007631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5C8E7-CB76-423A-865F-B0AEE3DE5A4C}" type="datetimeFigureOut">
              <a:rPr lang="sk-SK"/>
              <a:pPr>
                <a:defRPr/>
              </a:pPr>
              <a:t>4. 11. 2019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70D6D-0CDB-46DD-87CB-33D7865EE4B9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15579731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216D4-6753-441F-AA68-709DF82DD455}" type="datetimeFigureOut">
              <a:rPr lang="sk-SK"/>
              <a:pPr>
                <a:defRPr/>
              </a:pPr>
              <a:t>4. 11. 2019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8F39E-8C21-4F98-89D0-FDF116111115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42414419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EB1C8-1179-48CD-AAE4-348E1C7BD3CC}" type="datetimeFigureOut">
              <a:rPr lang="sk-SK"/>
              <a:pPr>
                <a:defRPr/>
              </a:pPr>
              <a:t>4. 11. 2019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5E5ED-801C-4374-83FC-88D06F6DEF22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3670068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9B36-7D73-4931-B5B4-33DBEA344361}" type="datetimeFigureOut">
              <a:rPr lang="sk-SK"/>
              <a:pPr>
                <a:defRPr/>
              </a:pPr>
              <a:t>4. 11. 2019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19365-A14F-418F-ACE6-8AA3BEDF4ACC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6768375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C888E-8EAB-4515-ADF9-41820DAA098A}" type="datetimeFigureOut">
              <a:rPr lang="sk-SK"/>
              <a:pPr>
                <a:defRPr/>
              </a:pPr>
              <a:t>4. 11. 2019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1F0BB-19BA-49DA-9824-B223042F7517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6079627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6DF1F-6F4B-44F2-B3BB-84B06E7B0434}" type="datetimeFigureOut">
              <a:rPr lang="sk-SK"/>
              <a:pPr>
                <a:defRPr/>
              </a:pPr>
              <a:t>4. 11. 2019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D49A0-A980-489E-9230-04CCE15E75C5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1648567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835F9-8FD2-47AB-A34A-499056C923C0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7800431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A3FFE-4780-4537-9A0A-F1C8F7C3F07F}" type="datetimeFigureOut">
              <a:rPr lang="sk-SK"/>
              <a:pPr>
                <a:defRPr/>
              </a:pPr>
              <a:t>4. 11. 2019</a:t>
            </a:fld>
            <a:endParaRPr lang="sk-SK"/>
          </a:p>
        </p:txBody>
      </p:sp>
      <p:sp>
        <p:nvSpPr>
          <p:cNvPr id="8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02497-865C-44B7-B332-06E98C5A893A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33160738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67A0D-43F7-4855-BA12-25206B9DD6C7}" type="datetimeFigureOut">
              <a:rPr lang="sk-SK"/>
              <a:pPr>
                <a:defRPr/>
              </a:pPr>
              <a:t>4. 11. 2019</a:t>
            </a:fld>
            <a:endParaRPr lang="sk-SK"/>
          </a:p>
        </p:txBody>
      </p:sp>
      <p:sp>
        <p:nvSpPr>
          <p:cNvPr id="4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563BE-07F3-43A2-B67F-0F7B7D7D7164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13565188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2158C-4524-4BDA-BD5E-30D293C99521}" type="datetimeFigureOut">
              <a:rPr lang="sk-SK"/>
              <a:pPr>
                <a:defRPr/>
              </a:pPr>
              <a:t>4. 11. 2019</a:t>
            </a:fld>
            <a:endParaRPr lang="sk-SK"/>
          </a:p>
        </p:txBody>
      </p:sp>
      <p:sp>
        <p:nvSpPr>
          <p:cNvPr id="3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0CF60-4C40-4B27-941C-3E1A7028F783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1646824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C8253-974A-4EF7-96B9-18ECAAE4D238}" type="datetimeFigureOut">
              <a:rPr lang="sk-SK"/>
              <a:pPr>
                <a:defRPr/>
              </a:pPr>
              <a:t>4. 11. 2019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53D82-F164-4FC2-A0EC-0D9FF51FAC61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13163848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 smtClean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137A6-DAA1-4B64-8BAD-B7FEE851CFFE}" type="datetimeFigureOut">
              <a:rPr lang="sk-SK"/>
              <a:pPr>
                <a:defRPr/>
              </a:pPr>
              <a:t>4. 11. 2019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91993-400C-4799-AF4D-18A86589445D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10005667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46AE0-4AA3-4DF1-B83B-0A109CFB6223}" type="datetimeFigureOut">
              <a:rPr lang="sk-SK"/>
              <a:pPr>
                <a:defRPr/>
              </a:pPr>
              <a:t>4. 11. 2019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63C5C-3FC5-4D8E-B345-C01D4C265809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38014933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F372F-02A6-4365-9527-ADE1CD8E760E}" type="datetimeFigureOut">
              <a:rPr lang="sk-SK"/>
              <a:pPr>
                <a:defRPr/>
              </a:pPr>
              <a:t>4. 11. 2019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A26AB-FE2C-4A97-AF30-7983C3C84A89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2831172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FFAB2-CA43-476D-8D3C-042F9B8F58BE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965777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A5F20-CF99-4CCD-8B1C-5B98A54ACB5F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468438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4711A-58A6-417A-B79B-2A33E78F0A79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387959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FE90F-EFE3-4CCF-9651-1A05CC00F404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737231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CC273-0072-4DB5-AB6A-35884217A89F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2249412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k-SK" noProof="0" smtClean="0"/>
              <a:t>Ak chcete pridať obrázok, kliknite na ikonu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8A5FF-9FB3-4CB9-9BF0-0E89C805A0CB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xmlns="" val="4262445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103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>
                <a:defRPr sz="42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42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42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42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42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defRPr/>
              </a:pPr>
              <a:endParaRPr lang="sk-SK" altLang="sk-SK" sz="2400" smtClean="0">
                <a:solidFill>
                  <a:schemeClr val="tx1"/>
                </a:solidFill>
                <a:cs typeface="+mn-cs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035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/>
            </p:spPr>
            <p:txBody>
              <a:bodyPr wrap="none" anchor="ctr"/>
              <a:lstStyle>
                <a:lvl1pPr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sk-SK" altLang="sk-SK" sz="2400" smtClean="0">
                  <a:solidFill>
                    <a:schemeClr val="tx1"/>
                  </a:solidFill>
                  <a:cs typeface="+mn-cs"/>
                </a:endParaRPr>
              </a:p>
            </p:txBody>
          </p:sp>
          <p:sp>
            <p:nvSpPr>
              <p:cNvPr id="1036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smtClean="0"/>
              <a:t>Kliknite sem a upravte štýl predlohy nadpisov.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smtClean="0"/>
              <a:t>Kliknite sem a upravte štýly predlohy textu.</a:t>
            </a:r>
          </a:p>
          <a:p>
            <a:pPr lvl="1"/>
            <a:r>
              <a:rPr lang="sk-SK" altLang="sk-SK" smtClean="0"/>
              <a:t>Druhá úroveň</a:t>
            </a:r>
          </a:p>
          <a:p>
            <a:pPr lvl="2"/>
            <a:r>
              <a:rPr lang="sk-SK" altLang="sk-SK" smtClean="0"/>
              <a:t>Tretia úroveň</a:t>
            </a:r>
          </a:p>
          <a:p>
            <a:pPr lvl="3"/>
            <a:r>
              <a:rPr lang="sk-SK" altLang="sk-SK" smtClean="0"/>
              <a:t>Štvrtá úroveň</a:t>
            </a:r>
          </a:p>
          <a:p>
            <a:pPr lvl="4"/>
            <a:r>
              <a:rPr lang="sk-SK" altLang="sk-SK" smtClean="0"/>
              <a:t>Piata úroveň</a:t>
            </a:r>
          </a:p>
        </p:txBody>
      </p:sp>
      <p:sp>
        <p:nvSpPr>
          <p:cNvPr id="1321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3210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3210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FBA23BE-8CA4-4D7E-9D87-0F67699D2F43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  <p:sldLayoutId id="2147484045" r:id="rId12"/>
    <p:sldLayoutId id="2147484046" r:id="rId13"/>
    <p:sldLayoutId id="2147484047" r:id="rId14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anose="05000000000000000000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nadpisu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smtClean="0"/>
              <a:t>Upravte štýly predlohy textu</a:t>
            </a:r>
          </a:p>
        </p:txBody>
      </p:sp>
      <p:sp>
        <p:nvSpPr>
          <p:cNvPr id="2051" name="Zástupný symbol textu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smtClean="0"/>
              <a:t>Upravte štýl predlohy textu.</a:t>
            </a:r>
          </a:p>
          <a:p>
            <a:pPr lvl="1"/>
            <a:r>
              <a:rPr lang="sk-SK" altLang="sk-SK" smtClean="0"/>
              <a:t>Druhá úroveň</a:t>
            </a:r>
          </a:p>
          <a:p>
            <a:pPr lvl="2"/>
            <a:r>
              <a:rPr lang="sk-SK" altLang="sk-SK" smtClean="0"/>
              <a:t>Tretia úroveň</a:t>
            </a:r>
          </a:p>
          <a:p>
            <a:pPr lvl="3"/>
            <a:r>
              <a:rPr lang="sk-SK" altLang="sk-SK" smtClean="0"/>
              <a:t>Štvrtá úroveň</a:t>
            </a:r>
          </a:p>
          <a:p>
            <a:pPr lvl="4"/>
            <a:r>
              <a:rPr lang="sk-SK" altLang="sk-SK" smtClean="0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948FDFAA-4225-4885-9EA3-489A70EA189F}" type="datetimeFigureOut">
              <a:rPr lang="sk-SK"/>
              <a:pPr>
                <a:defRPr/>
              </a:pPr>
              <a:t>4. 11. 2019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FC2C50F-8D9F-417D-B7BC-3DA717903D14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nadpisu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smtClean="0"/>
              <a:t>Upravte štýly predlohy textu</a:t>
            </a:r>
          </a:p>
        </p:txBody>
      </p:sp>
      <p:sp>
        <p:nvSpPr>
          <p:cNvPr id="3075" name="Zástupný symbol textu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smtClean="0"/>
              <a:t>Upravte štýl predlohy textu.</a:t>
            </a:r>
          </a:p>
          <a:p>
            <a:pPr lvl="1"/>
            <a:r>
              <a:rPr lang="sk-SK" altLang="sk-SK" smtClean="0"/>
              <a:t>Druhá úroveň</a:t>
            </a:r>
          </a:p>
          <a:p>
            <a:pPr lvl="2"/>
            <a:r>
              <a:rPr lang="sk-SK" altLang="sk-SK" smtClean="0"/>
              <a:t>Tretia úroveň</a:t>
            </a:r>
          </a:p>
          <a:p>
            <a:pPr lvl="3"/>
            <a:r>
              <a:rPr lang="sk-SK" altLang="sk-SK" smtClean="0"/>
              <a:t>Štvrtá úroveň</a:t>
            </a:r>
          </a:p>
          <a:p>
            <a:pPr lvl="4"/>
            <a:r>
              <a:rPr lang="sk-SK" altLang="sk-SK" smtClean="0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98A5F2A1-4534-450F-B3F6-9E415EFC92A0}" type="datetimeFigureOut">
              <a:rPr lang="sk-SK"/>
              <a:pPr>
                <a:defRPr/>
              </a:pPr>
              <a:t>4. 11. 2019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5997223-25BE-405B-AC85-A216D65402E6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astor@nlcsk.org" TargetMode="External"/><Relationship Id="rId2" Type="http://schemas.openxmlformats.org/officeDocument/2006/relationships/hyperlink" Target="mailto:jankovic@nlcsk.or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pvai.sk/media/98931/zdrave-potraviny_a_zivotne-prostredie.pdf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psr.sk/index.php?navID=1328&amp;navID2=1328&amp;sID=43&amp;id=13615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hyperlink" Target="http://www.eurafagroforestry.eu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2qgJP8l" TargetMode="Externa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uropeanlandowners.org/projects/agfosy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grolesnictvo.sk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utfan9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bit.ly/2Z2NhiI" TargetMode="Externa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apps.unep.org/redirect.php?file=/publications/pmtdocuments/-Agriculture%20at%20a%20crossroads%20-%20Synthesis%20report-2009Agriculture_at_Crossroads_Synthesis_Report.pdf" TargetMode="External"/><Relationship Id="rId2" Type="http://schemas.openxmlformats.org/officeDocument/2006/relationships/hyperlink" Target="http://www.globalagriculture.org/fileadmin/files/weltagrarbericht/EnglishBrochure/BrochureIAASTD_en_web_small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-28575"/>
            <a:ext cx="7632700" cy="1512888"/>
          </a:xfrm>
        </p:spPr>
        <p:txBody>
          <a:bodyPr/>
          <a:lstStyle/>
          <a:p>
            <a:r>
              <a:rPr lang="sk-SK" altLang="sk-SK" sz="2800" b="1" dirty="0" err="1" smtClean="0">
                <a:latin typeface="Verdana" panose="020B0604030504040204" pitchFamily="34" charset="0"/>
              </a:rPr>
              <a:t>Agrolesnícke</a:t>
            </a:r>
            <a:r>
              <a:rPr lang="sk-SK" altLang="sk-SK" sz="2800" b="1" dirty="0" smtClean="0">
                <a:latin typeface="Verdana" panose="020B0604030504040204" pitchFamily="34" charset="0"/>
              </a:rPr>
              <a:t> systémy – </a:t>
            </a:r>
            <a:r>
              <a:rPr lang="sk-SK" altLang="sk-SK" sz="2400" b="1" dirty="0" smtClean="0">
                <a:latin typeface="Verdana" panose="020B0604030504040204" pitchFamily="34" charset="0"/>
              </a:rPr>
              <a:t>významný nástroj ekologizácie poľnohospodárskej výroby na Slovensku</a:t>
            </a:r>
            <a:endParaRPr lang="sk-SK" altLang="sk-SK" sz="2400" dirty="0" smtClean="0">
              <a:latin typeface="Verdana" panose="020B0604030504040204" pitchFamily="34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700808"/>
            <a:ext cx="7056437" cy="1296144"/>
          </a:xfrm>
        </p:spPr>
        <p:txBody>
          <a:bodyPr/>
          <a:lstStyle/>
          <a:p>
            <a:pPr marL="0" indent="0" eaLnBrk="1" hangingPunct="1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sk-SK" altLang="sk-SK" sz="2000" b="1" dirty="0" smtClean="0"/>
              <a:t>Jaroslav Jankovič, Michal Pástor</a:t>
            </a:r>
          </a:p>
          <a:p>
            <a:pPr marL="0" indent="0" eaLnBrk="1" hangingPunct="1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sk-SK" altLang="sk-SK" sz="1400" dirty="0" smtClean="0">
                <a:hlinkClick r:id="rId2"/>
              </a:rPr>
              <a:t>jankovic@nlcsk.org</a:t>
            </a:r>
            <a:r>
              <a:rPr lang="sk-SK" altLang="sk-SK" sz="1400" dirty="0" smtClean="0"/>
              <a:t>, </a:t>
            </a:r>
            <a:r>
              <a:rPr lang="sk-SK" altLang="sk-SK" sz="1400" dirty="0" smtClean="0">
                <a:hlinkClick r:id="rId3"/>
              </a:rPr>
              <a:t>pastor@nlcsk.org</a:t>
            </a:r>
            <a:r>
              <a:rPr lang="sk-SK" altLang="sk-SK" sz="1400" dirty="0" smtClean="0"/>
              <a:t> </a:t>
            </a:r>
          </a:p>
          <a:p>
            <a:pPr marL="0" indent="0" eaLnBrk="1" hangingPunct="1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sk-SK" altLang="sk-SK" sz="1400" dirty="0" smtClean="0"/>
              <a:t>Národné lesnícke centrum – Lesnícky výskumný ústav Zvolen,</a:t>
            </a:r>
          </a:p>
          <a:p>
            <a:pPr marL="0" indent="0" eaLnBrk="1" hangingPunct="1">
              <a:lnSpc>
                <a:spcPct val="20000"/>
              </a:lnSpc>
              <a:buFont typeface="Wingdings" panose="05000000000000000000" pitchFamily="2" charset="2"/>
              <a:buNone/>
            </a:pPr>
            <a:r>
              <a:rPr lang="sk-SK" altLang="sk-SK" sz="1400" dirty="0" smtClean="0"/>
              <a:t>T. G. Masaryka 22, 960 92 Zvolen</a:t>
            </a:r>
            <a:r>
              <a:rPr lang="sk-SK" altLang="sk-SK" dirty="0" smtClean="0"/>
              <a:t>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  <p:pic>
        <p:nvPicPr>
          <p:cNvPr id="9" name="Picture 7" descr="Voda1 193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381" y="3068960"/>
            <a:ext cx="785007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0" descr="nl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1963" y="116632"/>
            <a:ext cx="11525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4318000" cy="345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73238"/>
            <a:ext cx="4318000" cy="345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9"/>
          <p:cNvSpPr>
            <a:spLocks noChangeArrowheads="1"/>
          </p:cNvSpPr>
          <p:nvPr/>
        </p:nvSpPr>
        <p:spPr bwMode="auto">
          <a:xfrm>
            <a:off x="539750" y="5300663"/>
            <a:ext cx="4248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sk-SK" sz="1200" b="1">
                <a:solidFill>
                  <a:schemeClr val="tx2"/>
                </a:solidFill>
              </a:rPr>
              <a:t>Zemianske Sady – severozápadne od Serede</a:t>
            </a:r>
            <a:br>
              <a:rPr lang="pl-PL" altLang="sk-SK" sz="1200" b="1">
                <a:solidFill>
                  <a:schemeClr val="tx2"/>
                </a:solidFill>
              </a:rPr>
            </a:br>
            <a:r>
              <a:rPr lang="pl-PL" altLang="sk-SK" sz="1200" b="1">
                <a:solidFill>
                  <a:schemeClr val="tx2"/>
                </a:solidFill>
              </a:rPr>
              <a:t>Letecká snimka z roku                </a:t>
            </a:r>
            <a:r>
              <a:rPr lang="sk-SK" altLang="sk-SK" sz="2000" b="1">
                <a:solidFill>
                  <a:schemeClr val="tx2"/>
                </a:solidFill>
              </a:rPr>
              <a:t>1950</a:t>
            </a:r>
          </a:p>
        </p:txBody>
      </p:sp>
      <p:sp>
        <p:nvSpPr>
          <p:cNvPr id="44037" name="Rectangle 9"/>
          <p:cNvSpPr>
            <a:spLocks noChangeArrowheads="1"/>
          </p:cNvSpPr>
          <p:nvPr/>
        </p:nvSpPr>
        <p:spPr bwMode="auto">
          <a:xfrm>
            <a:off x="4643438" y="5300663"/>
            <a:ext cx="4248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sk-SK" sz="1200" b="1">
                <a:solidFill>
                  <a:schemeClr val="tx2"/>
                </a:solidFill>
              </a:rPr>
              <a:t>Zemianske Sady – severozápadne od Serede</a:t>
            </a:r>
            <a:br>
              <a:rPr lang="pl-PL" altLang="sk-SK" sz="1200" b="1">
                <a:solidFill>
                  <a:schemeClr val="tx2"/>
                </a:solidFill>
              </a:rPr>
            </a:br>
            <a:r>
              <a:rPr lang="pl-PL" altLang="sk-SK" sz="1200" b="1">
                <a:solidFill>
                  <a:schemeClr val="tx2"/>
                </a:solidFill>
              </a:rPr>
              <a:t>Letecká snímka z roku                </a:t>
            </a:r>
            <a:r>
              <a:rPr lang="sk-SK" altLang="sk-SK" sz="2000" b="1">
                <a:solidFill>
                  <a:schemeClr val="tx2"/>
                </a:solidFill>
              </a:rPr>
              <a:t>2010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84213" y="277813"/>
            <a:ext cx="82089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 smtClean="0">
                <a:solidFill>
                  <a:schemeClr val="tx2"/>
                </a:solidFill>
              </a:rPr>
              <a:t>Prečo pestovať dreviny na </a:t>
            </a:r>
            <a:r>
              <a:rPr lang="sk-SK" altLang="sk-SK" sz="2400" b="1" dirty="0" smtClean="0">
                <a:solidFill>
                  <a:schemeClr val="tx2"/>
                </a:solidFill>
              </a:rPr>
              <a:t>poľnohospodárskej pôde?</a:t>
            </a:r>
            <a:r>
              <a:rPr lang="sk-SK" altLang="sk-SK" b="1" dirty="0" smtClean="0">
                <a:solidFill>
                  <a:schemeClr val="tx2"/>
                </a:solidFill>
              </a:rPr>
              <a:t/>
            </a:r>
            <a:br>
              <a:rPr lang="sk-SK" altLang="sk-SK" b="1" dirty="0" smtClean="0">
                <a:solidFill>
                  <a:schemeClr val="tx2"/>
                </a:solidFill>
              </a:rPr>
            </a:br>
            <a:r>
              <a:rPr lang="sk-SK" altLang="sk-SK" sz="1800" dirty="0" smtClean="0">
                <a:solidFill>
                  <a:schemeClr val="tx2"/>
                </a:solidFill>
              </a:rPr>
              <a:t>Zmeny v obhospodarovaní krajiny na Slovensku za posledných 70 rokov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5040312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141663"/>
            <a:ext cx="5040313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9"/>
          <p:cNvSpPr>
            <a:spLocks noChangeArrowheads="1"/>
          </p:cNvSpPr>
          <p:nvPr/>
        </p:nvSpPr>
        <p:spPr bwMode="auto">
          <a:xfrm>
            <a:off x="5580063" y="1849438"/>
            <a:ext cx="30241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sk-SK" sz="1200" b="1" dirty="0" smtClean="0">
                <a:solidFill>
                  <a:schemeClr val="tx2"/>
                </a:solidFill>
              </a:rPr>
              <a:t>Radošovce (okres Skalica) </a:t>
            </a:r>
            <a:r>
              <a:rPr lang="pl-PL" altLang="sk-SK" sz="1200" b="1" dirty="0">
                <a:solidFill>
                  <a:schemeClr val="tx2"/>
                </a:solidFill>
              </a:rPr>
              <a:t>– Chvojnická pahorkatina</a:t>
            </a:r>
            <a:br>
              <a:rPr lang="pl-PL" altLang="sk-SK" sz="1200" b="1" dirty="0">
                <a:solidFill>
                  <a:schemeClr val="tx2"/>
                </a:solidFill>
              </a:rPr>
            </a:br>
            <a:r>
              <a:rPr lang="pl-PL" altLang="sk-SK" sz="1200" b="1" dirty="0">
                <a:solidFill>
                  <a:schemeClr val="tx2"/>
                </a:solidFill>
              </a:rPr>
              <a:t>Letecká snimka z roku            </a:t>
            </a:r>
            <a:r>
              <a:rPr lang="sk-SK" altLang="sk-SK" sz="2000" b="1" dirty="0">
                <a:solidFill>
                  <a:schemeClr val="tx2"/>
                </a:solidFill>
              </a:rPr>
              <a:t>1950</a:t>
            </a:r>
          </a:p>
        </p:txBody>
      </p:sp>
      <p:sp>
        <p:nvSpPr>
          <p:cNvPr id="45061" name="Rectangle 9"/>
          <p:cNvSpPr>
            <a:spLocks noChangeArrowheads="1"/>
          </p:cNvSpPr>
          <p:nvPr/>
        </p:nvSpPr>
        <p:spPr bwMode="auto">
          <a:xfrm>
            <a:off x="179388" y="5211763"/>
            <a:ext cx="2952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sk-SK" sz="1200" b="1" dirty="0" smtClean="0">
                <a:solidFill>
                  <a:schemeClr val="tx2"/>
                </a:solidFill>
              </a:rPr>
              <a:t>Radošovce (okres Skalica) </a:t>
            </a:r>
            <a:r>
              <a:rPr lang="pl-PL" altLang="sk-SK" sz="1200" b="1" dirty="0">
                <a:solidFill>
                  <a:schemeClr val="tx2"/>
                </a:solidFill>
              </a:rPr>
              <a:t>– Chvojnická pahorkatina</a:t>
            </a:r>
            <a:br>
              <a:rPr lang="pl-PL" altLang="sk-SK" sz="1200" b="1" dirty="0">
                <a:solidFill>
                  <a:schemeClr val="tx2"/>
                </a:solidFill>
              </a:rPr>
            </a:br>
            <a:r>
              <a:rPr lang="pl-PL" altLang="sk-SK" sz="1200" b="1" dirty="0">
                <a:solidFill>
                  <a:schemeClr val="tx2"/>
                </a:solidFill>
              </a:rPr>
              <a:t>Letecká snímka z roku            </a:t>
            </a:r>
            <a:r>
              <a:rPr lang="sk-SK" altLang="sk-SK" sz="2000" b="1" dirty="0">
                <a:solidFill>
                  <a:schemeClr val="tx2"/>
                </a:solidFill>
              </a:rPr>
              <a:t>2010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84213" y="277813"/>
            <a:ext cx="82089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 smtClean="0">
                <a:solidFill>
                  <a:schemeClr val="tx2"/>
                </a:solidFill>
              </a:rPr>
              <a:t>Prečo pestovať dreviny na </a:t>
            </a:r>
            <a:r>
              <a:rPr lang="sk-SK" altLang="sk-SK" sz="2400" b="1" dirty="0" smtClean="0">
                <a:solidFill>
                  <a:schemeClr val="tx2"/>
                </a:solidFill>
              </a:rPr>
              <a:t>poľnohospodárskej pôde?</a:t>
            </a:r>
            <a:r>
              <a:rPr lang="sk-SK" altLang="sk-SK" b="1" dirty="0" smtClean="0">
                <a:solidFill>
                  <a:schemeClr val="tx2"/>
                </a:solidFill>
              </a:rPr>
              <a:t/>
            </a:r>
            <a:br>
              <a:rPr lang="sk-SK" altLang="sk-SK" b="1" dirty="0" smtClean="0">
                <a:solidFill>
                  <a:schemeClr val="tx2"/>
                </a:solidFill>
              </a:rPr>
            </a:br>
            <a:r>
              <a:rPr lang="sk-SK" altLang="sk-SK" sz="1800" dirty="0" smtClean="0">
                <a:solidFill>
                  <a:schemeClr val="tx2"/>
                </a:solidFill>
              </a:rPr>
              <a:t>Zmeny v obhospodarovaní krajiny na Slovensku za posledných 70 rokov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628800"/>
            <a:ext cx="5148064" cy="321754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429000"/>
            <a:ext cx="4917638" cy="3073524"/>
          </a:xfrm>
          <a:prstGeom prst="rect">
            <a:avLst/>
          </a:prstGeom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5580063" y="1849438"/>
            <a:ext cx="30241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sk-SK" sz="1200" b="1" dirty="0" smtClean="0">
                <a:solidFill>
                  <a:schemeClr val="tx2"/>
                </a:solidFill>
              </a:rPr>
              <a:t>Vasiľov - Lokca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sk-SK" sz="1200" b="1" dirty="0" smtClean="0">
                <a:solidFill>
                  <a:schemeClr val="tx2"/>
                </a:solidFill>
              </a:rPr>
              <a:t>Letecká </a:t>
            </a:r>
            <a:r>
              <a:rPr lang="pl-PL" altLang="sk-SK" sz="1200" b="1" dirty="0">
                <a:solidFill>
                  <a:schemeClr val="tx2"/>
                </a:solidFill>
              </a:rPr>
              <a:t>snimka z roku            </a:t>
            </a:r>
            <a:r>
              <a:rPr lang="sk-SK" altLang="sk-SK" sz="2000" b="1" dirty="0">
                <a:solidFill>
                  <a:schemeClr val="tx2"/>
                </a:solidFill>
              </a:rPr>
              <a:t>1950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79388" y="5211763"/>
            <a:ext cx="2952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sk-SK" sz="1200" b="1" dirty="0" smtClean="0">
                <a:solidFill>
                  <a:schemeClr val="tx2"/>
                </a:solidFill>
              </a:rPr>
              <a:t>Vasiľov - Lokca</a:t>
            </a:r>
            <a:r>
              <a:rPr lang="pl-PL" altLang="sk-SK" sz="1200" b="1" dirty="0">
                <a:solidFill>
                  <a:schemeClr val="tx2"/>
                </a:solidFill>
              </a:rPr>
              <a:t/>
            </a:r>
            <a:br>
              <a:rPr lang="pl-PL" altLang="sk-SK" sz="1200" b="1" dirty="0">
                <a:solidFill>
                  <a:schemeClr val="tx2"/>
                </a:solidFill>
              </a:rPr>
            </a:br>
            <a:r>
              <a:rPr lang="pl-PL" altLang="sk-SK" sz="1200" b="1" dirty="0">
                <a:solidFill>
                  <a:schemeClr val="tx2"/>
                </a:solidFill>
              </a:rPr>
              <a:t>Letecká snímka z roku            </a:t>
            </a:r>
            <a:r>
              <a:rPr lang="sk-SK" altLang="sk-SK" sz="2000" b="1" dirty="0">
                <a:solidFill>
                  <a:schemeClr val="tx2"/>
                </a:solidFill>
              </a:rPr>
              <a:t>2010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84213" y="277813"/>
            <a:ext cx="82089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 smtClean="0">
                <a:solidFill>
                  <a:schemeClr val="tx2"/>
                </a:solidFill>
              </a:rPr>
              <a:t>Prečo pestovať dreviny na </a:t>
            </a:r>
            <a:r>
              <a:rPr lang="sk-SK" altLang="sk-SK" sz="2400" b="1" dirty="0" smtClean="0">
                <a:solidFill>
                  <a:schemeClr val="tx2"/>
                </a:solidFill>
              </a:rPr>
              <a:t>poľnohospodárskej pôde?</a:t>
            </a:r>
            <a:r>
              <a:rPr lang="sk-SK" altLang="sk-SK" b="1" dirty="0" smtClean="0">
                <a:solidFill>
                  <a:schemeClr val="tx2"/>
                </a:solidFill>
              </a:rPr>
              <a:t/>
            </a:r>
            <a:br>
              <a:rPr lang="sk-SK" altLang="sk-SK" b="1" dirty="0" smtClean="0">
                <a:solidFill>
                  <a:schemeClr val="tx2"/>
                </a:solidFill>
              </a:rPr>
            </a:br>
            <a:r>
              <a:rPr lang="sk-SK" altLang="sk-SK" sz="1800" dirty="0" smtClean="0">
                <a:solidFill>
                  <a:schemeClr val="tx2"/>
                </a:solidFill>
              </a:rPr>
              <a:t>Zmeny v obhospodarovaní krajiny na Slovensku za posledných 70 rokov</a:t>
            </a: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xmlns="" val="334997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5580063" y="1849438"/>
            <a:ext cx="30241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sk-SK" sz="1200" b="1" dirty="0" smtClean="0">
                <a:solidFill>
                  <a:schemeClr val="tx2"/>
                </a:solidFill>
              </a:rPr>
              <a:t>Drienica - Jakubovany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sk-SK" sz="1200" b="1" dirty="0" smtClean="0">
                <a:solidFill>
                  <a:schemeClr val="tx2"/>
                </a:solidFill>
              </a:rPr>
              <a:t>Letecká </a:t>
            </a:r>
            <a:r>
              <a:rPr lang="pl-PL" altLang="sk-SK" sz="1200" b="1" dirty="0">
                <a:solidFill>
                  <a:schemeClr val="tx2"/>
                </a:solidFill>
              </a:rPr>
              <a:t>snimka z roku            </a:t>
            </a:r>
            <a:r>
              <a:rPr lang="sk-SK" altLang="sk-SK" sz="2000" b="1" dirty="0">
                <a:solidFill>
                  <a:schemeClr val="tx2"/>
                </a:solidFill>
              </a:rPr>
              <a:t>1950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79388" y="5211763"/>
            <a:ext cx="2952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sk-SK" sz="1200" b="1" dirty="0" smtClean="0">
                <a:solidFill>
                  <a:schemeClr val="tx2"/>
                </a:solidFill>
              </a:rPr>
              <a:t>Drienica - Jakubovany</a:t>
            </a:r>
            <a:r>
              <a:rPr lang="pl-PL" altLang="sk-SK" sz="1200" b="1" dirty="0">
                <a:solidFill>
                  <a:schemeClr val="tx2"/>
                </a:solidFill>
              </a:rPr>
              <a:t/>
            </a:r>
            <a:br>
              <a:rPr lang="pl-PL" altLang="sk-SK" sz="1200" b="1" dirty="0">
                <a:solidFill>
                  <a:schemeClr val="tx2"/>
                </a:solidFill>
              </a:rPr>
            </a:br>
            <a:r>
              <a:rPr lang="pl-PL" altLang="sk-SK" sz="1200" b="1" dirty="0">
                <a:solidFill>
                  <a:schemeClr val="tx2"/>
                </a:solidFill>
              </a:rPr>
              <a:t>Letecká snímka z roku            </a:t>
            </a:r>
            <a:r>
              <a:rPr lang="sk-SK" altLang="sk-SK" sz="2000" b="1" dirty="0">
                <a:solidFill>
                  <a:schemeClr val="tx2"/>
                </a:solidFill>
              </a:rPr>
              <a:t>2010</a:t>
            </a: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655" y="1589071"/>
            <a:ext cx="5132929" cy="320808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356992"/>
            <a:ext cx="4932040" cy="3082525"/>
          </a:xfrm>
          <a:prstGeom prst="rect">
            <a:avLst/>
          </a:prstGeom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684213" y="277813"/>
            <a:ext cx="82089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 smtClean="0">
                <a:solidFill>
                  <a:schemeClr val="tx2"/>
                </a:solidFill>
              </a:rPr>
              <a:t>Prečo pestovať dreviny na </a:t>
            </a:r>
            <a:r>
              <a:rPr lang="sk-SK" altLang="sk-SK" sz="2400" b="1" dirty="0" smtClean="0">
                <a:solidFill>
                  <a:schemeClr val="tx2"/>
                </a:solidFill>
              </a:rPr>
              <a:t>poľnohospodárskej pôde?</a:t>
            </a:r>
            <a:r>
              <a:rPr lang="sk-SK" altLang="sk-SK" b="1" dirty="0" smtClean="0">
                <a:solidFill>
                  <a:schemeClr val="tx2"/>
                </a:solidFill>
              </a:rPr>
              <a:t/>
            </a:r>
            <a:br>
              <a:rPr lang="sk-SK" altLang="sk-SK" b="1" dirty="0" smtClean="0">
                <a:solidFill>
                  <a:schemeClr val="tx2"/>
                </a:solidFill>
              </a:rPr>
            </a:br>
            <a:r>
              <a:rPr lang="sk-SK" altLang="sk-SK" sz="1800" dirty="0" smtClean="0">
                <a:solidFill>
                  <a:schemeClr val="tx2"/>
                </a:solidFill>
              </a:rPr>
              <a:t>Zmeny v obhospodarovaní krajiny na Slovensku za posledných 70 rokov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436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556792"/>
            <a:ext cx="5040000" cy="315000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2852936"/>
            <a:ext cx="5040000" cy="3150000"/>
          </a:xfrm>
          <a:prstGeom prst="rect">
            <a:avLst/>
          </a:prstGeom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5580063" y="1849438"/>
            <a:ext cx="30241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sk-SK" sz="1200" b="1" dirty="0" smtClean="0">
                <a:solidFill>
                  <a:schemeClr val="tx2"/>
                </a:solidFill>
              </a:rPr>
              <a:t>Trávnica (okr. Nové Zámky)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sk-SK" sz="1200" b="1" dirty="0" smtClean="0">
                <a:solidFill>
                  <a:schemeClr val="tx2"/>
                </a:solidFill>
              </a:rPr>
              <a:t>Letecká </a:t>
            </a:r>
            <a:r>
              <a:rPr lang="pl-PL" altLang="sk-SK" sz="1200" b="1" dirty="0">
                <a:solidFill>
                  <a:schemeClr val="tx2"/>
                </a:solidFill>
              </a:rPr>
              <a:t>snimka z roku            </a:t>
            </a:r>
            <a:r>
              <a:rPr lang="sk-SK" altLang="sk-SK" sz="2000" b="1" dirty="0">
                <a:solidFill>
                  <a:schemeClr val="tx2"/>
                </a:solidFill>
              </a:rPr>
              <a:t>1950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79388" y="5211763"/>
            <a:ext cx="2952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sk-SK" sz="1200" b="1" dirty="0" smtClean="0">
                <a:solidFill>
                  <a:schemeClr val="tx2"/>
                </a:solidFill>
              </a:rPr>
              <a:t>Trávnica (okr. Nové Zámky)</a:t>
            </a:r>
            <a:r>
              <a:rPr lang="pl-PL" altLang="sk-SK" sz="1200" b="1" dirty="0">
                <a:solidFill>
                  <a:schemeClr val="tx2"/>
                </a:solidFill>
              </a:rPr>
              <a:t/>
            </a:r>
            <a:br>
              <a:rPr lang="pl-PL" altLang="sk-SK" sz="1200" b="1" dirty="0">
                <a:solidFill>
                  <a:schemeClr val="tx2"/>
                </a:solidFill>
              </a:rPr>
            </a:br>
            <a:r>
              <a:rPr lang="pl-PL" altLang="sk-SK" sz="1200" b="1" dirty="0">
                <a:solidFill>
                  <a:schemeClr val="tx2"/>
                </a:solidFill>
              </a:rPr>
              <a:t>Letecká snímka z roku            </a:t>
            </a:r>
            <a:r>
              <a:rPr lang="sk-SK" altLang="sk-SK" sz="2000" b="1" dirty="0">
                <a:solidFill>
                  <a:schemeClr val="tx2"/>
                </a:solidFill>
              </a:rPr>
              <a:t>2010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84213" y="277813"/>
            <a:ext cx="82089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 smtClean="0">
                <a:solidFill>
                  <a:schemeClr val="tx2"/>
                </a:solidFill>
              </a:rPr>
              <a:t>Prečo pestovať dreviny na </a:t>
            </a:r>
            <a:r>
              <a:rPr lang="sk-SK" altLang="sk-SK" sz="2400" b="1" dirty="0" smtClean="0">
                <a:solidFill>
                  <a:schemeClr val="tx2"/>
                </a:solidFill>
              </a:rPr>
              <a:t>poľnohospodárskej pôde?</a:t>
            </a:r>
            <a:r>
              <a:rPr lang="sk-SK" altLang="sk-SK" b="1" dirty="0" smtClean="0">
                <a:solidFill>
                  <a:schemeClr val="tx2"/>
                </a:solidFill>
              </a:rPr>
              <a:t/>
            </a:r>
            <a:br>
              <a:rPr lang="sk-SK" altLang="sk-SK" b="1" dirty="0" smtClean="0">
                <a:solidFill>
                  <a:schemeClr val="tx2"/>
                </a:solidFill>
              </a:rPr>
            </a:br>
            <a:r>
              <a:rPr lang="sk-SK" altLang="sk-SK" sz="1800" dirty="0" smtClean="0">
                <a:solidFill>
                  <a:schemeClr val="tx2"/>
                </a:solidFill>
              </a:rPr>
              <a:t>Zmeny v obhospodarovaní krajiny na Slovensku za posledných 70 rokov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048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>
                <a:solidFill>
                  <a:schemeClr val="tx2"/>
                </a:solidFill>
              </a:rPr>
              <a:t>A ich nepriaznivé dôsledky........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400" b="1" dirty="0" smtClean="0">
                <a:solidFill>
                  <a:schemeClr val="tx2"/>
                </a:solidFill>
              </a:rPr>
              <a:t>Rok 2018, obec Trávnica – opakované bleskové povodne časti v obci </a:t>
            </a:r>
            <a:r>
              <a:rPr lang="sk-SK" altLang="sk-SK" sz="1400" b="1" dirty="0">
                <a:solidFill>
                  <a:schemeClr val="tx2"/>
                </a:solidFill>
              </a:rPr>
              <a:t>po prívalových zrážkach </a:t>
            </a:r>
            <a:r>
              <a:rPr lang="sk-SK" altLang="sk-SK" sz="1400" b="1" dirty="0" smtClean="0">
                <a:solidFill>
                  <a:schemeClr val="tx2"/>
                </a:solidFill>
              </a:rPr>
              <a:t>a nánosy blata spôsobené systémom hospodárenia na 130 ha pôdnom bloku nad obcou (Trávnica, Podunajská pahorkatina 5. 8., 24. 8. a 3. 9. 2018)</a:t>
            </a:r>
            <a:endParaRPr lang="sk-SK" altLang="sk-SK" sz="1400" b="1" dirty="0">
              <a:solidFill>
                <a:schemeClr val="tx2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700808"/>
            <a:ext cx="4608512" cy="2592288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46800" y="3645024"/>
            <a:ext cx="5040000" cy="2835000"/>
          </a:xfrm>
          <a:prstGeom prst="rect">
            <a:avLst/>
          </a:prstGeom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5420723" y="1773188"/>
            <a:ext cx="30241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sk-SK" sz="1200" b="1" dirty="0" smtClean="0">
                <a:solidFill>
                  <a:schemeClr val="tx2"/>
                </a:solidFill>
              </a:rPr>
              <a:t>Situácia v obci dňa 5.8.2018 tesne po prívalovej zrážke</a:t>
            </a:r>
            <a:endParaRPr lang="sk-SK" altLang="sk-SK" sz="2000" b="1" dirty="0">
              <a:solidFill>
                <a:schemeClr val="tx2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816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>
                <a:solidFill>
                  <a:schemeClr val="tx2"/>
                </a:solidFill>
              </a:rPr>
              <a:t>A ich nepriaznivé dôsledky........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400" b="1" dirty="0" smtClean="0">
                <a:solidFill>
                  <a:schemeClr val="tx2"/>
                </a:solidFill>
              </a:rPr>
              <a:t>Rok 2018, obec Trávnica – opakované bleskové povodne časti v obci </a:t>
            </a:r>
            <a:r>
              <a:rPr lang="sk-SK" altLang="sk-SK" sz="1400" b="1" dirty="0">
                <a:solidFill>
                  <a:schemeClr val="tx2"/>
                </a:solidFill>
              </a:rPr>
              <a:t>po prívalových zrážkach </a:t>
            </a:r>
            <a:r>
              <a:rPr lang="sk-SK" altLang="sk-SK" sz="1400" b="1" dirty="0" smtClean="0">
                <a:solidFill>
                  <a:schemeClr val="tx2"/>
                </a:solidFill>
              </a:rPr>
              <a:t>a nánosy blata spôsobené systémom hospodárenia na 130 ha pôdnom bloku nad obcou (Trávnica, Podunajská pahorkatina 5. 8., 24. 8. a 3. 9. 2018)</a:t>
            </a:r>
            <a:endParaRPr lang="sk-SK" altLang="sk-SK" sz="1400" b="1" dirty="0">
              <a:solidFill>
                <a:schemeClr val="tx2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1772816"/>
            <a:ext cx="7168797" cy="4032448"/>
          </a:xfrm>
          <a:prstGeom prst="rect">
            <a:avLst/>
          </a:prstGeom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939155" y="5877272"/>
            <a:ext cx="71612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sk-SK" sz="1200" b="1" dirty="0" smtClean="0">
                <a:solidFill>
                  <a:schemeClr val="tx2"/>
                </a:solidFill>
              </a:rPr>
              <a:t>Situácia v obci dňa 5.8.2018 po opadnutí prívalovej vody</a:t>
            </a:r>
            <a:endParaRPr lang="sk-SK" altLang="sk-SK" sz="2000" b="1" dirty="0">
              <a:solidFill>
                <a:schemeClr val="tx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387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>
                <a:solidFill>
                  <a:schemeClr val="tx2"/>
                </a:solidFill>
              </a:rPr>
              <a:t>A ich nepriaznivé dôsledky........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400" b="1" dirty="0" smtClean="0">
                <a:solidFill>
                  <a:schemeClr val="tx2"/>
                </a:solidFill>
              </a:rPr>
              <a:t>Rok 2018, obec Trávnica – opakované bleskové povodne časti v obci </a:t>
            </a:r>
            <a:r>
              <a:rPr lang="sk-SK" altLang="sk-SK" sz="1400" b="1" dirty="0">
                <a:solidFill>
                  <a:schemeClr val="tx2"/>
                </a:solidFill>
              </a:rPr>
              <a:t>po prívalových zrážkach </a:t>
            </a:r>
            <a:r>
              <a:rPr lang="sk-SK" altLang="sk-SK" sz="1400" b="1" dirty="0" smtClean="0">
                <a:solidFill>
                  <a:schemeClr val="tx2"/>
                </a:solidFill>
              </a:rPr>
              <a:t>a nánosy blata spôsobené systémom hospodárenia na 130 ha pôdnom bloku nad obcou (Trávnica, Podunajská pahorkatina 5. 8., 24. 8. a 3. 9. 2018)</a:t>
            </a:r>
            <a:endParaRPr lang="sk-SK" altLang="sk-SK" sz="1400" b="1" dirty="0">
              <a:solidFill>
                <a:schemeClr val="tx2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628800"/>
            <a:ext cx="7117432" cy="4003556"/>
          </a:xfrm>
          <a:prstGeom prst="rect">
            <a:avLst/>
          </a:prstGeom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827584" y="5838458"/>
            <a:ext cx="734481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sk-SK" sz="1200" b="1" dirty="0" smtClean="0">
                <a:solidFill>
                  <a:schemeClr val="tx2"/>
                </a:solidFill>
              </a:rPr>
              <a:t>Pohľad na pôdny blok z ktorého bola časť obce zaplavená blatom 5. 8. 2018</a:t>
            </a:r>
            <a:endParaRPr lang="sk-SK" altLang="sk-SK" sz="2000" b="1" dirty="0">
              <a:solidFill>
                <a:schemeClr val="tx2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72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>
                <a:solidFill>
                  <a:schemeClr val="tx2"/>
                </a:solidFill>
              </a:rPr>
              <a:t>A ich nepriaznivé dôsledky........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400" b="1" dirty="0" smtClean="0">
                <a:solidFill>
                  <a:schemeClr val="tx2"/>
                </a:solidFill>
              </a:rPr>
              <a:t>Rok 2018, obec Trávnica – opakované bleskové povodne časti v obci </a:t>
            </a:r>
            <a:r>
              <a:rPr lang="sk-SK" altLang="sk-SK" sz="1400" b="1" dirty="0">
                <a:solidFill>
                  <a:schemeClr val="tx2"/>
                </a:solidFill>
              </a:rPr>
              <a:t>po prívalových zrážkach </a:t>
            </a:r>
            <a:r>
              <a:rPr lang="sk-SK" altLang="sk-SK" sz="1400" b="1" dirty="0" smtClean="0">
                <a:solidFill>
                  <a:schemeClr val="tx2"/>
                </a:solidFill>
              </a:rPr>
              <a:t>a nánosy blata spôsobené systémom hospodárenia na 130 ha pôdnom bloku nad obcou (Trávnica, Podunajská pahorkatina 5. 8., 24. 8. a 3. 9. 2018)</a:t>
            </a:r>
            <a:endParaRPr lang="sk-SK" altLang="sk-SK" sz="1400" b="1" dirty="0">
              <a:solidFill>
                <a:schemeClr val="tx2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690" y="1628800"/>
            <a:ext cx="5040000" cy="283500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3717032"/>
            <a:ext cx="5040000" cy="2835000"/>
          </a:xfrm>
          <a:prstGeom prst="rect">
            <a:avLst/>
          </a:prstGeom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5435536" y="1921222"/>
            <a:ext cx="288088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sk-SK" sz="1200" b="1" dirty="0" smtClean="0">
                <a:solidFill>
                  <a:schemeClr val="tx2"/>
                </a:solidFill>
              </a:rPr>
              <a:t>Pohľady na pôdny blok dva dni po beleskovej povodni – 7. 8. 2018</a:t>
            </a:r>
            <a:endParaRPr lang="sk-SK" altLang="sk-SK" sz="2000" b="1" dirty="0">
              <a:solidFill>
                <a:schemeClr val="tx2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454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>
                <a:solidFill>
                  <a:schemeClr val="tx2"/>
                </a:solidFill>
              </a:rPr>
              <a:t>A ich nepriaznivé dôsledky........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400" b="1" dirty="0" smtClean="0">
                <a:solidFill>
                  <a:schemeClr val="tx2"/>
                </a:solidFill>
              </a:rPr>
              <a:t>Rok 2018, obec Trávnica – opakované bleskové povodne časti v obci </a:t>
            </a:r>
            <a:r>
              <a:rPr lang="sk-SK" altLang="sk-SK" sz="1400" b="1" dirty="0">
                <a:solidFill>
                  <a:schemeClr val="tx2"/>
                </a:solidFill>
              </a:rPr>
              <a:t>po prívalových zrážkach </a:t>
            </a:r>
            <a:r>
              <a:rPr lang="sk-SK" altLang="sk-SK" sz="1400" b="1" dirty="0" smtClean="0">
                <a:solidFill>
                  <a:schemeClr val="tx2"/>
                </a:solidFill>
              </a:rPr>
              <a:t>a nánosy blata spôsobené systémom hospodárenia na 130 ha pôdnom bloku nad obcou (Trávnica, Podunajská pahorkatina 5. 8., 24. 8. a 3. 9. 2018)</a:t>
            </a:r>
            <a:endParaRPr lang="sk-SK" altLang="sk-SK" sz="1400" b="1" dirty="0">
              <a:solidFill>
                <a:schemeClr val="tx2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3588" y="1700808"/>
            <a:ext cx="7436316" cy="4182929"/>
          </a:xfrm>
          <a:prstGeom prst="rect">
            <a:avLst/>
          </a:prstGeom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827584" y="5838458"/>
            <a:ext cx="734481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sk-SK" sz="1200" b="1" dirty="0" smtClean="0">
                <a:solidFill>
                  <a:schemeClr val="tx2"/>
                </a:solidFill>
              </a:rPr>
              <a:t>Opakovanie bleskovej povodne 24. 8. 2018</a:t>
            </a:r>
            <a:endParaRPr lang="sk-SK" altLang="sk-SK" sz="2000" b="1" dirty="0">
              <a:solidFill>
                <a:schemeClr val="tx2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330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9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sk-SK" altLang="sk-SK" sz="2800" b="1" dirty="0" smtClean="0">
                <a:latin typeface="Arial" panose="020B0604020202020204" pitchFamily="34" charset="0"/>
              </a:rPr>
              <a:t>Obsah prezentácie</a:t>
            </a:r>
          </a:p>
        </p:txBody>
      </p:sp>
      <p:sp>
        <p:nvSpPr>
          <p:cNvPr id="8195" name="Rectangle 5"/>
          <p:cNvSpPr>
            <a:spLocks noGrp="1" noChangeArrowheads="1"/>
          </p:cNvSpPr>
          <p:nvPr>
            <p:ph idx="4294967295"/>
          </p:nvPr>
        </p:nvSpPr>
        <p:spPr>
          <a:xfrm>
            <a:off x="755650" y="1841502"/>
            <a:ext cx="7344742" cy="4159266"/>
          </a:xfrm>
        </p:spPr>
        <p:txBody>
          <a:bodyPr/>
          <a:lstStyle/>
          <a:p>
            <a:pPr marL="533400" indent="-533400">
              <a:lnSpc>
                <a:spcPct val="110000"/>
              </a:lnSpc>
            </a:pPr>
            <a:r>
              <a:rPr lang="sk-SK" altLang="sk-SK" sz="2000" dirty="0" smtClean="0"/>
              <a:t>Čo je </a:t>
            </a:r>
            <a:r>
              <a:rPr lang="sk-SK" altLang="sk-SK" sz="2000" dirty="0" err="1" smtClean="0"/>
              <a:t>agrolesníctvo</a:t>
            </a:r>
            <a:r>
              <a:rPr lang="sk-SK" altLang="sk-SK" sz="2000" dirty="0" smtClean="0"/>
              <a:t> (ALS)?</a:t>
            </a:r>
          </a:p>
          <a:p>
            <a:pPr marL="533400" indent="-533400">
              <a:lnSpc>
                <a:spcPct val="110000"/>
              </a:lnSpc>
            </a:pPr>
            <a:r>
              <a:rPr lang="sk-SK" altLang="sk-SK" sz="2000" dirty="0" smtClean="0"/>
              <a:t>Prečo pestovať dreviny na </a:t>
            </a:r>
            <a:r>
              <a:rPr lang="sk-SK" altLang="sk-SK" sz="2000" dirty="0" smtClean="0"/>
              <a:t>poľnohospodárskej pôde?  </a:t>
            </a:r>
            <a:endParaRPr lang="sk-SK" altLang="sk-SK" sz="2000" dirty="0" smtClean="0"/>
          </a:p>
          <a:p>
            <a:pPr marL="533400" indent="-533400">
              <a:lnSpc>
                <a:spcPct val="110000"/>
              </a:lnSpc>
            </a:pPr>
            <a:r>
              <a:rPr lang="sk-SK" altLang="sk-SK" sz="2000" dirty="0" smtClean="0"/>
              <a:t>ALS v svetových a národných strategických materiáloch</a:t>
            </a:r>
          </a:p>
          <a:p>
            <a:pPr marL="533400" indent="-533400">
              <a:lnSpc>
                <a:spcPct val="110000"/>
              </a:lnSpc>
            </a:pPr>
            <a:r>
              <a:rPr lang="sk-SK" altLang="sk-SK" sz="2000" dirty="0" smtClean="0"/>
              <a:t>Európska </a:t>
            </a:r>
            <a:r>
              <a:rPr lang="sk-SK" altLang="sk-SK" sz="2000" dirty="0" err="1" smtClean="0"/>
              <a:t>agrolesnícka</a:t>
            </a:r>
            <a:r>
              <a:rPr lang="sk-SK" altLang="sk-SK" sz="2000" dirty="0" smtClean="0"/>
              <a:t> legislatíva, EURAF</a:t>
            </a:r>
          </a:p>
          <a:p>
            <a:pPr marL="533400" indent="-533400">
              <a:lnSpc>
                <a:spcPct val="110000"/>
              </a:lnSpc>
            </a:pPr>
            <a:r>
              <a:rPr lang="sk-SK" altLang="sk-SK" sz="2000" dirty="0" err="1" smtClean="0"/>
              <a:t>Agrolesníctvo</a:t>
            </a:r>
            <a:r>
              <a:rPr lang="sk-SK" altLang="sk-SK" sz="2000" dirty="0" smtClean="0"/>
              <a:t> na Slovensku a jeho perspektívy</a:t>
            </a:r>
          </a:p>
          <a:p>
            <a:pPr marL="533400" indent="-533400">
              <a:lnSpc>
                <a:spcPct val="110000"/>
              </a:lnSpc>
            </a:pPr>
            <a:r>
              <a:rPr lang="sk-SK" altLang="sk-SK" sz="2000" dirty="0" smtClean="0"/>
              <a:t>Aktivity NLC v oblasti </a:t>
            </a:r>
            <a:r>
              <a:rPr lang="sk-SK" altLang="sk-SK" sz="2000" dirty="0" err="1" smtClean="0"/>
              <a:t>agrolesníctva</a:t>
            </a:r>
            <a:endParaRPr lang="sk-SK" altLang="sk-SK" sz="2000" dirty="0" smtClean="0"/>
          </a:p>
          <a:p>
            <a:pPr marL="533400" indent="-533400">
              <a:lnSpc>
                <a:spcPct val="110000"/>
              </a:lnSpc>
            </a:pPr>
            <a:r>
              <a:rPr lang="sk-SK" altLang="sk-SK" sz="2000" dirty="0" smtClean="0"/>
              <a:t>Informácie zo 4. Svetového </a:t>
            </a:r>
            <a:r>
              <a:rPr lang="sk-SK" altLang="sk-SK" sz="2000" dirty="0" err="1" smtClean="0"/>
              <a:t>agrolesníckeho</a:t>
            </a:r>
            <a:r>
              <a:rPr lang="sk-SK" altLang="sk-SK" sz="2000" dirty="0" smtClean="0"/>
              <a:t> kongresu</a:t>
            </a:r>
          </a:p>
          <a:p>
            <a:pPr marL="533400" indent="-533400">
              <a:lnSpc>
                <a:spcPct val="110000"/>
              </a:lnSpc>
            </a:pPr>
            <a:r>
              <a:rPr lang="sk-SK" altLang="sk-SK" sz="2000" dirty="0" smtClean="0"/>
              <a:t>Príklady rôznych </a:t>
            </a:r>
            <a:r>
              <a:rPr lang="sk-SK" altLang="sk-SK" sz="2000" dirty="0" err="1" smtClean="0"/>
              <a:t>agrolesníckych</a:t>
            </a:r>
            <a:r>
              <a:rPr lang="sk-SK" altLang="sk-SK" sz="2000" dirty="0" smtClean="0"/>
              <a:t> </a:t>
            </a:r>
            <a:r>
              <a:rPr lang="sk-SK" altLang="sk-SK" sz="2000" dirty="0" smtClean="0"/>
              <a:t>systémov</a:t>
            </a:r>
            <a:endParaRPr lang="sk-SK" altLang="sk-SK" sz="2000" dirty="0" smtClean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>
                <a:solidFill>
                  <a:schemeClr val="tx2"/>
                </a:solidFill>
              </a:rPr>
              <a:t>A ich nepriaznivé dôsledky........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400" b="1" dirty="0" smtClean="0">
                <a:solidFill>
                  <a:schemeClr val="tx2"/>
                </a:solidFill>
              </a:rPr>
              <a:t>Rok 2018, obec Trávnica – opakované bleskové povodne časti v obci </a:t>
            </a:r>
            <a:r>
              <a:rPr lang="sk-SK" altLang="sk-SK" sz="1400" b="1" dirty="0">
                <a:solidFill>
                  <a:schemeClr val="tx2"/>
                </a:solidFill>
              </a:rPr>
              <a:t>po prívalových zrážkach </a:t>
            </a:r>
            <a:r>
              <a:rPr lang="sk-SK" altLang="sk-SK" sz="1400" b="1" dirty="0" smtClean="0">
                <a:solidFill>
                  <a:schemeClr val="tx2"/>
                </a:solidFill>
              </a:rPr>
              <a:t>a nánosy blata spôsobené systémom hospodárenia na 130 ha pôdnom bloku nad obcou (Trávnica, Podunajská pahorkatina 5. 8., 24. 8. a 3. 9. 2018)</a:t>
            </a:r>
            <a:endParaRPr lang="sk-SK" altLang="sk-SK" sz="1400" b="1" dirty="0">
              <a:solidFill>
                <a:schemeClr val="tx2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772816"/>
            <a:ext cx="7272808" cy="4090955"/>
          </a:xfrm>
          <a:prstGeom prst="rect">
            <a:avLst/>
          </a:prstGeom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971600" y="5838458"/>
            <a:ext cx="734481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sk-SK" sz="1200" b="1" dirty="0" smtClean="0">
                <a:solidFill>
                  <a:schemeClr val="tx2"/>
                </a:solidFill>
              </a:rPr>
              <a:t>Situácia v obci po opadnutí vody 25. 8. 2018</a:t>
            </a:r>
            <a:endParaRPr lang="sk-SK" altLang="sk-SK" sz="2000" b="1" dirty="0">
              <a:solidFill>
                <a:schemeClr val="tx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865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>
                <a:solidFill>
                  <a:schemeClr val="tx2"/>
                </a:solidFill>
              </a:rPr>
              <a:t>A ich nepriaznivé dôsledky........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400" b="1" dirty="0" smtClean="0">
                <a:solidFill>
                  <a:schemeClr val="tx2"/>
                </a:solidFill>
              </a:rPr>
              <a:t>Rok 2018, obec Trávnica – opakované bleskové povodne časti v obci </a:t>
            </a:r>
            <a:r>
              <a:rPr lang="sk-SK" altLang="sk-SK" sz="1400" b="1" dirty="0">
                <a:solidFill>
                  <a:schemeClr val="tx2"/>
                </a:solidFill>
              </a:rPr>
              <a:t>po prívalových zrážkach </a:t>
            </a:r>
            <a:r>
              <a:rPr lang="sk-SK" altLang="sk-SK" sz="1400" b="1" dirty="0" smtClean="0">
                <a:solidFill>
                  <a:schemeClr val="tx2"/>
                </a:solidFill>
              </a:rPr>
              <a:t>a nánosy blata spôsobené systémom hospodárenia na 130 ha pôdnom bloku nad obcou (Trávnica, Podunajská pahorkatina 5. 8., 24. 8. a 3. 9. 2018)</a:t>
            </a:r>
            <a:endParaRPr lang="sk-SK" altLang="sk-SK" sz="1400" b="1" dirty="0">
              <a:solidFill>
                <a:schemeClr val="tx2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673260"/>
            <a:ext cx="5370072" cy="3020666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3717032"/>
            <a:ext cx="4992554" cy="2808312"/>
          </a:xfrm>
          <a:prstGeom prst="rect">
            <a:avLst/>
          </a:prstGeom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5868144" y="1772816"/>
            <a:ext cx="30241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sk-SK" sz="1200" b="1" dirty="0" smtClean="0">
                <a:solidFill>
                  <a:schemeClr val="tx2"/>
                </a:solidFill>
              </a:rPr>
              <a:t>Situácia v obci dňa 3.9.2018 tesne po tretej bleskovej povodni</a:t>
            </a:r>
            <a:endParaRPr lang="sk-SK" altLang="sk-SK" sz="2000" b="1" dirty="0">
              <a:solidFill>
                <a:schemeClr val="tx2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98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>
                <a:solidFill>
                  <a:schemeClr val="tx2"/>
                </a:solidFill>
              </a:rPr>
              <a:t>A ich nepriaznivé dôsledky........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400" b="1" dirty="0" smtClean="0">
                <a:solidFill>
                  <a:schemeClr val="tx2"/>
                </a:solidFill>
              </a:rPr>
              <a:t>Rok 2018, obec Trávnica – opakované bleskové povodne časti v obci </a:t>
            </a:r>
            <a:r>
              <a:rPr lang="sk-SK" altLang="sk-SK" sz="1400" b="1" dirty="0">
                <a:solidFill>
                  <a:schemeClr val="tx2"/>
                </a:solidFill>
              </a:rPr>
              <a:t>po prívalových zrážkach </a:t>
            </a:r>
            <a:r>
              <a:rPr lang="sk-SK" altLang="sk-SK" sz="1400" b="1" dirty="0" smtClean="0">
                <a:solidFill>
                  <a:schemeClr val="tx2"/>
                </a:solidFill>
              </a:rPr>
              <a:t>a nánosy blata spôsobené systémom hospodárenia na 130 ha pôdnom bloku nad obcou (Trávnica, Podunajská pahorkatina 5. 8., 24. 8. a 3. 9. 2018)</a:t>
            </a:r>
            <a:endParaRPr lang="sk-SK" altLang="sk-SK" sz="1400" b="1" dirty="0">
              <a:solidFill>
                <a:schemeClr val="tx2"/>
              </a:solidFill>
            </a:endParaRP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914400" y="6073908"/>
            <a:ext cx="7402016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sk-SK" sz="1200" b="1" dirty="0" smtClean="0">
                <a:solidFill>
                  <a:schemeClr val="tx2"/>
                </a:solidFill>
              </a:rPr>
              <a:t>Pohľad na erodovaný pôdny blok 8 dní po bleskovej povoodni (11.9.2018)</a:t>
            </a:r>
            <a:endParaRPr lang="sk-SK" altLang="sk-SK" sz="2000" b="1" dirty="0">
              <a:solidFill>
                <a:schemeClr val="tx2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700808"/>
            <a:ext cx="7596336" cy="4272939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091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>
                <a:solidFill>
                  <a:schemeClr val="tx2"/>
                </a:solidFill>
              </a:rPr>
              <a:t>A ich nepriaznivé dôsledky........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400" b="1" dirty="0" smtClean="0">
                <a:solidFill>
                  <a:schemeClr val="tx2"/>
                </a:solidFill>
              </a:rPr>
              <a:t>Rok 2018, obec Trávnica – opakované bleskové povodne časti v obci </a:t>
            </a:r>
            <a:r>
              <a:rPr lang="sk-SK" altLang="sk-SK" sz="1400" b="1" dirty="0">
                <a:solidFill>
                  <a:schemeClr val="tx2"/>
                </a:solidFill>
              </a:rPr>
              <a:t>po prívalových zrážkach </a:t>
            </a:r>
            <a:r>
              <a:rPr lang="sk-SK" altLang="sk-SK" sz="1400" b="1" dirty="0" smtClean="0">
                <a:solidFill>
                  <a:schemeClr val="tx2"/>
                </a:solidFill>
              </a:rPr>
              <a:t>a nánosy blata spôsobené systémom hospodárenia na 130 ha pôdnom bloku nad obcou (Trávnica, Podunajská pahorkatina 5. 8., 24. 8. a 3. 9. 2018)</a:t>
            </a:r>
            <a:endParaRPr lang="sk-SK" altLang="sk-SK" sz="1400" b="1" dirty="0">
              <a:solidFill>
                <a:schemeClr val="tx2"/>
              </a:solidFill>
            </a:endParaRP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1002457" y="5852337"/>
            <a:ext cx="7402016" cy="46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sk-SK" sz="1200" b="1" dirty="0" smtClean="0">
                <a:solidFill>
                  <a:schemeClr val="tx2"/>
                </a:solidFill>
              </a:rPr>
              <a:t>Detail eróznych rýh na pôdnom bloku 8 dní po bleskovej povodni (11.9.2018)</a:t>
            </a:r>
            <a:endParaRPr lang="sk-SK" altLang="sk-SK" sz="2000" b="1" dirty="0">
              <a:solidFill>
                <a:schemeClr val="tx2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1579793"/>
            <a:ext cx="7560840" cy="4252973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892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1769" y="1573301"/>
            <a:ext cx="7637662" cy="4305545"/>
          </a:xfrm>
          <a:prstGeom prst="rect">
            <a:avLst/>
          </a:prstGeom>
        </p:spPr>
      </p:pic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>
                <a:solidFill>
                  <a:schemeClr val="tx2"/>
                </a:solidFill>
              </a:rPr>
              <a:t>A ich nepriaznivé dôsledky........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400" b="1" dirty="0" smtClean="0">
                <a:solidFill>
                  <a:schemeClr val="tx2"/>
                </a:solidFill>
              </a:rPr>
              <a:t>Rok 2018, obec Trávnica – opakované bleskové povodne časti v obci </a:t>
            </a:r>
            <a:r>
              <a:rPr lang="sk-SK" altLang="sk-SK" sz="1400" b="1" dirty="0">
                <a:solidFill>
                  <a:schemeClr val="tx2"/>
                </a:solidFill>
              </a:rPr>
              <a:t>po prívalových zrážkach </a:t>
            </a:r>
            <a:r>
              <a:rPr lang="sk-SK" altLang="sk-SK" sz="1400" b="1" dirty="0" smtClean="0">
                <a:solidFill>
                  <a:schemeClr val="tx2"/>
                </a:solidFill>
              </a:rPr>
              <a:t>a nánosy blata spôsobené systémom hospodárenia na 130 ha pôdnom bloku nad obcou (Trávnica, Podunajská pahorkatina 5. 8., 24. 8. a 3. 9. 2018)</a:t>
            </a:r>
            <a:endParaRPr lang="sk-SK" altLang="sk-SK" sz="1400" b="1" dirty="0">
              <a:solidFill>
                <a:schemeClr val="tx2"/>
              </a:solidFill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971253" y="5991746"/>
            <a:ext cx="7402016" cy="31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sk-SK" sz="1200" b="1" dirty="0" smtClean="0">
                <a:solidFill>
                  <a:schemeClr val="tx2"/>
                </a:solidFill>
              </a:rPr>
              <a:t>Pohľad na inkriminovaný pôdny blok 16.8.2019..........</a:t>
            </a:r>
            <a:endParaRPr lang="sk-SK" altLang="sk-SK" sz="2000" b="1" dirty="0">
              <a:solidFill>
                <a:schemeClr val="tx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560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725" y="1800225"/>
            <a:ext cx="792003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9"/>
          <p:cNvSpPr>
            <a:spLocks noChangeArrowheads="1"/>
          </p:cNvSpPr>
          <p:nvPr/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>
                <a:solidFill>
                  <a:schemeClr val="tx2"/>
                </a:solidFill>
              </a:rPr>
              <a:t>A ich nepriaznivé dôsledky........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400" b="1" dirty="0">
                <a:solidFill>
                  <a:schemeClr val="tx2"/>
                </a:solidFill>
              </a:rPr>
              <a:t>Vodná erózia po prívalových zrážkach na veľkoplošne obhospodarovaných pôdnych blokoch (Chvojnická pahorkatina 23.6.2016)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725" y="1800225"/>
            <a:ext cx="792003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9"/>
          <p:cNvSpPr>
            <a:spLocks noChangeArrowheads="1"/>
          </p:cNvSpPr>
          <p:nvPr/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>
                <a:solidFill>
                  <a:schemeClr val="tx2"/>
                </a:solidFill>
              </a:rPr>
              <a:t>A ich nepriaznivé dôsledky........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400" b="1" dirty="0">
                <a:solidFill>
                  <a:schemeClr val="tx2"/>
                </a:solidFill>
              </a:rPr>
              <a:t>Vodná erózia po prívalových zrážkach na veľkoplošne obhospodarovaných pôdnych blokoch (Chvojnická pahorkatina 23.6.2016)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725" y="1800225"/>
            <a:ext cx="792003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9"/>
          <p:cNvSpPr>
            <a:spLocks noChangeArrowheads="1"/>
          </p:cNvSpPr>
          <p:nvPr/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>
                <a:solidFill>
                  <a:schemeClr val="tx2"/>
                </a:solidFill>
              </a:rPr>
              <a:t>A ich nepriaznivé dôsledky........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400" b="1" dirty="0">
                <a:solidFill>
                  <a:schemeClr val="tx2"/>
                </a:solidFill>
              </a:rPr>
              <a:t>Vodná erózia po prívalových zrážkach na veľkoplošne obhospodarovaných pôdnych blokoch (Chvojnická pahorkatina 23.6.2016)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725" y="1800225"/>
            <a:ext cx="792003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9"/>
          <p:cNvSpPr>
            <a:spLocks noChangeArrowheads="1"/>
          </p:cNvSpPr>
          <p:nvPr/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>
                <a:solidFill>
                  <a:schemeClr val="tx2"/>
                </a:solidFill>
              </a:rPr>
              <a:t>A ich nepriaznivé dôsledky........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400" b="1" dirty="0">
                <a:solidFill>
                  <a:schemeClr val="tx2"/>
                </a:solidFill>
              </a:rPr>
              <a:t>Vodná erózia po prívalových zrážkach na veľkoplošne obhospodarovaných pôdnych blokoch (Chvojnická pahorkatina 23.6.2016)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725" y="1800225"/>
            <a:ext cx="792003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9"/>
          <p:cNvSpPr>
            <a:spLocks noChangeArrowheads="1"/>
          </p:cNvSpPr>
          <p:nvPr/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>
                <a:solidFill>
                  <a:schemeClr val="tx2"/>
                </a:solidFill>
              </a:rPr>
              <a:t>A ich nepriaznivé dôsledky........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400" b="1" dirty="0">
                <a:solidFill>
                  <a:schemeClr val="tx2"/>
                </a:solidFill>
              </a:rPr>
              <a:t>Zanášanie vodných tokov pôdou z polí (Chvojnica 23.6.2016)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9"/>
          <p:cNvSpPr>
            <a:spLocks noChangeArrowheads="1"/>
          </p:cNvSpPr>
          <p:nvPr/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b="1" dirty="0">
                <a:solidFill>
                  <a:schemeClr val="tx2"/>
                </a:solidFill>
              </a:rPr>
              <a:t>Čo je </a:t>
            </a:r>
            <a:r>
              <a:rPr lang="sk-SK" altLang="sk-SK" b="1" dirty="0" err="1">
                <a:solidFill>
                  <a:schemeClr val="tx2"/>
                </a:solidFill>
              </a:rPr>
              <a:t>agrolesníctvo</a:t>
            </a:r>
            <a:r>
              <a:rPr lang="sk-SK" altLang="sk-SK" b="1" dirty="0">
                <a:solidFill>
                  <a:schemeClr val="tx2"/>
                </a:solidFill>
              </a:rPr>
              <a:t> ?</a:t>
            </a: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611560" y="1700213"/>
            <a:ext cx="8246720" cy="430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sk-SK" sz="2000" b="1" dirty="0" err="1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Agrolesníctvo</a:t>
            </a:r>
            <a:r>
              <a:rPr lang="sk-SK" sz="20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predstavuje také </a:t>
            </a:r>
            <a:r>
              <a:rPr lang="sk-SK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systémy hospodárenia </a:t>
            </a:r>
            <a:r>
              <a:rPr lang="sk-SK" sz="20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pôde, pri ktorých sa na jednej ploche </a:t>
            </a:r>
            <a:r>
              <a:rPr lang="sk-SK" sz="2000" b="1" dirty="0" smtClean="0">
                <a:solidFill>
                  <a:srgbClr val="E7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zámerne kombinuje </a:t>
            </a:r>
            <a:r>
              <a:rPr lang="sk-SK" sz="20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poľnohospodárska produkcia (rastlinná a/alebo živočíšna) s pestovaním drevín (lesných a/alebo ovocných stromov a/alebo krovín).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sk-SK" sz="2000" dirty="0" err="1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Agrolesníctvo</a:t>
            </a:r>
            <a:r>
              <a:rPr lang="sk-SK" sz="2000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k-SK" sz="2000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návrat k používaniu </a:t>
            </a:r>
            <a:r>
              <a:rPr lang="sk-SK" sz="2000" u="sng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zdravého sedliackeho rozumu</a:t>
            </a:r>
            <a:r>
              <a:rPr lang="sk-SK" sz="2000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sk-SK" sz="20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využívanie funkcií drevín pri hospodárení </a:t>
            </a:r>
            <a:r>
              <a:rPr lang="sk-SK" sz="2000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pôde</a:t>
            </a:r>
            <a:endParaRPr lang="sk-SK" sz="2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sk-SK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alebo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sk-SK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NÁVRAT DREVÍN DO POĽNOHOSPODÁRSKYCH SYSTÉMOV – AKO INTEGRÁLNEJ SÚČASTI FARMÁRČENIA.</a:t>
            </a:r>
            <a:endParaRPr lang="sk-SK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0363" indent="-360363" eaLnBrk="1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endParaRPr lang="sk-SK" altLang="sk-SK" sz="2000" dirty="0" smtClean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725" y="1800225"/>
            <a:ext cx="792003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9"/>
          <p:cNvSpPr>
            <a:spLocks noChangeArrowheads="1"/>
          </p:cNvSpPr>
          <p:nvPr/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>
                <a:solidFill>
                  <a:schemeClr val="tx2"/>
                </a:solidFill>
              </a:rPr>
              <a:t>A ich nepriaznivé dôsledky........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400" b="1" dirty="0">
                <a:solidFill>
                  <a:schemeClr val="tx2"/>
                </a:solidFill>
              </a:rPr>
              <a:t>Zanášanie vodných tokov pôdou z polí (Chvojnica 23.6.2016)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725" y="1800225"/>
            <a:ext cx="792003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9"/>
          <p:cNvSpPr>
            <a:spLocks noChangeArrowheads="1"/>
          </p:cNvSpPr>
          <p:nvPr/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>
                <a:solidFill>
                  <a:schemeClr val="tx2"/>
                </a:solidFill>
              </a:rPr>
              <a:t>A ich nepriaznivé dôsledky........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400" b="1" dirty="0">
                <a:solidFill>
                  <a:schemeClr val="tx2"/>
                </a:solidFill>
              </a:rPr>
              <a:t>Zanášanie vodných tokov pôdou z polí (Chvojnica 23.6.2016)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408544" y="2808480"/>
            <a:ext cx="4087551" cy="2304256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635" y="2132855"/>
            <a:ext cx="5466541" cy="3081629"/>
          </a:xfrm>
          <a:prstGeom prst="rect">
            <a:avLst/>
          </a:prstGeom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2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2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2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2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sk-SK" altLang="sk-SK" sz="2400" b="1" dirty="0">
                <a:latin typeface="Arial" panose="020B0604020202020204" pitchFamily="34" charset="0"/>
              </a:rPr>
              <a:t>A ich nepriaznivé dôsledky........</a:t>
            </a:r>
          </a:p>
          <a:p>
            <a:pPr eaLnBrk="1" hangingPunct="1"/>
            <a:r>
              <a:rPr lang="sk-SK" altLang="sk-SK" sz="1400" b="1" dirty="0">
                <a:latin typeface="Arial" panose="020B0604020202020204" pitchFamily="34" charset="0"/>
              </a:rPr>
              <a:t>Vodná erózia po prívalových zrážkach na veľkoplošne obhospodarovaných pôdnych blokoch (Chvojnická pahorkatina </a:t>
            </a:r>
            <a:r>
              <a:rPr lang="sk-SK" altLang="sk-SK" sz="1400" b="1" dirty="0" smtClean="0">
                <a:latin typeface="Arial" panose="020B0604020202020204" pitchFamily="34" charset="0"/>
              </a:rPr>
              <a:t>17.6.2018)</a:t>
            </a:r>
            <a:endParaRPr lang="sk-SK" altLang="sk-SK" sz="1400" b="1" dirty="0">
              <a:latin typeface="Arial" panose="020B0604020202020204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677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KRNAP2004 058"/>
          <p:cNvPicPr>
            <a:picLocks noChangeAspect="1" noChangeArrowheads="1"/>
          </p:cNvPicPr>
          <p:nvPr/>
        </p:nvPicPr>
        <p:blipFill>
          <a:blip r:embed="rId2">
            <a:lum bright="-10000" contrast="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023" y="1916832"/>
            <a:ext cx="7315954" cy="452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>
                <a:solidFill>
                  <a:schemeClr val="tx2"/>
                </a:solidFill>
              </a:rPr>
              <a:t>A ich nepriaznivé dôsledky........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400" b="1" dirty="0" smtClean="0">
                <a:solidFill>
                  <a:schemeClr val="tx2"/>
                </a:solidFill>
              </a:rPr>
              <a:t>Náplavy bahna na štátnej ceste (Chvojnická pahorkatina, 2018)</a:t>
            </a:r>
            <a:endParaRPr lang="sk-SK" altLang="sk-SK" sz="1400" b="1" dirty="0">
              <a:solidFill>
                <a:schemeClr val="tx2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063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Funkc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3" y="1500174"/>
            <a:ext cx="7272337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914400" y="277813"/>
            <a:ext cx="819410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 smtClean="0">
                <a:solidFill>
                  <a:schemeClr val="tx2"/>
                </a:solidFill>
              </a:rPr>
              <a:t>Prečo pestovať dreviny na </a:t>
            </a:r>
            <a:r>
              <a:rPr lang="sk-SK" altLang="sk-SK" sz="2400" b="1" dirty="0" smtClean="0">
                <a:solidFill>
                  <a:schemeClr val="tx2"/>
                </a:solidFill>
              </a:rPr>
              <a:t>poľnohospodárskej pôde?</a:t>
            </a:r>
            <a:r>
              <a:rPr lang="sk-SK" altLang="sk-SK" b="1" dirty="0" smtClean="0">
                <a:solidFill>
                  <a:schemeClr val="tx2"/>
                </a:solidFill>
              </a:rPr>
              <a:t/>
            </a:r>
            <a:br>
              <a:rPr lang="sk-SK" altLang="sk-SK" b="1" dirty="0" smtClean="0">
                <a:solidFill>
                  <a:schemeClr val="tx2"/>
                </a:solidFill>
              </a:rPr>
            </a:br>
            <a:r>
              <a:rPr lang="sk-SK" altLang="sk-SK" sz="1800" dirty="0" err="1" smtClean="0">
                <a:solidFill>
                  <a:schemeClr val="tx2"/>
                </a:solidFill>
              </a:rPr>
              <a:t>Agrolesnícke</a:t>
            </a:r>
            <a:r>
              <a:rPr lang="sk-SK" altLang="sk-SK" sz="1800" dirty="0" smtClean="0">
                <a:solidFill>
                  <a:schemeClr val="tx2"/>
                </a:solidFill>
              </a:rPr>
              <a:t> systémy = integrované využívanie funkcií drevín v </a:t>
            </a:r>
            <a:r>
              <a:rPr lang="sk-SK" altLang="sk-SK" sz="1800" dirty="0" smtClean="0">
                <a:solidFill>
                  <a:schemeClr val="tx2"/>
                </a:solidFill>
              </a:rPr>
              <a:t>krajine</a:t>
            </a:r>
            <a:endParaRPr lang="sk-SK" altLang="sk-SK" sz="1800" dirty="0">
              <a:solidFill>
                <a:schemeClr val="accent2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971600" y="1772816"/>
            <a:ext cx="7848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2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2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2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2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None/>
            </a:pPr>
            <a:r>
              <a:rPr lang="sk-SK" altLang="sk-SK" sz="12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Klasifikácia funkcie </a:t>
            </a:r>
            <a:r>
              <a:rPr lang="sk-SK" altLang="sk-SK" sz="1200" b="1" dirty="0">
                <a:solidFill>
                  <a:schemeClr val="tx1"/>
                </a:solidFill>
                <a:latin typeface="Arial" panose="020B0604020202020204" pitchFamily="34" charset="0"/>
              </a:rPr>
              <a:t>lesov a drevín a oblasti ich využívania</a:t>
            </a:r>
            <a:r>
              <a:rPr lang="en-US" altLang="sk-SK" sz="12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sk-SK" sz="1200" dirty="0" smtClean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sk-SK" altLang="sk-SK" sz="1200" dirty="0" smtClean="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en-US" altLang="sk-SK" sz="1200" dirty="0" err="1">
                <a:solidFill>
                  <a:schemeClr val="tx1"/>
                </a:solidFill>
                <a:latin typeface="Arial" panose="020B0604020202020204" pitchFamily="34" charset="0"/>
              </a:rPr>
              <a:t>aboun</a:t>
            </a:r>
            <a:r>
              <a:rPr lang="en-US" altLang="sk-SK" sz="1200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sk-SK" sz="1200" dirty="0" err="1">
                <a:solidFill>
                  <a:schemeClr val="tx1"/>
                </a:solidFill>
                <a:latin typeface="Arial" panose="020B0604020202020204" pitchFamily="34" charset="0"/>
              </a:rPr>
              <a:t>Tutka</a:t>
            </a:r>
            <a:r>
              <a:rPr lang="en-US" altLang="sk-SK" sz="1200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sk-SK" sz="1200" dirty="0" err="1">
                <a:solidFill>
                  <a:schemeClr val="tx1"/>
                </a:solidFill>
                <a:latin typeface="Arial" panose="020B0604020202020204" pitchFamily="34" charset="0"/>
              </a:rPr>
              <a:t>Morav</a:t>
            </a:r>
            <a:r>
              <a:rPr lang="sk-SK" altLang="sk-SK" sz="1200" dirty="0">
                <a:solidFill>
                  <a:schemeClr val="tx1"/>
                </a:solidFill>
                <a:latin typeface="Arial" panose="020B0604020202020204" pitchFamily="34" charset="0"/>
              </a:rPr>
              <a:t>čí</a:t>
            </a:r>
            <a:r>
              <a:rPr lang="en-US" altLang="sk-SK" sz="1200" dirty="0">
                <a:solidFill>
                  <a:schemeClr val="tx1"/>
                </a:solidFill>
                <a:latin typeface="Arial" panose="020B0604020202020204" pitchFamily="34" charset="0"/>
              </a:rPr>
              <a:t>k 2010)</a:t>
            </a:r>
            <a:endParaRPr lang="sk-SK" altLang="sk-SK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152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827584" y="1556792"/>
            <a:ext cx="792088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953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110000"/>
              </a:lnSpc>
              <a:buNone/>
            </a:pPr>
            <a:r>
              <a:rPr lang="sk-SK" altLang="sk-SK" sz="1800" b="1" u="sng" dirty="0" smtClean="0"/>
              <a:t>Životné prostredie</a:t>
            </a:r>
            <a:r>
              <a:rPr lang="sk-SK" altLang="sk-SK" sz="1800" b="1" dirty="0" smtClean="0"/>
              <a:t> </a:t>
            </a:r>
            <a:r>
              <a:rPr lang="sk-SK" altLang="sk-SK" sz="1800" dirty="0" smtClean="0"/>
              <a:t>chápe dreviny </a:t>
            </a:r>
            <a:r>
              <a:rPr lang="sk-SK" altLang="sk-SK" sz="1800" dirty="0" smtClean="0"/>
              <a:t>v krajine primárne ako súčasť tzv. „zelenej infraštruktúry“, s dôrazom (</a:t>
            </a:r>
            <a:r>
              <a:rPr lang="sk-SK" altLang="sk-SK" sz="1800" dirty="0" err="1" smtClean="0"/>
              <a:t>priorizáciou</a:t>
            </a:r>
            <a:r>
              <a:rPr lang="sk-SK" altLang="sk-SK" sz="1800" dirty="0" smtClean="0"/>
              <a:t>) na </a:t>
            </a:r>
            <a:r>
              <a:rPr lang="sk-SK" altLang="sk-SK" sz="1800" b="1" i="1" dirty="0" smtClean="0"/>
              <a:t>oblasť sociálneho využívania funkcií drevín </a:t>
            </a:r>
            <a:r>
              <a:rPr lang="sk-SK" altLang="sk-SK" sz="1800" dirty="0" smtClean="0"/>
              <a:t>v zmysle definície Európskej </a:t>
            </a:r>
            <a:r>
              <a:rPr lang="sk-SK" altLang="sk-SK" sz="1800" dirty="0" smtClean="0"/>
              <a:t>komisie </a:t>
            </a:r>
            <a:r>
              <a:rPr lang="sk-SK" altLang="sk-SK" sz="1800" i="1" dirty="0" smtClean="0"/>
              <a:t>(„</a:t>
            </a:r>
            <a:r>
              <a:rPr lang="sk-SK" altLang="sk-SK" sz="1800" i="1" dirty="0" smtClean="0"/>
              <a:t>zelená infraštruktúra predstavuje strategicky plánovanú sieť prírodných a </a:t>
            </a:r>
            <a:r>
              <a:rPr lang="sk-SK" altLang="sk-SK" sz="1800" i="1" dirty="0" err="1" smtClean="0"/>
              <a:t>poloprírodných</a:t>
            </a:r>
            <a:r>
              <a:rPr lang="sk-SK" altLang="sk-SK" sz="1800" i="1" dirty="0" smtClean="0"/>
              <a:t> oblastí s inými environmentálnymi vlastnosťami, ktoré sú vytvorené a riadené tak, aby poskytovali široký rozsah ekosystémových služieb</a:t>
            </a:r>
            <a:r>
              <a:rPr lang="sk-SK" altLang="sk-SK" sz="1800" i="1" dirty="0" smtClean="0"/>
              <a:t>“)</a:t>
            </a:r>
            <a:r>
              <a:rPr lang="sk-SK" altLang="sk-SK" sz="1800" dirty="0" smtClean="0"/>
              <a:t>. </a:t>
            </a:r>
            <a:r>
              <a:rPr lang="sk-SK" altLang="sk-SK" sz="1800" dirty="0" smtClean="0"/>
              <a:t>Sem zaraďuje lesy, nelesnú </a:t>
            </a:r>
            <a:r>
              <a:rPr lang="sk-SK" altLang="sk-SK" sz="1800" dirty="0" smtClean="0"/>
              <a:t>drevinová </a:t>
            </a:r>
            <a:r>
              <a:rPr lang="sk-SK" altLang="sk-SK" sz="1800" dirty="0" smtClean="0"/>
              <a:t>vegetáciu a trvalé trávne </a:t>
            </a:r>
            <a:r>
              <a:rPr lang="sk-SK" altLang="sk-SK" sz="1800" dirty="0" smtClean="0"/>
              <a:t>porasty - ako </a:t>
            </a:r>
            <a:r>
              <a:rPr lang="sk-SK" altLang="sk-SK" sz="1800" dirty="0" smtClean="0"/>
              <a:t>na štruktúry, ktoré dopĺňajú systém chránených území. </a:t>
            </a:r>
            <a:endParaRPr lang="sk-SK" altLang="sk-SK" sz="1800" dirty="0" smtClean="0"/>
          </a:p>
          <a:p>
            <a:pPr marL="0" indent="0" eaLnBrk="1" hangingPunct="1">
              <a:lnSpc>
                <a:spcPct val="110000"/>
              </a:lnSpc>
              <a:buNone/>
            </a:pPr>
            <a:endParaRPr lang="sk-SK" altLang="sk-SK" sz="1800" b="1" u="sng" dirty="0" smtClean="0"/>
          </a:p>
          <a:p>
            <a:pPr marL="0" indent="0" eaLnBrk="1" hangingPunct="1">
              <a:lnSpc>
                <a:spcPct val="110000"/>
              </a:lnSpc>
              <a:buNone/>
            </a:pPr>
            <a:r>
              <a:rPr lang="sk-SK" altLang="sk-SK" sz="1800" b="1" u="sng" dirty="0" smtClean="0"/>
              <a:t>Krajinné </a:t>
            </a:r>
            <a:r>
              <a:rPr lang="sk-SK" altLang="sk-SK" sz="1800" b="1" u="sng" dirty="0" smtClean="0"/>
              <a:t>inžinierstvo </a:t>
            </a:r>
            <a:r>
              <a:rPr lang="sk-SK" altLang="sk-SK" sz="1800" dirty="0" smtClean="0"/>
              <a:t>hovorí o nelesnej drevinovej vegetácii vo všetkých jej formách (vrátane </a:t>
            </a:r>
            <a:r>
              <a:rPr lang="sk-SK" altLang="sk-SK" sz="1800" dirty="0" err="1" smtClean="0"/>
              <a:t>agrolesníctva</a:t>
            </a:r>
            <a:r>
              <a:rPr lang="sk-SK" altLang="sk-SK" sz="1800" dirty="0" smtClean="0"/>
              <a:t>) ako o </a:t>
            </a:r>
            <a:r>
              <a:rPr lang="sk-SK" altLang="sk-SK" sz="1800" b="1" i="1" dirty="0" smtClean="0"/>
              <a:t>krajinných prvkoch s vysokým stabilizačným účinkom</a:t>
            </a:r>
            <a:r>
              <a:rPr lang="sk-SK" altLang="sk-SK" sz="1800" dirty="0" smtClean="0"/>
              <a:t>, ktorých ochrane by sa mala venovať náležitá pozornosť</a:t>
            </a:r>
            <a:r>
              <a:rPr lang="sk-SK" altLang="sk-SK" sz="1800" b="1" dirty="0" smtClean="0"/>
              <a:t>.</a:t>
            </a:r>
            <a:endParaRPr lang="sk-SK" altLang="sk-SK" sz="1400" b="1" dirty="0"/>
          </a:p>
          <a:p>
            <a:pPr marL="0" indent="0" eaLnBrk="1" hangingPunct="1">
              <a:lnSpc>
                <a:spcPct val="110000"/>
              </a:lnSpc>
              <a:buNone/>
            </a:pPr>
            <a:endParaRPr lang="sk-SK" altLang="sk-SK" sz="1600" b="1" dirty="0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914400" y="277813"/>
            <a:ext cx="819410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 smtClean="0">
                <a:solidFill>
                  <a:schemeClr val="tx2"/>
                </a:solidFill>
              </a:rPr>
              <a:t>Prečo pestovať dreviny na </a:t>
            </a:r>
            <a:r>
              <a:rPr lang="sk-SK" altLang="sk-SK" sz="2400" b="1" dirty="0" smtClean="0">
                <a:solidFill>
                  <a:schemeClr val="tx2"/>
                </a:solidFill>
              </a:rPr>
              <a:t>poľnohospodárskej pôde?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800" dirty="0" smtClean="0">
                <a:solidFill>
                  <a:schemeClr val="accent2"/>
                </a:solidFill>
              </a:rPr>
              <a:t>Rozdielny pohľad na dreviny v krajine </a:t>
            </a:r>
            <a:r>
              <a:rPr lang="sk-SK" altLang="sk-SK" sz="1800" dirty="0" smtClean="0">
                <a:solidFill>
                  <a:schemeClr val="accent2"/>
                </a:solidFill>
              </a:rPr>
              <a:t>– sektorový prístup</a:t>
            </a:r>
            <a:endParaRPr lang="sk-SK" altLang="sk-SK" sz="1800" dirty="0">
              <a:solidFill>
                <a:schemeClr val="accent2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439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785786" y="1817440"/>
            <a:ext cx="7920880" cy="389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953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110000"/>
              </a:lnSpc>
              <a:buNone/>
            </a:pPr>
            <a:r>
              <a:rPr lang="sk-SK" altLang="sk-SK" sz="1800" b="1" u="sng" dirty="0" smtClean="0"/>
              <a:t>Pôdohospodárstvo</a:t>
            </a:r>
            <a:r>
              <a:rPr lang="sk-SK" altLang="sk-SK" sz="1800" dirty="0" smtClean="0"/>
              <a:t> </a:t>
            </a:r>
            <a:r>
              <a:rPr lang="sk-SK" altLang="sk-SK" sz="1800" dirty="0" smtClean="0"/>
              <a:t>kladie v prípade </a:t>
            </a:r>
            <a:r>
              <a:rPr lang="sk-SK" altLang="sk-SK" sz="1800" dirty="0" err="1" smtClean="0"/>
              <a:t>agrolesníckych</a:t>
            </a:r>
            <a:r>
              <a:rPr lang="sk-SK" altLang="sk-SK" sz="1800" dirty="0" smtClean="0"/>
              <a:t> systémov dôraz (</a:t>
            </a:r>
            <a:r>
              <a:rPr lang="sk-SK" altLang="sk-SK" sz="1800" dirty="0" err="1" smtClean="0"/>
              <a:t>priorizáciu</a:t>
            </a:r>
            <a:r>
              <a:rPr lang="sk-SK" altLang="sk-SK" sz="1800" dirty="0" smtClean="0"/>
              <a:t>) na </a:t>
            </a:r>
            <a:r>
              <a:rPr lang="sk-SK" altLang="sk-SK" sz="1800" b="1" i="1" dirty="0" smtClean="0"/>
              <a:t>oblasť </a:t>
            </a:r>
            <a:r>
              <a:rPr lang="sk-SK" altLang="sk-SK" sz="1800" b="1" i="1" dirty="0" smtClean="0"/>
              <a:t>využívania </a:t>
            </a:r>
            <a:r>
              <a:rPr lang="sk-SK" altLang="sk-SK" sz="1800" b="1" i="1" dirty="0" smtClean="0"/>
              <a:t>funkcií drevín pri poľnohospodárskej </a:t>
            </a:r>
            <a:r>
              <a:rPr lang="sk-SK" altLang="sk-SK" sz="1800" b="1" i="1" dirty="0" smtClean="0"/>
              <a:t>produkcii</a:t>
            </a:r>
            <a:r>
              <a:rPr lang="sk-SK" altLang="sk-SK" sz="1800" dirty="0" smtClean="0"/>
              <a:t> - dreviny </a:t>
            </a:r>
            <a:r>
              <a:rPr lang="sk-SK" altLang="sk-SK" sz="1800" dirty="0" smtClean="0"/>
              <a:t>sú integrálnou súčasťou </a:t>
            </a:r>
            <a:r>
              <a:rPr lang="sk-SK" altLang="sk-SK" sz="1800" dirty="0" smtClean="0"/>
              <a:t>produkcie </a:t>
            </a:r>
            <a:r>
              <a:rPr lang="sk-SK" altLang="sk-SK" sz="1800" dirty="0" smtClean="0"/>
              <a:t>a sú manažované </a:t>
            </a:r>
            <a:r>
              <a:rPr lang="sk-SK" altLang="sk-SK" sz="1800" dirty="0" smtClean="0"/>
              <a:t>farmármi.</a:t>
            </a:r>
          </a:p>
          <a:p>
            <a:pPr marL="361950" indent="-361950" eaLnBrk="1" hangingPunct="1">
              <a:lnSpc>
                <a:spcPct val="110000"/>
              </a:lnSpc>
            </a:pPr>
            <a:r>
              <a:rPr lang="sk-SK" altLang="sk-SK" sz="1800" dirty="0" smtClean="0"/>
              <a:t>využívanie produkčných funkcií drevín (drevo, plody, prípadne listy a vetvy ako krmivo</a:t>
            </a:r>
            <a:r>
              <a:rPr lang="sk-SK" altLang="sk-SK" sz="1800" dirty="0" smtClean="0"/>
              <a:t>) na </a:t>
            </a:r>
            <a:r>
              <a:rPr lang="sk-SK" altLang="sk-SK" sz="1800" dirty="0" err="1" smtClean="0"/>
              <a:t>diverzifiáciu</a:t>
            </a:r>
            <a:r>
              <a:rPr lang="sk-SK" altLang="sk-SK" sz="1800" dirty="0" smtClean="0"/>
              <a:t> a zvýšenie produkcie,</a:t>
            </a:r>
          </a:p>
          <a:p>
            <a:pPr marL="361950" indent="-361950" eaLnBrk="1" hangingPunct="1">
              <a:lnSpc>
                <a:spcPct val="110000"/>
              </a:lnSpc>
            </a:pPr>
            <a:r>
              <a:rPr lang="sk-SK" altLang="sk-SK" sz="1800" dirty="0" smtClean="0"/>
              <a:t>využívanie </a:t>
            </a:r>
            <a:r>
              <a:rPr lang="sk-SK" altLang="sk-SK" sz="1800" dirty="0" err="1" smtClean="0"/>
              <a:t>edafických</a:t>
            </a:r>
            <a:r>
              <a:rPr lang="sk-SK" altLang="sk-SK" sz="1800" dirty="0" smtClean="0"/>
              <a:t> či </a:t>
            </a:r>
            <a:r>
              <a:rPr lang="sk-SK" altLang="sk-SK" sz="1800" dirty="0" err="1" smtClean="0"/>
              <a:t>hydrických</a:t>
            </a:r>
            <a:r>
              <a:rPr lang="sk-SK" altLang="sk-SK" sz="1800" dirty="0" smtClean="0"/>
              <a:t> funkcií na pôdnych blokoch na ktorých </a:t>
            </a:r>
            <a:r>
              <a:rPr lang="sk-SK" altLang="sk-SK" sz="1800" dirty="0" smtClean="0"/>
              <a:t>hospodári,</a:t>
            </a:r>
          </a:p>
          <a:p>
            <a:pPr marL="361950" indent="-361950" eaLnBrk="1" hangingPunct="1">
              <a:lnSpc>
                <a:spcPct val="110000"/>
              </a:lnSpc>
            </a:pPr>
            <a:r>
              <a:rPr lang="sk-SK" altLang="sk-SK" sz="1800" dirty="0" smtClean="0"/>
              <a:t>vytváranie </a:t>
            </a:r>
            <a:r>
              <a:rPr lang="sk-SK" altLang="sk-SK" sz="1800" dirty="0" smtClean="0"/>
              <a:t>dobrej pohody (</a:t>
            </a:r>
            <a:r>
              <a:rPr lang="sk-SK" altLang="sk-SK" sz="1800" dirty="0" err="1" smtClean="0"/>
              <a:t>welfare</a:t>
            </a:r>
            <a:r>
              <a:rPr lang="sk-SK" altLang="sk-SK" sz="1800" dirty="0" smtClean="0"/>
              <a:t>) pre chované zvieratá</a:t>
            </a:r>
            <a:r>
              <a:rPr lang="sk-SK" altLang="sk-SK" sz="1800" dirty="0" smtClean="0"/>
              <a:t>.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r>
              <a:rPr lang="sk-SK" altLang="sk-SK" sz="1800" dirty="0" err="1" smtClean="0"/>
              <a:t>Ćasto</a:t>
            </a:r>
            <a:r>
              <a:rPr lang="sk-SK" altLang="sk-SK" sz="1800" dirty="0" smtClean="0"/>
              <a:t> </a:t>
            </a:r>
            <a:r>
              <a:rPr lang="sk-SK" altLang="sk-SK" sz="1800" dirty="0" smtClean="0"/>
              <a:t>ide aj u farmárov o využívanie kombinácií produkčných a </a:t>
            </a:r>
            <a:r>
              <a:rPr lang="sk-SK" altLang="sk-SK" sz="1800" dirty="0" err="1" smtClean="0"/>
              <a:t>mimoprodukčných</a:t>
            </a:r>
            <a:r>
              <a:rPr lang="sk-SK" altLang="sk-SK" sz="1800" dirty="0" smtClean="0"/>
              <a:t> funkcií </a:t>
            </a:r>
            <a:r>
              <a:rPr lang="sk-SK" altLang="sk-SK" sz="1800" dirty="0" smtClean="0"/>
              <a:t>drevín, pričom dnes sa do popredia dostáva aj zmierňovanie </a:t>
            </a:r>
            <a:r>
              <a:rPr lang="sk-SK" altLang="sk-SK" sz="1800" dirty="0" smtClean="0"/>
              <a:t>dopadov a adaptácia na klimatickú </a:t>
            </a:r>
            <a:r>
              <a:rPr lang="sk-SK" altLang="sk-SK" sz="1800" dirty="0" smtClean="0"/>
              <a:t>zmenu. 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endParaRPr lang="sk-SK" altLang="sk-SK" sz="1400" b="1" dirty="0"/>
          </a:p>
          <a:p>
            <a:pPr marL="0" indent="0" eaLnBrk="1" hangingPunct="1">
              <a:lnSpc>
                <a:spcPct val="110000"/>
              </a:lnSpc>
              <a:buNone/>
            </a:pPr>
            <a:endParaRPr lang="sk-SK" altLang="sk-SK" sz="1600" b="1" dirty="0"/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914400" y="277813"/>
            <a:ext cx="819410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 smtClean="0">
                <a:solidFill>
                  <a:schemeClr val="tx2"/>
                </a:solidFill>
              </a:rPr>
              <a:t>Prečo pestovať dreviny na </a:t>
            </a:r>
            <a:r>
              <a:rPr lang="sk-SK" altLang="sk-SK" sz="2400" b="1" dirty="0" smtClean="0">
                <a:solidFill>
                  <a:schemeClr val="tx2"/>
                </a:solidFill>
              </a:rPr>
              <a:t>poľnohospodárskej pôde?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800" dirty="0" smtClean="0">
                <a:solidFill>
                  <a:schemeClr val="accent2"/>
                </a:solidFill>
              </a:rPr>
              <a:t>Rozdielny pohľad na dreviny v krajine </a:t>
            </a:r>
            <a:r>
              <a:rPr lang="sk-SK" altLang="sk-SK" sz="1800" dirty="0" smtClean="0">
                <a:solidFill>
                  <a:schemeClr val="accent2"/>
                </a:solidFill>
              </a:rPr>
              <a:t>– sektorový prístup</a:t>
            </a:r>
            <a:endParaRPr lang="sk-SK" altLang="sk-SK" sz="1800" dirty="0">
              <a:solidFill>
                <a:schemeClr val="accent2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827584" y="1556792"/>
            <a:ext cx="792088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953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110000"/>
              </a:lnSpc>
              <a:buNone/>
            </a:pPr>
            <a:r>
              <a:rPr lang="sk-SK" altLang="sk-SK" sz="1800" b="1" u="sng" dirty="0" smtClean="0"/>
              <a:t>Životné prostredie </a:t>
            </a:r>
            <a:r>
              <a:rPr lang="sk-SK" altLang="sk-SK" sz="1800" dirty="0" err="1" smtClean="0"/>
              <a:t>versus</a:t>
            </a:r>
            <a:r>
              <a:rPr lang="sk-SK" altLang="sk-SK" sz="1800" dirty="0" smtClean="0"/>
              <a:t> </a:t>
            </a:r>
            <a:r>
              <a:rPr lang="sk-SK" altLang="sk-SK" sz="1800" b="1" u="sng" dirty="0" smtClean="0"/>
              <a:t>Pôdohospodárstvo</a:t>
            </a:r>
            <a:r>
              <a:rPr lang="sk-SK" altLang="sk-SK" sz="1800" b="1" dirty="0" smtClean="0"/>
              <a:t> ?</a:t>
            </a:r>
          </a:p>
          <a:p>
            <a:pPr marL="0" indent="0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sk-SK" altLang="sk-SK" sz="1800" b="1" dirty="0" smtClean="0"/>
              <a:t>NIE – v prípade </a:t>
            </a:r>
            <a:r>
              <a:rPr lang="sk-SK" altLang="sk-SK" sz="1800" b="1" dirty="0" err="1" smtClean="0"/>
              <a:t>agrolesníctva</a:t>
            </a:r>
            <a:r>
              <a:rPr lang="sk-SK" altLang="sk-SK" sz="1800" b="1" dirty="0" smtClean="0"/>
              <a:t> ide o plne kompatibilné prístupy !!!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sk-SK" altLang="sk-SK" sz="1400" dirty="0" smtClean="0"/>
              <a:t>„</a:t>
            </a:r>
            <a:r>
              <a:rPr lang="sk-SK" altLang="sk-SK" sz="1800" b="1" dirty="0" smtClean="0"/>
              <a:t>Zdravá“ krajina </a:t>
            </a:r>
            <a:r>
              <a:rPr lang="sk-SK" altLang="sk-SK" sz="1800" dirty="0" smtClean="0"/>
              <a:t>môže byť len taká, kde tzv. „zelená infraštruktúra“ je kombinovaná s vhodnými systémami hospodárenia, kam jednoznačne patria aj AGROLESNÍCKE SYSTÉMY. </a:t>
            </a:r>
            <a:endParaRPr lang="sk-SK" altLang="sk-SK" sz="1800" dirty="0"/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sk-SK" altLang="sk-SK" sz="1800" dirty="0" smtClean="0"/>
              <a:t>V </a:t>
            </a:r>
            <a:r>
              <a:rPr lang="sk-SK" altLang="sk-SK" sz="1800" dirty="0"/>
              <a:t>širšom význame </a:t>
            </a:r>
            <a:r>
              <a:rPr lang="sk-SK" altLang="sk-SK" sz="1800" dirty="0" smtClean="0"/>
              <a:t>definície „zelenej infraštruktúry“ možno </a:t>
            </a:r>
            <a:r>
              <a:rPr lang="sk-SK" altLang="sk-SK" sz="1800" dirty="0"/>
              <a:t>aj </a:t>
            </a:r>
            <a:r>
              <a:rPr lang="sk-SK" altLang="sk-SK" sz="1800" dirty="0" err="1"/>
              <a:t>agrolesnícke</a:t>
            </a:r>
            <a:r>
              <a:rPr lang="sk-SK" altLang="sk-SK" sz="1800" dirty="0"/>
              <a:t> systémy považovať za jej </a:t>
            </a:r>
            <a:r>
              <a:rPr lang="sk-SK" altLang="sk-SK" sz="1800" dirty="0" smtClean="0"/>
              <a:t>súčasť </a:t>
            </a:r>
            <a:r>
              <a:rPr lang="sk-SK" altLang="sk-SK" sz="1800" dirty="0"/>
              <a:t>(keďže zlepšujú zdravotný stav a </a:t>
            </a:r>
            <a:r>
              <a:rPr lang="sk-SK" altLang="sk-SK" sz="1800" dirty="0" smtClean="0"/>
              <a:t>odolnosť poľných ekosystémov</a:t>
            </a:r>
            <a:r>
              <a:rPr lang="sk-SK" altLang="sk-SK" sz="1800" dirty="0"/>
              <a:t>, </a:t>
            </a:r>
            <a:r>
              <a:rPr lang="sk-SK" altLang="sk-SK" sz="1800" dirty="0" smtClean="0"/>
              <a:t>zvyšujú biodiverzitu </a:t>
            </a:r>
            <a:r>
              <a:rPr lang="sk-SK" altLang="sk-SK" sz="1800" dirty="0"/>
              <a:t>a </a:t>
            </a:r>
            <a:r>
              <a:rPr lang="sk-SK" altLang="sk-SK" sz="1800" dirty="0" smtClean="0"/>
              <a:t>ekosystémové služby), </a:t>
            </a:r>
            <a:r>
              <a:rPr lang="sk-SK" altLang="sk-SK" sz="1800" dirty="0"/>
              <a:t>avšak </a:t>
            </a:r>
            <a:r>
              <a:rPr lang="sk-SK" altLang="sk-SK" sz="1800" b="1" dirty="0"/>
              <a:t>netreba zabúdať na ich hospodársky význam</a:t>
            </a:r>
            <a:r>
              <a:rPr lang="sk-SK" altLang="sk-SK" sz="1800" dirty="0" smtClean="0"/>
              <a:t>.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sk-SK" altLang="sk-SK" sz="1800" b="1" dirty="0" smtClean="0">
                <a:solidFill>
                  <a:srgbClr val="FF0000"/>
                </a:solidFill>
              </a:rPr>
              <a:t>Kým drevinám </a:t>
            </a:r>
            <a:r>
              <a:rPr lang="sk-SK" altLang="sk-SK" sz="1800" b="1" dirty="0">
                <a:solidFill>
                  <a:srgbClr val="FF0000"/>
                </a:solidFill>
              </a:rPr>
              <a:t>v krajine z pohľadu sektoru životného </a:t>
            </a:r>
            <a:r>
              <a:rPr lang="sk-SK" altLang="sk-SK" sz="1800" b="1" dirty="0" smtClean="0">
                <a:solidFill>
                  <a:srgbClr val="FF0000"/>
                </a:solidFill>
              </a:rPr>
              <a:t>prostredia </a:t>
            </a:r>
            <a:r>
              <a:rPr lang="sk-SK" altLang="sk-SK" sz="1800" b="1" dirty="0" smtClean="0">
                <a:solidFill>
                  <a:srgbClr val="FF0000"/>
                </a:solidFill>
              </a:rPr>
              <a:t>sa na </a:t>
            </a:r>
            <a:r>
              <a:rPr lang="sk-SK" altLang="sk-SK" sz="1800" b="1" dirty="0" smtClean="0">
                <a:solidFill>
                  <a:srgbClr val="FF0000"/>
                </a:solidFill>
              </a:rPr>
              <a:t>Slovensku dlhodobo venujeme, </a:t>
            </a:r>
            <a:r>
              <a:rPr lang="sk-SK" altLang="sk-SK" sz="1800" b="1" dirty="0" smtClean="0">
                <a:solidFill>
                  <a:srgbClr val="FF0000"/>
                </a:solidFill>
              </a:rPr>
              <a:t>máme na ich ochranu vytvorenú legislatívu, úplne </a:t>
            </a:r>
            <a:r>
              <a:rPr lang="sk-SK" altLang="sk-SK" sz="1800" b="1" dirty="0">
                <a:solidFill>
                  <a:srgbClr val="FF0000"/>
                </a:solidFill>
              </a:rPr>
              <a:t>sme zanedbali riešiť problematiku využívania </a:t>
            </a:r>
            <a:r>
              <a:rPr lang="sk-SK" altLang="sk-SK" sz="1800" b="1" dirty="0" smtClean="0">
                <a:solidFill>
                  <a:srgbClr val="FF0000"/>
                </a:solidFill>
              </a:rPr>
              <a:t>funkcií drevín </a:t>
            </a:r>
            <a:r>
              <a:rPr lang="sk-SK" altLang="sk-SK" sz="1800" b="1" dirty="0">
                <a:solidFill>
                  <a:srgbClr val="FF0000"/>
                </a:solidFill>
              </a:rPr>
              <a:t>v </a:t>
            </a:r>
            <a:r>
              <a:rPr lang="sk-SK" altLang="sk-SK" sz="1800" b="1" dirty="0" smtClean="0">
                <a:solidFill>
                  <a:srgbClr val="FF0000"/>
                </a:solidFill>
              </a:rPr>
              <a:t>AGROLESNÍCKYCH SYSTÉMOCH !</a:t>
            </a:r>
            <a:endParaRPr lang="sk-SK" altLang="sk-SK" sz="1800" b="1" dirty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110000"/>
              </a:lnSpc>
              <a:buNone/>
            </a:pPr>
            <a:endParaRPr lang="sk-SK" altLang="sk-SK" sz="1400" b="1" dirty="0"/>
          </a:p>
          <a:p>
            <a:pPr marL="0" indent="0" eaLnBrk="1" hangingPunct="1">
              <a:lnSpc>
                <a:spcPct val="110000"/>
              </a:lnSpc>
              <a:buNone/>
            </a:pPr>
            <a:endParaRPr lang="sk-SK" altLang="sk-SK" sz="1600" b="1" dirty="0"/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914400" y="277813"/>
            <a:ext cx="819410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 smtClean="0">
                <a:solidFill>
                  <a:schemeClr val="tx2"/>
                </a:solidFill>
              </a:rPr>
              <a:t>Prečo pestovať dreviny na </a:t>
            </a:r>
            <a:r>
              <a:rPr lang="sk-SK" altLang="sk-SK" sz="2400" b="1" dirty="0" smtClean="0">
                <a:solidFill>
                  <a:schemeClr val="tx2"/>
                </a:solidFill>
              </a:rPr>
              <a:t>poľnohospodárskej pôde?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800" dirty="0" smtClean="0">
                <a:solidFill>
                  <a:schemeClr val="accent2"/>
                </a:solidFill>
              </a:rPr>
              <a:t>Rozdielny pohľad na dreviny v krajine </a:t>
            </a:r>
            <a:r>
              <a:rPr lang="sk-SK" altLang="sk-SK" sz="1800" dirty="0" smtClean="0">
                <a:solidFill>
                  <a:schemeClr val="accent2"/>
                </a:solidFill>
              </a:rPr>
              <a:t>– sektorový prístup</a:t>
            </a:r>
            <a:endParaRPr lang="sk-SK" altLang="sk-SK" sz="1800" dirty="0">
              <a:solidFill>
                <a:schemeClr val="accent2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98124630"/>
              </p:ext>
            </p:extLst>
          </p:nvPr>
        </p:nvGraphicFramePr>
        <p:xfrm>
          <a:off x="1835696" y="1844824"/>
          <a:ext cx="6048672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3251" name="Rectangle 9"/>
          <p:cNvSpPr>
            <a:spLocks noChangeArrowheads="1"/>
          </p:cNvSpPr>
          <p:nvPr/>
        </p:nvSpPr>
        <p:spPr bwMode="auto">
          <a:xfrm>
            <a:off x="683568" y="277813"/>
            <a:ext cx="806489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>
                <a:solidFill>
                  <a:schemeClr val="tx2"/>
                </a:solidFill>
              </a:rPr>
              <a:t>Prečo pestovať dreviny na poľnohospodárskej pôde? </a:t>
            </a:r>
            <a:endParaRPr lang="sk-SK" altLang="sk-SK" sz="2400" b="1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000" b="1" dirty="0" smtClean="0">
                <a:solidFill>
                  <a:schemeClr val="tx2"/>
                </a:solidFill>
              </a:rPr>
              <a:t>Zastúpenie </a:t>
            </a:r>
            <a:r>
              <a:rPr lang="sk-SK" altLang="sk-SK" sz="2000" b="1" dirty="0">
                <a:solidFill>
                  <a:schemeClr val="tx2"/>
                </a:solidFill>
              </a:rPr>
              <a:t>katastrálnych území s lesom: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800" b="1" dirty="0">
                <a:solidFill>
                  <a:schemeClr val="tx2"/>
                </a:solidFill>
              </a:rPr>
              <a:t>(takmer ¼ KÚ na Slovensku má menej ako 10 % lesov....)</a:t>
            </a:r>
          </a:p>
        </p:txBody>
      </p:sp>
      <p:sp>
        <p:nvSpPr>
          <p:cNvPr id="53252" name="Rectangle 9"/>
          <p:cNvSpPr>
            <a:spLocks noChangeArrowheads="1"/>
          </p:cNvSpPr>
          <p:nvPr/>
        </p:nvSpPr>
        <p:spPr bwMode="auto">
          <a:xfrm>
            <a:off x="2700338" y="5805488"/>
            <a:ext cx="3816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sk-SK" sz="1200" b="1">
                <a:solidFill>
                  <a:schemeClr val="tx2"/>
                </a:solidFill>
              </a:rPr>
              <a:t>Plošný podiel lesa v rámci katastrálneho územia</a:t>
            </a:r>
            <a:endParaRPr lang="sk-SK" altLang="sk-SK" sz="2000" b="1">
              <a:solidFill>
                <a:schemeClr val="tx2"/>
              </a:solidFill>
            </a:endParaRPr>
          </a:p>
        </p:txBody>
      </p:sp>
      <p:sp>
        <p:nvSpPr>
          <p:cNvPr id="2" name="BlokTextu 1"/>
          <p:cNvSpPr txBox="1"/>
          <p:nvPr/>
        </p:nvSpPr>
        <p:spPr>
          <a:xfrm>
            <a:off x="1907704" y="1844824"/>
            <a:ext cx="405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dirty="0" smtClean="0"/>
              <a:t>%</a:t>
            </a:r>
            <a:endParaRPr lang="sk-SK" sz="1800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9"/>
          <p:cNvSpPr>
            <a:spLocks noChangeArrowheads="1"/>
          </p:cNvSpPr>
          <p:nvPr/>
        </p:nvSpPr>
        <p:spPr bwMode="auto">
          <a:xfrm>
            <a:off x="914400" y="277813"/>
            <a:ext cx="704197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b="1" dirty="0" err="1" smtClean="0">
                <a:solidFill>
                  <a:schemeClr val="tx2"/>
                </a:solidFill>
              </a:rPr>
              <a:t>Agrolesnícke</a:t>
            </a:r>
            <a:r>
              <a:rPr lang="sk-SK" altLang="sk-SK" b="1" dirty="0" smtClean="0">
                <a:solidFill>
                  <a:schemeClr val="tx2"/>
                </a:solidFill>
              </a:rPr>
              <a:t> systémy = integrované využívanie funkcií drevín v krajine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755650" y="1557338"/>
            <a:ext cx="8064500" cy="451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953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Zlepšenie pôdnej štruktúry a ochrana poľnohospodárskej pôdy pred eróziou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k-SK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Vplyv </a:t>
            </a:r>
            <a:r>
              <a:rPr lang="sk-SK" sz="1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agrolesníckych</a:t>
            </a:r>
            <a:r>
              <a:rPr lang="sk-SK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systémov na manažment vody v krajine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Význam </a:t>
            </a:r>
            <a:r>
              <a:rPr lang="sk-SK" sz="1800" b="1" dirty="0" err="1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agrolesníckych</a:t>
            </a: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systémov pri sekvestrácii uhlíka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Vplyv </a:t>
            </a:r>
            <a:r>
              <a:rPr lang="sk-SK" sz="1800" b="1" dirty="0" err="1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agrolesníckych</a:t>
            </a: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systémov na biodiverzitu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Vplyv drevín na cyklus živín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k-SK" sz="1800" b="1" dirty="0" err="1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Remediácia</a:t>
            </a: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(odstraňovanie znečistenia) poľnohospodárskej pôdy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Vplyv </a:t>
            </a:r>
            <a:r>
              <a:rPr lang="sk-SK" sz="1800" b="1" dirty="0" err="1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agrolesníckych</a:t>
            </a: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systémov na produkciu farmárov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sk-SK" sz="1400" b="1" dirty="0" err="1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Diverzifikujú</a:t>
            </a:r>
            <a:r>
              <a:rPr lang="sk-SK" sz="14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produkciu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sk-SK" sz="14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Poskytujú vyšší príjem z jednotky plochy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sk-SK" sz="14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Môžu poskytovať prácu väčšiemu počtu obyvateľov na vidieku</a:t>
            </a:r>
            <a:endParaRPr lang="sk-SK" sz="1400" b="1" dirty="0">
              <a:solidFill>
                <a:srgbClr val="3300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611560" y="1700213"/>
            <a:ext cx="7746654" cy="465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sk-SK" sz="1800" b="1" dirty="0" err="1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Agrolesníctvo</a:t>
            </a: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</a:t>
            </a:r>
            <a:r>
              <a:rPr lang="sk-SK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integrácia drevín s poľnohospodárskymi plodinami a/alebo hospodárskymi zvieratami</a:t>
            </a: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pri využití </a:t>
            </a:r>
            <a:r>
              <a:rPr lang="sk-SK" sz="1800" b="1" dirty="0" err="1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benefitov</a:t>
            </a: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vyplývajúcich z ich vzájomných interakcií (ekonomických a ekologických).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Dreviny môžu byť vnútri parciel (pôdnych blokov), alebo na okrajoch, ako solitéry, prípadne v skupinách alebo pásoch.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sk-SK" sz="1800" b="1" dirty="0" err="1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Agrolesníctvo</a:t>
            </a: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ktoré vychádza z tradičnej praxe, má dnes ambíciu stať sa špecializovanou vednou disciplínou – vedným odborom na úrovni samostatného poľnohospodárstva, alebo lesníctva.</a:t>
            </a:r>
          </a:p>
          <a:p>
            <a:pPr marL="360363" indent="-360363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endParaRPr lang="sk-SK" altLang="sk-SK" sz="1800" dirty="0" smtClean="0"/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b="1" dirty="0">
                <a:solidFill>
                  <a:schemeClr val="tx2"/>
                </a:solidFill>
              </a:rPr>
              <a:t>Čo je </a:t>
            </a:r>
            <a:r>
              <a:rPr lang="sk-SK" altLang="sk-SK" b="1" dirty="0" err="1">
                <a:solidFill>
                  <a:schemeClr val="tx2"/>
                </a:solidFill>
              </a:rPr>
              <a:t>agrolesníctvo</a:t>
            </a:r>
            <a:r>
              <a:rPr lang="sk-SK" altLang="sk-SK" b="1" dirty="0">
                <a:solidFill>
                  <a:schemeClr val="tx2"/>
                </a:solidFill>
              </a:rPr>
              <a:t> ?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sk-SK" b="1" dirty="0">
                <a:solidFill>
                  <a:schemeClr val="tx2"/>
                </a:solidFill>
              </a:rPr>
              <a:t>ALS </a:t>
            </a:r>
            <a:r>
              <a:rPr lang="sk-SK" altLang="sk-SK" b="1" dirty="0" smtClean="0">
                <a:solidFill>
                  <a:schemeClr val="tx2"/>
                </a:solidFill>
              </a:rPr>
              <a:t>v</a:t>
            </a:r>
            <a:r>
              <a:rPr lang="nl-NL" altLang="sk-SK" b="1" dirty="0" smtClean="0">
                <a:solidFill>
                  <a:schemeClr val="tx2"/>
                </a:solidFill>
              </a:rPr>
              <a:t> </a:t>
            </a:r>
            <a:r>
              <a:rPr lang="nl-NL" altLang="sk-SK" b="1" dirty="0" smtClean="0">
                <a:solidFill>
                  <a:schemeClr val="tx2"/>
                </a:solidFill>
              </a:rPr>
              <a:t>svetových a národných strategických materiáloch</a:t>
            </a:r>
            <a:endParaRPr lang="sk-SK" altLang="sk-SK" b="1" dirty="0">
              <a:solidFill>
                <a:schemeClr val="tx2"/>
              </a:solidFill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500562" y="1628800"/>
            <a:ext cx="4429156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66700" indent="-266700" algn="just">
              <a:spcBef>
                <a:spcPts val="300"/>
              </a:spcBef>
              <a:spcAft>
                <a:spcPts val="300"/>
              </a:spcAft>
            </a:pPr>
            <a:r>
              <a:rPr lang="sk-SK" sz="14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Najnovšia správa IPCC o klimatickej zmene </a:t>
            </a:r>
            <a:r>
              <a:rPr lang="sk-SK" sz="1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dáva svetu jedno desaťročie na zásadnú transformáciu väčšiny svojho hospodárstva </a:t>
            </a:r>
            <a:r>
              <a:rPr lang="sk-SK" sz="14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 cieľom znížiť riziko nezvládnuteľných zmien klímy. </a:t>
            </a:r>
          </a:p>
          <a:p>
            <a:pPr marL="266700" indent="-266700" algn="just">
              <a:spcBef>
                <a:spcPts val="300"/>
              </a:spcBef>
              <a:spcAft>
                <a:spcPts val="300"/>
              </a:spcAft>
            </a:pPr>
            <a:r>
              <a:rPr lang="sk-SK" sz="14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Zároveň uvádza, že pre splnenie tejto výzvy je </a:t>
            </a:r>
            <a:r>
              <a:rPr lang="sk-SK" sz="1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rozhodujúca transformácia globálnych poľnohospodárskych postupov </a:t>
            </a:r>
            <a:r>
              <a:rPr lang="sk-SK" sz="14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smerom k dlhodobo udržateľným systémom, kam patria aj </a:t>
            </a:r>
            <a:r>
              <a:rPr lang="sk-SK" sz="14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agrolesnícke</a:t>
            </a:r>
            <a:r>
              <a:rPr lang="sk-SK" sz="1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systémy</a:t>
            </a:r>
          </a:p>
          <a:p>
            <a:pPr marL="266700" indent="-266700" algn="just">
              <a:spcBef>
                <a:spcPts val="300"/>
              </a:spcBef>
              <a:spcAft>
                <a:spcPts val="300"/>
              </a:spcAft>
            </a:pPr>
            <a:r>
              <a:rPr lang="sk-SK" sz="14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4. svetovom </a:t>
            </a:r>
            <a:r>
              <a:rPr lang="sk-SK" sz="1400" b="1" dirty="0" err="1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agrolesníckom</a:t>
            </a:r>
            <a:r>
              <a:rPr lang="sk-SK" sz="14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kongrese vo Francúzsku (</a:t>
            </a:r>
            <a:r>
              <a:rPr lang="sk-SK" sz="1400" b="1" dirty="0" err="1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Montpellier</a:t>
            </a:r>
            <a:r>
              <a:rPr lang="sk-SK" sz="14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20. - 22. 5. 2019) vedci poukázali na to, že </a:t>
            </a:r>
            <a:r>
              <a:rPr lang="sk-SK" sz="14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agrolesníctvo</a:t>
            </a:r>
            <a:r>
              <a:rPr lang="sk-SK" sz="1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je schopné </a:t>
            </a:r>
            <a:r>
              <a:rPr lang="sk-SK" sz="14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udržiavať alebo zvyšovať výnosy a zároveň zmierňovať emisie uhlíka, prispôsobovať sa čoraz častejším suchám a povodniam, ktoré klimatické zmeny prinášajú, obnoviť degradované pôdy a </a:t>
            </a:r>
            <a:r>
              <a:rPr lang="sk-SK" sz="1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maximalizovať celkovú produktivitu krajiny</a:t>
            </a:r>
            <a:r>
              <a:rPr lang="sk-SK" sz="14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rovnako pre ľudstvo aj prírodu</a:t>
            </a:r>
            <a:r>
              <a:rPr lang="sk-SK" sz="14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sk-SK" sz="1400" b="1" dirty="0" smtClean="0">
              <a:solidFill>
                <a:srgbClr val="3300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348" y="1428736"/>
            <a:ext cx="3818260" cy="494127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954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sk-SK" b="1" dirty="0">
                <a:solidFill>
                  <a:schemeClr val="tx2"/>
                </a:solidFill>
              </a:rPr>
              <a:t>ALS </a:t>
            </a:r>
            <a:r>
              <a:rPr lang="sk-SK" altLang="sk-SK" b="1" dirty="0" smtClean="0">
                <a:solidFill>
                  <a:schemeClr val="tx2"/>
                </a:solidFill>
              </a:rPr>
              <a:t>v</a:t>
            </a:r>
            <a:r>
              <a:rPr lang="nl-NL" altLang="sk-SK" b="1" dirty="0" smtClean="0">
                <a:solidFill>
                  <a:schemeClr val="tx2"/>
                </a:solidFill>
              </a:rPr>
              <a:t> </a:t>
            </a:r>
            <a:r>
              <a:rPr lang="nl-NL" altLang="sk-SK" b="1" dirty="0" smtClean="0">
                <a:solidFill>
                  <a:schemeClr val="tx2"/>
                </a:solidFill>
              </a:rPr>
              <a:t>svetových a národných strategických materiáloch</a:t>
            </a:r>
            <a:endParaRPr lang="sk-SK" altLang="sk-SK" b="1" dirty="0">
              <a:solidFill>
                <a:schemeClr val="tx2"/>
              </a:solidFill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043682" y="1628800"/>
            <a:ext cx="7272734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110000"/>
              </a:lnSpc>
              <a:buNone/>
            </a:pPr>
            <a:r>
              <a:rPr lang="sk-SK" altLang="sk-SK" sz="1600" dirty="0" err="1" smtClean="0"/>
              <a:t>Agrolesnicke</a:t>
            </a:r>
            <a:r>
              <a:rPr lang="sk-SK" altLang="sk-SK" sz="1600" dirty="0" smtClean="0"/>
              <a:t> systémy sú uvádzané ako </a:t>
            </a:r>
            <a:r>
              <a:rPr lang="sk-SK" altLang="sk-SK" sz="1600" dirty="0" err="1" smtClean="0"/>
              <a:t>mitigačné</a:t>
            </a:r>
            <a:r>
              <a:rPr lang="sk-SK" altLang="sk-SK" sz="1600" dirty="0" smtClean="0"/>
              <a:t> a adaptačné opatrenie v:</a:t>
            </a:r>
          </a:p>
          <a:p>
            <a:pPr eaLnBrk="1" hangingPunct="1">
              <a:lnSpc>
                <a:spcPct val="110000"/>
              </a:lnSpc>
            </a:pPr>
            <a:r>
              <a:rPr lang="sk-SK" altLang="sk-SK" sz="1600" b="1" dirty="0" err="1" smtClean="0"/>
              <a:t>Envirostratégii</a:t>
            </a:r>
            <a:r>
              <a:rPr lang="sk-SK" altLang="sk-SK" sz="1600" b="1" dirty="0" smtClean="0"/>
              <a:t> 2030 </a:t>
            </a:r>
            <a:r>
              <a:rPr lang="sk-SK" altLang="sk-SK" sz="1600" dirty="0" smtClean="0"/>
              <a:t>(schválená vládou)</a:t>
            </a:r>
            <a:endParaRPr lang="sk-SK" altLang="sk-SK" sz="1600" dirty="0"/>
          </a:p>
          <a:p>
            <a:pPr eaLnBrk="1" hangingPunct="1">
              <a:lnSpc>
                <a:spcPct val="110000"/>
              </a:lnSpc>
            </a:pPr>
            <a:r>
              <a:rPr lang="sk-SK" altLang="sk-SK" sz="1600" dirty="0" smtClean="0"/>
              <a:t>aktualizovanej (2018) verzii </a:t>
            </a:r>
            <a:r>
              <a:rPr lang="sk-SK" altLang="sk-SK" sz="1600" b="1" dirty="0" smtClean="0"/>
              <a:t>Stratégii adaptácie Slovenskej republiky      na zmenu klímy</a:t>
            </a:r>
          </a:p>
          <a:p>
            <a:pPr eaLnBrk="1" hangingPunct="1">
              <a:lnSpc>
                <a:spcPct val="110000"/>
              </a:lnSpc>
            </a:pPr>
            <a:r>
              <a:rPr lang="sk-SK" altLang="sk-SK" sz="1600" b="1" dirty="0" smtClean="0"/>
              <a:t>Akčnom pláne </a:t>
            </a:r>
            <a:r>
              <a:rPr lang="sk-SK" altLang="sk-SK" sz="1600" b="1" dirty="0"/>
              <a:t>na riešenie dôsledkov sucha a nedostatku </a:t>
            </a:r>
            <a:r>
              <a:rPr lang="sk-SK" altLang="sk-SK" sz="1600" b="1" dirty="0" smtClean="0"/>
              <a:t>vody</a:t>
            </a:r>
            <a:r>
              <a:rPr lang="sk-SK" altLang="sk-SK" sz="1600" dirty="0" smtClean="0"/>
              <a:t>       (marec 2018)</a:t>
            </a:r>
          </a:p>
          <a:p>
            <a:pPr eaLnBrk="1" hangingPunct="1">
              <a:lnSpc>
                <a:spcPct val="110000"/>
              </a:lnSpc>
            </a:pPr>
            <a:endParaRPr lang="sk-SK" altLang="sk-SK" sz="1600" dirty="0"/>
          </a:p>
          <a:p>
            <a:pPr marL="0" indent="0" eaLnBrk="1" hangingPunct="1">
              <a:lnSpc>
                <a:spcPct val="110000"/>
              </a:lnSpc>
              <a:buNone/>
            </a:pPr>
            <a:r>
              <a:rPr lang="pt-BR" altLang="sk-SK" sz="1600" dirty="0"/>
              <a:t>Stratégia výskumu a inovácií pre inteligentnú </a:t>
            </a:r>
            <a:r>
              <a:rPr lang="pt-BR" altLang="sk-SK" sz="1600" dirty="0" smtClean="0"/>
              <a:t>špecializáciu</a:t>
            </a:r>
            <a:r>
              <a:rPr lang="sk-SK" altLang="sk-SK" sz="1600" dirty="0" smtClean="0"/>
              <a:t> Slovenska RIS3, doména „</a:t>
            </a:r>
            <a:r>
              <a:rPr lang="sk-SK" altLang="sk-SK" sz="1600" b="1" dirty="0" smtClean="0"/>
              <a:t>Zdravé potraviny a životné prostredie</a:t>
            </a:r>
            <a:r>
              <a:rPr lang="sk-SK" altLang="sk-SK" sz="1600" dirty="0" smtClean="0"/>
              <a:t>“ definovala produktové línie:</a:t>
            </a:r>
          </a:p>
          <a:p>
            <a:pPr eaLnBrk="1" hangingPunct="1">
              <a:lnSpc>
                <a:spcPct val="110000"/>
              </a:lnSpc>
            </a:pPr>
            <a:r>
              <a:rPr lang="sk-SK" altLang="sk-SK" sz="1600" dirty="0"/>
              <a:t>Nové </a:t>
            </a:r>
            <a:r>
              <a:rPr lang="sk-SK" altLang="sk-SK" sz="1600" dirty="0" err="1"/>
              <a:t>agrodrevinové</a:t>
            </a:r>
            <a:r>
              <a:rPr lang="sk-SK" altLang="sk-SK" sz="1600" dirty="0"/>
              <a:t> systémy pre kombinovanú produkciu v meniacich sa klimatických </a:t>
            </a:r>
            <a:r>
              <a:rPr lang="sk-SK" altLang="sk-SK" sz="1600" dirty="0" smtClean="0"/>
              <a:t>podmienkach</a:t>
            </a:r>
          </a:p>
          <a:p>
            <a:pPr eaLnBrk="1" hangingPunct="1">
              <a:lnSpc>
                <a:spcPct val="110000"/>
              </a:lnSpc>
            </a:pPr>
            <a:r>
              <a:rPr lang="sk-SK" altLang="sk-SK" sz="1600" dirty="0"/>
              <a:t>Efektívnejšie systémy </a:t>
            </a:r>
            <a:r>
              <a:rPr lang="sk-SK" altLang="sk-SK" sz="1600" dirty="0" err="1"/>
              <a:t>agrolesníckeho</a:t>
            </a:r>
            <a:r>
              <a:rPr lang="sk-SK" altLang="sk-SK" sz="1600" dirty="0"/>
              <a:t> využívania poľnohospodárskej </a:t>
            </a:r>
            <a:r>
              <a:rPr lang="sk-SK" altLang="sk-SK" sz="1600" dirty="0" smtClean="0"/>
              <a:t>krajiny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r>
              <a:rPr lang="sk-SK" altLang="sk-SK" sz="1600" dirty="0"/>
              <a:t>(</a:t>
            </a:r>
            <a:r>
              <a:rPr lang="sk-SK" altLang="sk-SK" sz="1600" dirty="0">
                <a:hlinkClick r:id="rId2"/>
              </a:rPr>
              <a:t>https://</a:t>
            </a:r>
            <a:r>
              <a:rPr lang="sk-SK" altLang="sk-SK" sz="1600" dirty="0" smtClean="0">
                <a:hlinkClick r:id="rId2"/>
              </a:rPr>
              <a:t>www.opvai.sk/media/98931/zdrave-potraviny_a_zivotne-prostredie.pdf</a:t>
            </a:r>
            <a:r>
              <a:rPr lang="sk-SK" altLang="sk-SK" sz="1600" dirty="0" smtClean="0"/>
              <a:t>) </a:t>
            </a:r>
            <a:endParaRPr lang="sk-SK" altLang="sk-SK" sz="16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b="1" dirty="0" smtClean="0">
                <a:solidFill>
                  <a:schemeClr val="tx2"/>
                </a:solidFill>
              </a:rPr>
              <a:t>Európska </a:t>
            </a:r>
            <a:r>
              <a:rPr lang="sk-SK" altLang="sk-SK" b="1" dirty="0" err="1" smtClean="0">
                <a:solidFill>
                  <a:schemeClr val="tx2"/>
                </a:solidFill>
              </a:rPr>
              <a:t>agrolesnícka</a:t>
            </a:r>
            <a:r>
              <a:rPr lang="sk-SK" altLang="sk-SK" b="1" dirty="0" smtClean="0">
                <a:solidFill>
                  <a:schemeClr val="tx2"/>
                </a:solidFill>
              </a:rPr>
              <a:t> legislatíva</a:t>
            </a:r>
            <a:endParaRPr lang="sk-SK" altLang="sk-SK" b="1" dirty="0">
              <a:solidFill>
                <a:schemeClr val="tx2"/>
              </a:solidFill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642910" y="1643050"/>
            <a:ext cx="8143932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k-SK" sz="1600" b="1" dirty="0" err="1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Agrolesníctvo</a:t>
            </a: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</a:t>
            </a: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súčasťou „Spoločnej poľnohospodárskej politiky EÚ 2014-2020“ a </a:t>
            </a: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bude </a:t>
            </a: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aj súčasťou navrhovanej aj CAP 2021-2027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Nariadenie EP a rady (EÚ) č. 1305/2013 o podpore rozvoja vidieka prostredníctvom Európskeho poľnohospodárskeho fondu pre rozvoj vidieka (EPFRV) obsahuje na podporu vytvárania </a:t>
            </a:r>
            <a:r>
              <a:rPr lang="sk-SK" sz="1600" b="1" dirty="0" err="1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agrolesníckych</a:t>
            </a: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systémov samostatný článok 23.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Nariadenie EP a rady (EÚ) č. 1307/2013, ktorým sa ustanovujú pravidlá priamych platieb pre poľnohospodárov na základe režimov podpory v rámci spoločnej poľnohospodárskej politiky, špecifikovalo v kapitole 3 „Platby na poľnohospodárske postupy prospešné pre klímu a životné prostredie“ v článku 46 oblasti ekologického záujmu, pričom členské štáty EÚ sa mohli do 1.8.2014 rozhodnúť, či sem zaradia aj hektáre </a:t>
            </a:r>
            <a:r>
              <a:rPr lang="sk-SK" sz="1600" b="1" dirty="0" err="1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agrolesníckej</a:t>
            </a: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pôdy</a:t>
            </a: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Slovensko podporu na </a:t>
            </a:r>
            <a:r>
              <a:rPr lang="sk-SK" sz="1600" b="1" dirty="0" err="1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agrolesnícke</a:t>
            </a: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systémy do svojho Plánu rozvoja vidieka na roky 2014 – 2020 nezahrnulo a </a:t>
            </a:r>
            <a:r>
              <a:rPr lang="sk-SK" sz="1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dnes je príležitosť urobiť tak v rámci PRV na roky 2021-2027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sk-SK" sz="1600" b="1" dirty="0" smtClean="0">
              <a:solidFill>
                <a:srgbClr val="3300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837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b="1" dirty="0" smtClean="0">
                <a:solidFill>
                  <a:schemeClr val="tx2"/>
                </a:solidFill>
              </a:rPr>
              <a:t>Európska </a:t>
            </a:r>
            <a:r>
              <a:rPr lang="sk-SK" altLang="sk-SK" b="1" dirty="0" err="1" smtClean="0">
                <a:solidFill>
                  <a:schemeClr val="tx2"/>
                </a:solidFill>
              </a:rPr>
              <a:t>agrolesnícka</a:t>
            </a:r>
            <a:r>
              <a:rPr lang="sk-SK" altLang="sk-SK" b="1" dirty="0" smtClean="0">
                <a:solidFill>
                  <a:schemeClr val="tx2"/>
                </a:solidFill>
              </a:rPr>
              <a:t> legislatíva</a:t>
            </a:r>
            <a:endParaRPr lang="sk-SK" altLang="sk-SK" b="1" dirty="0">
              <a:solidFill>
                <a:schemeClr val="tx2"/>
              </a:solidFill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57158" y="1643050"/>
            <a:ext cx="8643998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Návrh </a:t>
            </a: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NARIADENIA EURÓPSKEHO PARLAMENTU A RADY, ktorým sa stanovujú pravidlá týkajúce sa strategických plánov, ktoré majú zostaviť členské štáty v rámci spoločnej poľnohospodárskej politiky (strategické plány SPP) na roky 2021-2027 </a:t>
            </a: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http://www.mpsr.sk/index.php?navID=1328&amp;navID2=1328&amp;sID=43&amp;id=13615</a:t>
            </a: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str. 17, ods. 5 ..“Malo by sa stanoviť rámcové vymedzenie pojmu „</a:t>
            </a:r>
            <a:r>
              <a:rPr lang="sk-SK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poľnohospodárska plocha</a:t>
            </a: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“, s </a:t>
            </a:r>
            <a:r>
              <a:rPr lang="sk-SK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cieľom zachovať podstatné prvky platné na celom území Únie </a:t>
            </a: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záujme zabezpečenia porovnateľnosti.....</a:t>
            </a:r>
            <a:r>
              <a:rPr lang="sk-SK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vrátane systémov ako </a:t>
            </a:r>
            <a:r>
              <a:rPr lang="sk-SK" sz="18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agrolesnícky</a:t>
            </a:r>
            <a:r>
              <a:rPr lang="sk-SK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systém a orná pôda s krovím a stromami</a:t>
            </a: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.....vymedzenie pojmu trvalé plodiny...“</a:t>
            </a:r>
            <a:endParaRPr lang="sk-SK" sz="1800" b="1" dirty="0">
              <a:solidFill>
                <a:srgbClr val="3300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ChangeArrowheads="1"/>
          </p:cNvSpPr>
          <p:nvPr/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b="1" dirty="0">
                <a:solidFill>
                  <a:schemeClr val="tx2"/>
                </a:solidFill>
              </a:rPr>
              <a:t>Európska </a:t>
            </a:r>
            <a:r>
              <a:rPr lang="sk-SK" altLang="sk-SK" b="1" dirty="0" err="1">
                <a:solidFill>
                  <a:schemeClr val="tx2"/>
                </a:solidFill>
              </a:rPr>
              <a:t>agrolesnícka</a:t>
            </a:r>
            <a:r>
              <a:rPr lang="sk-SK" altLang="sk-SK" b="1" dirty="0">
                <a:solidFill>
                  <a:schemeClr val="tx2"/>
                </a:solidFill>
              </a:rPr>
              <a:t> federácia (EURAF)</a:t>
            </a:r>
          </a:p>
        </p:txBody>
      </p:sp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755650" y="1557338"/>
            <a:ext cx="7704138" cy="460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sk-SK" altLang="sk-SK" sz="1400" b="1" dirty="0"/>
              <a:t>EURAF vznikla v r. 2011 </a:t>
            </a:r>
            <a:r>
              <a:rPr lang="sk-SK" altLang="sk-SK" sz="1400" b="1" dirty="0" smtClean="0">
                <a:hlinkClick r:id="rId2"/>
              </a:rPr>
              <a:t>www.eurafagroforestry.eu</a:t>
            </a:r>
            <a:r>
              <a:rPr lang="sk-SK" altLang="sk-SK" sz="1400" b="1" dirty="0" smtClean="0"/>
              <a:t> </a:t>
            </a:r>
            <a:r>
              <a:rPr lang="sk-SK" altLang="sk-SK" sz="1400" b="1" dirty="0"/>
              <a:t>s cieľom rozširovania </a:t>
            </a:r>
            <a:r>
              <a:rPr lang="sk-SK" altLang="sk-SK" sz="1400" b="1" dirty="0" err="1"/>
              <a:t>agrolesníckych</a:t>
            </a:r>
            <a:r>
              <a:rPr lang="sk-SK" altLang="sk-SK" sz="1400" b="1" dirty="0"/>
              <a:t> systémov v </a:t>
            </a:r>
            <a:r>
              <a:rPr lang="sk-SK" altLang="sk-SK" sz="1400" b="1" dirty="0" smtClean="0"/>
              <a:t>Európe</a:t>
            </a:r>
          </a:p>
          <a:p>
            <a:pPr eaLnBrk="1" hangingPunct="1">
              <a:lnSpc>
                <a:spcPct val="110000"/>
              </a:lnSpc>
            </a:pPr>
            <a:r>
              <a:rPr lang="sk-SK" altLang="sk-SK" sz="1400" b="1" dirty="0" smtClean="0"/>
              <a:t>Zastrešuje národné </a:t>
            </a:r>
            <a:r>
              <a:rPr lang="sk-SK" altLang="sk-SK" sz="1400" b="1" dirty="0" err="1" smtClean="0"/>
              <a:t>agrolesnícke</a:t>
            </a:r>
            <a:r>
              <a:rPr lang="sk-SK" altLang="sk-SK" sz="1400" b="1" dirty="0" smtClean="0"/>
              <a:t> združenia a spolky v európskych krajinách </a:t>
            </a:r>
            <a:endParaRPr lang="sk-SK" altLang="sk-SK" sz="1400" b="1" dirty="0"/>
          </a:p>
          <a:p>
            <a:pPr eaLnBrk="1" hangingPunct="1">
              <a:lnSpc>
                <a:spcPct val="110000"/>
              </a:lnSpc>
            </a:pPr>
            <a:r>
              <a:rPr lang="sk-SK" altLang="sk-SK" sz="1400" b="1" dirty="0"/>
              <a:t>Činnosť - webstránka, vydávanie </a:t>
            </a:r>
            <a:r>
              <a:rPr lang="sk-SK" altLang="sk-SK" sz="1400" b="1" dirty="0" err="1"/>
              <a:t>Newsletter</a:t>
            </a:r>
            <a:r>
              <a:rPr lang="sk-SK" altLang="sk-SK" sz="1400" b="1" dirty="0"/>
              <a:t>, </a:t>
            </a:r>
            <a:r>
              <a:rPr lang="sk-SK" altLang="sk-SK" sz="1400" b="1" dirty="0" err="1"/>
              <a:t>usporiadavanie</a:t>
            </a:r>
            <a:r>
              <a:rPr lang="sk-SK" altLang="sk-SK" sz="1400" b="1" dirty="0"/>
              <a:t> konferencií každé 2 </a:t>
            </a:r>
            <a:r>
              <a:rPr lang="sk-SK" altLang="sk-SK" sz="1400" b="1" dirty="0" smtClean="0"/>
              <a:t>roky (NLC sa zúčastňuje ako jediná inštitúcia zo Slovenska), </a:t>
            </a:r>
            <a:r>
              <a:rPr lang="sk-SK" altLang="sk-SK" sz="1400" b="1" dirty="0"/>
              <a:t>projekty, aktivity v európskej politike</a:t>
            </a:r>
          </a:p>
          <a:p>
            <a:pPr eaLnBrk="1" hangingPunct="1">
              <a:lnSpc>
                <a:spcPct val="110000"/>
              </a:lnSpc>
            </a:pPr>
            <a:endParaRPr lang="sk-SK" altLang="sk-SK" sz="1400" b="1" dirty="0"/>
          </a:p>
          <a:p>
            <a:pPr eaLnBrk="1" hangingPunct="1">
              <a:lnSpc>
                <a:spcPct val="110000"/>
              </a:lnSpc>
            </a:pPr>
            <a:endParaRPr lang="sk-SK" altLang="sk-SK" sz="1400" b="1" dirty="0"/>
          </a:p>
          <a:p>
            <a:pPr eaLnBrk="1" hangingPunct="1">
              <a:lnSpc>
                <a:spcPct val="110000"/>
              </a:lnSpc>
            </a:pPr>
            <a:endParaRPr lang="sk-SK" altLang="sk-SK" sz="1400" b="1" dirty="0"/>
          </a:p>
          <a:p>
            <a:pPr eaLnBrk="1" hangingPunct="1">
              <a:lnSpc>
                <a:spcPct val="110000"/>
              </a:lnSpc>
            </a:pPr>
            <a:endParaRPr lang="sk-SK" altLang="sk-SK" sz="1400" b="1" dirty="0"/>
          </a:p>
          <a:p>
            <a:pPr eaLnBrk="1" hangingPunct="1">
              <a:lnSpc>
                <a:spcPct val="110000"/>
              </a:lnSpc>
            </a:pPr>
            <a:endParaRPr lang="sk-SK" altLang="sk-SK" sz="1400" b="1" dirty="0"/>
          </a:p>
          <a:p>
            <a:pPr eaLnBrk="1" hangingPunct="1">
              <a:lnSpc>
                <a:spcPct val="110000"/>
              </a:lnSpc>
            </a:pPr>
            <a:endParaRPr lang="sk-SK" altLang="sk-SK" sz="1400" b="1" dirty="0"/>
          </a:p>
          <a:p>
            <a:pPr eaLnBrk="1" hangingPunct="1">
              <a:lnSpc>
                <a:spcPct val="110000"/>
              </a:lnSpc>
            </a:pPr>
            <a:endParaRPr lang="sk-SK" altLang="sk-SK" sz="1400" b="1" dirty="0"/>
          </a:p>
          <a:p>
            <a:pPr eaLnBrk="1" hangingPunct="1">
              <a:lnSpc>
                <a:spcPct val="110000"/>
              </a:lnSpc>
            </a:pPr>
            <a:endParaRPr lang="sk-SK" altLang="sk-SK" sz="1400" b="1" dirty="0"/>
          </a:p>
          <a:p>
            <a:pPr eaLnBrk="1" hangingPunct="1">
              <a:lnSpc>
                <a:spcPct val="110000"/>
              </a:lnSpc>
            </a:pPr>
            <a:endParaRPr lang="sk-SK" altLang="sk-SK" sz="1400" b="1" dirty="0"/>
          </a:p>
          <a:p>
            <a:pPr eaLnBrk="1" hangingPunct="1">
              <a:lnSpc>
                <a:spcPct val="110000"/>
              </a:lnSpc>
            </a:pPr>
            <a:endParaRPr lang="sk-SK" altLang="sk-SK" sz="1400" b="1" dirty="0"/>
          </a:p>
          <a:p>
            <a:pPr eaLnBrk="1" hangingPunct="1">
              <a:lnSpc>
                <a:spcPct val="110000"/>
              </a:lnSpc>
            </a:pPr>
            <a:endParaRPr lang="sk-SK" altLang="sk-SK" sz="1400" b="1" dirty="0"/>
          </a:p>
          <a:p>
            <a:pPr eaLnBrk="1" hangingPunct="1">
              <a:lnSpc>
                <a:spcPct val="110000"/>
              </a:lnSpc>
            </a:pPr>
            <a:r>
              <a:rPr lang="sk-SK" altLang="sk-SK" sz="1400" b="1" dirty="0" smtClean="0"/>
              <a:t> </a:t>
            </a:r>
            <a:r>
              <a:rPr lang="sk-SK" altLang="sk-SK" sz="1400" b="1" dirty="0" smtClean="0"/>
              <a:t>Slovensko zatiaľ nemá v EURAF oficiálne zastúpenie</a:t>
            </a:r>
            <a:endParaRPr lang="sk-SK" altLang="sk-SK" sz="1400" b="1" dirty="0"/>
          </a:p>
        </p:txBody>
      </p:sp>
      <p:pic>
        <p:nvPicPr>
          <p:cNvPr id="225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349" y="3143248"/>
            <a:ext cx="4597411" cy="294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714348" y="277813"/>
            <a:ext cx="7572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 err="1" smtClean="0">
                <a:solidFill>
                  <a:schemeClr val="tx2"/>
                </a:solidFill>
              </a:rPr>
              <a:t>Agrolesníctvo</a:t>
            </a:r>
            <a:r>
              <a:rPr lang="sk-SK" altLang="sk-SK" sz="2400" b="1" dirty="0" smtClean="0">
                <a:solidFill>
                  <a:schemeClr val="tx2"/>
                </a:solidFill>
              </a:rPr>
              <a:t> na Slovensku a jeho perspektívy </a:t>
            </a:r>
            <a:r>
              <a:rPr lang="sk-SK" altLang="sk-SK" sz="1800" dirty="0" smtClean="0">
                <a:solidFill>
                  <a:schemeClr val="tx2"/>
                </a:solidFill>
              </a:rPr>
              <a:t>Aktuálny stav v praxi a vzdelávaní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42910" y="1643050"/>
            <a:ext cx="8143932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podmienkach Slovenska </a:t>
            </a:r>
            <a:r>
              <a:rPr lang="sk-SK" sz="18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agrolesníctvo</a:t>
            </a:r>
            <a:r>
              <a:rPr lang="sk-SK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oficiálne neexistuje</a:t>
            </a: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napriek tomu, že pozostatky takýchto systémov vytvorených v minulosti tu stále možno nájsť a možno ich zaradiť aj ku „kultúrnemu dedičstvu“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Jeho širšej aplikácii a cielenému rozvoju dnes bráni aj </a:t>
            </a:r>
            <a:r>
              <a:rPr lang="sk-SK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existujúca legislatíva</a:t>
            </a: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ktorá u nás pozná </a:t>
            </a:r>
            <a:r>
              <a:rPr lang="sk-SK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iba poľnohospodárske alebo lesnícke využívanie pôdy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Treba povedať, že v minulosti už boli pokusy zaviesť takýto predmet na stredných odborných školách s poľnohospodárskym, alebo lesníckym zameraním, ale zatiaľ skončili neúspešne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Veľkým problémom je aj </a:t>
            </a:r>
            <a:r>
              <a:rPr lang="sk-SK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chýbajúce domáce odborné zázemie</a:t>
            </a: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keďže tejto problematike sa v predchádzajúcich rokoch na našich univerzitách, ani rezortných výskumných pracoviskách </a:t>
            </a:r>
            <a:r>
              <a:rPr lang="sk-SK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nikto systematicky nevenoval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sk-SK" sz="1800" b="1" dirty="0" smtClean="0">
              <a:solidFill>
                <a:srgbClr val="3300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714348" y="277813"/>
            <a:ext cx="7572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 err="1" smtClean="0">
                <a:solidFill>
                  <a:schemeClr val="tx2"/>
                </a:solidFill>
              </a:rPr>
              <a:t>Agrolesníctvo</a:t>
            </a:r>
            <a:r>
              <a:rPr lang="sk-SK" altLang="sk-SK" sz="2400" b="1" dirty="0" smtClean="0">
                <a:solidFill>
                  <a:schemeClr val="tx2"/>
                </a:solidFill>
              </a:rPr>
              <a:t> na Slovensku a jeho perspektívy </a:t>
            </a:r>
            <a:r>
              <a:rPr lang="pl-PL" sz="1800" dirty="0" smtClean="0">
                <a:latin typeface="Tahoma" panose="020B0604030504040204" pitchFamily="34" charset="0"/>
              </a:rPr>
              <a:t>Agrolesnícke systémy vhodné pre podmienky Slovenska</a:t>
            </a:r>
            <a:endParaRPr lang="sk-SK" altLang="sk-SK" sz="1800" dirty="0" smtClean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642910" y="1500174"/>
            <a:ext cx="8001056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Tradičné systémy s vysokou prírodnou alebo kultúrnou hodnotou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4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Pasené a poľné sady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4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Brehové pásy (porasty) drevín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4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Ochranné pásy drevín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4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Lesné a domáce záhrady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Pestovanie drevín na ornej pôde (</a:t>
            </a:r>
            <a:r>
              <a:rPr lang="sk-SK" sz="1600" b="1" dirty="0" err="1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Silvoarable</a:t>
            </a: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4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Líniové výsadby </a:t>
            </a:r>
            <a:r>
              <a:rPr lang="sk-SK" sz="1400" b="1" dirty="0" err="1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vysokokmenných</a:t>
            </a:r>
            <a:r>
              <a:rPr lang="sk-SK" sz="14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cenných lesných alebo ovocných drevín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400" b="1" dirty="0" err="1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Výmladkové</a:t>
            </a:r>
            <a:r>
              <a:rPr lang="sk-SK" sz="14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pásové výsadby rýchlorastúcich drevín (</a:t>
            </a:r>
            <a:r>
              <a:rPr lang="sk-SK" sz="1400" b="1" dirty="0" err="1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Alley</a:t>
            </a:r>
            <a:r>
              <a:rPr lang="sk-SK" sz="14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k-SK" sz="1400" b="1" dirty="0" err="1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cropping</a:t>
            </a:r>
            <a:r>
              <a:rPr lang="sk-SK" sz="14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4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Poľnohospodárske vetrolamy, remízky a líniové výsadby na okrajoch pozemkov alebo pôdnych blokov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Dreviny na pasienkoch (</a:t>
            </a:r>
            <a:r>
              <a:rPr lang="sk-SK" sz="1600" b="1" dirty="0" err="1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Silvopastoral</a:t>
            </a: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4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Pestovanie cenných sortimentov drevín na pasienkoch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4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Pestovanie </a:t>
            </a:r>
            <a:r>
              <a:rPr lang="sk-SK" sz="1400" b="1" dirty="0" err="1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vysokokmenných</a:t>
            </a:r>
            <a:r>
              <a:rPr lang="sk-SK" sz="14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ovocných drevín na pasienkoch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4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Pestovanie krovitých plodonosných drevín na pasienkoch (borievka, rakytník, drienka, lieska a pod.)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sk-SK" sz="1600" b="1" dirty="0" err="1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Agrolesnícke</a:t>
            </a: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systémy kombinujúce dreviny s chovom ďalších zvierat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400" b="1" dirty="0" err="1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Vysokokmenné</a:t>
            </a:r>
            <a:r>
              <a:rPr lang="sk-SK" sz="14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krovinové, ale aj </a:t>
            </a:r>
            <a:r>
              <a:rPr lang="sk-SK" sz="1400" b="1" dirty="0" err="1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výmladkové</a:t>
            </a:r>
            <a:r>
              <a:rPr lang="sk-SK" sz="14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plantáže RRD s chovom hydiny, prasiat a pod.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sk-SK" sz="1800" b="1" dirty="0" smtClean="0">
              <a:solidFill>
                <a:srgbClr val="3300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714348" y="277813"/>
            <a:ext cx="792961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 err="1" smtClean="0">
                <a:solidFill>
                  <a:schemeClr val="tx2"/>
                </a:solidFill>
              </a:rPr>
              <a:t>Agrolesníctvo</a:t>
            </a:r>
            <a:r>
              <a:rPr lang="sk-SK" altLang="sk-SK" sz="2400" b="1" dirty="0" smtClean="0">
                <a:solidFill>
                  <a:schemeClr val="tx2"/>
                </a:solidFill>
              </a:rPr>
              <a:t> na Slovensku a jeho perspektívy </a:t>
            </a:r>
            <a:r>
              <a:rPr lang="pl-PL" sz="1800" dirty="0" smtClean="0">
                <a:latin typeface="Tahoma" panose="020B0604030504040204" pitchFamily="34" charset="0"/>
              </a:rPr>
              <a:t>Vyjadrenia ministerky pôdohospodárstva rozvoja vidieka Gabriely Matečnej</a:t>
            </a:r>
            <a:endParaRPr lang="sk-SK" altLang="sk-SK" sz="1800" dirty="0" smtClean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755576" y="1571612"/>
            <a:ext cx="7992888" cy="492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Citát z vyjadrenia ministerky Gabriely </a:t>
            </a:r>
            <a:r>
              <a:rPr lang="sk-SK" sz="1600" b="1" dirty="0" err="1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Matečnej</a:t>
            </a: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 stretnutí ministrov pôdohospodárstva krajín EÚ na Malte (2017) :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</a:t>
            </a:r>
            <a:r>
              <a:rPr lang="sk-SK" sz="1600" i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 správny prístup Slovenska k zmierňovaniu dopadov klimatických zmien považujem </a:t>
            </a:r>
            <a:r>
              <a:rPr lang="sk-SK" sz="1600" i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biodiverzitu v poľnohospodárskej produkcii a zavádzanie </a:t>
            </a:r>
            <a:r>
              <a:rPr lang="sk-SK" sz="1600" i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agrolesníckych</a:t>
            </a:r>
            <a:r>
              <a:rPr lang="sk-SK" sz="1600" i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systémov </a:t>
            </a:r>
            <a:r>
              <a:rPr lang="sk-SK" sz="1600" i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hospodárenia na poľnohospodárskej i lesnej pôde, čiže kombinovanie pestovania drevín s poľnohospodárskou produkciou. Zvýšenú pozornosť musíme venovať aj zabraňovaniu degradácie pôdy a krajiny, ktoré sú nebezpečným následkom nevhodného manažovania vody v krajine</a:t>
            </a: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“. (</a:t>
            </a: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</a:t>
            </a: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bit.ly/2qgJP8l</a:t>
            </a: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sk-SK" sz="1600" b="1" dirty="0" smtClean="0">
              <a:solidFill>
                <a:srgbClr val="3300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októbri 2018 bola na základe našej intervencie u pani ministerky Gabriely </a:t>
            </a:r>
            <a:r>
              <a:rPr lang="sk-SK" sz="1600" b="1" dirty="0" err="1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Matečnej</a:t>
            </a: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pridelená </a:t>
            </a:r>
            <a:r>
              <a:rPr lang="sk-SK" sz="1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problematika </a:t>
            </a:r>
            <a:r>
              <a:rPr lang="sk-SK" sz="16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agrolesníckych</a:t>
            </a:r>
            <a:r>
              <a:rPr lang="sk-SK" sz="1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systémov </a:t>
            </a: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agendy hlavnému štátnemu radcovi Ing. Jánovi </a:t>
            </a:r>
            <a:r>
              <a:rPr lang="sk-SK" sz="1600" b="1" dirty="0" err="1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Marcinekovi</a:t>
            </a: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 Sekcii lesného hospodárstva a spracovania dreva MPRV SR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22.8.2019 na Agrokomplexe 2019 v Nitre pani ministerka </a:t>
            </a:r>
            <a:r>
              <a:rPr lang="sk-SK" sz="1600" b="1" dirty="0" err="1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Matečná</a:t>
            </a: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 rámci diskusie k </a:t>
            </a:r>
            <a:r>
              <a:rPr lang="sk-SK" sz="1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Strategickému plánu slovenského poľnohospodárstva na roky 2021 – 2027</a:t>
            </a: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prezentovala zámer zaradiť doň aj podporu </a:t>
            </a:r>
            <a:r>
              <a:rPr lang="sk-SK" sz="16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agrolesníckych</a:t>
            </a:r>
            <a:r>
              <a:rPr lang="sk-SK" sz="1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systémov</a:t>
            </a:r>
          </a:p>
          <a:p>
            <a:pPr marL="0" indent="0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sk-SK" altLang="sk-SK" sz="1600" dirty="0" smtClean="0"/>
          </a:p>
          <a:p>
            <a:pPr marL="0" indent="0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sk-SK" altLang="sk-SK" sz="16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714348" y="277813"/>
            <a:ext cx="7572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 smtClean="0">
                <a:solidFill>
                  <a:schemeClr val="tx2"/>
                </a:solidFill>
              </a:rPr>
              <a:t>Aktivity NLC v oblasti </a:t>
            </a:r>
            <a:r>
              <a:rPr lang="sk-SK" altLang="sk-SK" sz="2400" b="1" dirty="0" err="1" smtClean="0">
                <a:solidFill>
                  <a:schemeClr val="tx2"/>
                </a:solidFill>
              </a:rPr>
              <a:t>agrolesníctva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800" dirty="0" smtClean="0">
                <a:solidFill>
                  <a:schemeClr val="tx2"/>
                </a:solidFill>
              </a:rPr>
              <a:t>Medzinárodná spolupráca</a:t>
            </a:r>
            <a:endParaRPr lang="sk-SK" altLang="sk-SK" sz="1800" dirty="0" smtClean="0">
              <a:solidFill>
                <a:schemeClr val="tx2"/>
              </a:solidFill>
            </a:endParaRPr>
          </a:p>
        </p:txBody>
      </p:sp>
      <p:sp>
        <p:nvSpPr>
          <p:cNvPr id="4" name="Zástupný symbol obsahu 2"/>
          <p:cNvSpPr txBox="1">
            <a:spLocks/>
          </p:cNvSpPr>
          <p:nvPr/>
        </p:nvSpPr>
        <p:spPr>
          <a:xfrm>
            <a:off x="941090" y="1780310"/>
            <a:ext cx="7560000" cy="4577648"/>
          </a:xfrm>
          <a:prstGeom prst="rect">
            <a:avLst/>
          </a:prstGeom>
        </p:spPr>
        <p:txBody>
          <a:bodyPr lIns="0" r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sz="1800" b="1" i="0" u="none" strike="noStrike" kern="0" cap="none" spc="0" normalizeH="0" baseline="0" noProof="0" smtClean="0">
                <a:ln>
                  <a:noFill/>
                </a:ln>
                <a:solidFill>
                  <a:srgbClr val="33003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 </a:t>
            </a:r>
            <a:r>
              <a:rPr kumimoji="0" lang="sk-SK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AGFOSY</a:t>
            </a:r>
            <a:r>
              <a:rPr kumimoji="0" lang="sk-SK" sz="1800" b="1" i="0" u="none" strike="noStrike" kern="0" cap="none" spc="0" normalizeH="0" baseline="0" noProof="0" smtClean="0">
                <a:ln>
                  <a:noFill/>
                </a:ln>
                <a:solidFill>
                  <a:srgbClr val="33003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sk-SK" sz="1400" b="1" i="0" u="none" strike="noStrike" kern="0" cap="none" spc="0" normalizeH="0" baseline="0" noProof="0" smtClean="0">
                <a:ln>
                  <a:noFill/>
                </a:ln>
                <a:solidFill>
                  <a:srgbClr val="33003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(Agroforestry Systems: The Opportunity for European Landscape and Agriculture – Agrolesnícke systémy: Príležitosť pre európsku krajinu a poľnohospodárstvo) ERASMUS+,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sz="1400" b="1" i="0" u="none" strike="noStrike" kern="0" cap="none" spc="0" normalizeH="0" baseline="0" noProof="0" smtClean="0">
                <a:ln>
                  <a:noFill/>
                </a:ln>
                <a:solidFill>
                  <a:srgbClr val="33003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konzorcium partnerov zo 6-tich krajín: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sz="1400" b="1" i="0" u="none" strike="noStrike" kern="0" cap="none" spc="0" normalizeH="0" baseline="0" noProof="0" smtClean="0">
                <a:ln>
                  <a:noFill/>
                </a:ln>
                <a:solidFill>
                  <a:srgbClr val="33003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Česká republika, Francúzsko, Belgicko, Španielsko, Maďarsko a Slovensko,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sz="1400" b="1" i="0" u="none" strike="noStrike" kern="0" cap="none" spc="0" normalizeH="0" baseline="0" noProof="0" smtClean="0">
                <a:ln>
                  <a:noFill/>
                </a:ln>
                <a:solidFill>
                  <a:srgbClr val="33003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doba riešenia 10/2018 – 9/2020,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sz="1400" b="1" i="0" u="none" strike="noStrike" kern="0" cap="none" spc="0" normalizeH="0" baseline="0" noProof="0" smtClean="0">
                <a:ln>
                  <a:noFill/>
                </a:ln>
                <a:solidFill>
                  <a:srgbClr val="33003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https://www.europeanlandowners.org/projects/agfosy</a:t>
            </a:r>
            <a:r>
              <a:rPr kumimoji="0" lang="sk-SK" sz="1400" b="1" i="0" u="none" strike="noStrike" kern="0" cap="none" spc="0" normalizeH="0" baseline="0" noProof="0" smtClean="0">
                <a:ln>
                  <a:noFill/>
                </a:ln>
                <a:solidFill>
                  <a:srgbClr val="33003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sz="1800" b="1" i="0" u="none" strike="noStrike" kern="0" cap="none" spc="0" normalizeH="0" baseline="0" noProof="0" smtClean="0">
                <a:ln>
                  <a:noFill/>
                </a:ln>
                <a:solidFill>
                  <a:srgbClr val="33003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Výstupy projektu: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0" lang="sk-SK" sz="1400" b="1" i="0" u="none" strike="noStrike" kern="0" cap="none" spc="0" normalizeH="0" baseline="0" noProof="0" smtClean="0">
                <a:ln>
                  <a:noFill/>
                </a:ln>
                <a:solidFill>
                  <a:srgbClr val="33003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analýza súčasného stavu v agrolesníctve – porovnávacia štúdia so vstupmi z jednotlivých partnerských krajín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0" lang="sk-SK" sz="1400" b="1" i="0" u="none" strike="noStrike" kern="0" cap="none" spc="0" normalizeH="0" baseline="0" noProof="0" smtClean="0">
                <a:ln>
                  <a:noFill/>
                </a:ln>
                <a:solidFill>
                  <a:srgbClr val="33003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prípadové štúdie – zhromaždenie a vývoj vzdelávacích materiálov s príkladmi dobrej praxe z jednotlivých partnerských krajín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0" lang="sk-SK" sz="1400" b="1" i="0" u="none" strike="noStrike" kern="0" cap="none" spc="0" normalizeH="0" baseline="0" noProof="0" smtClean="0">
                <a:ln>
                  <a:noFill/>
                </a:ln>
                <a:solidFill>
                  <a:srgbClr val="33003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vytvorenie vzdelávacieho programu (študijné materiály pre cieľovú skupinu obsahujúce majmä metodiky pre zakladanie a manažment vhodných agrolesníckych praktík, prípadové štúdie, študijné materiály pre lektorov vrátane osnov výuky)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0" lang="sk-SK" sz="1400" b="1" i="0" u="none" strike="noStrike" kern="0" cap="none" spc="0" normalizeH="0" baseline="0" noProof="0" smtClean="0">
                <a:ln>
                  <a:noFill/>
                </a:ln>
                <a:solidFill>
                  <a:srgbClr val="33003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pilotné otestovanie vytvoreného vzdelávacieho progamu</a:t>
            </a:r>
            <a:endParaRPr kumimoji="0" lang="sk-SK" sz="1400" b="1" i="0" u="none" strike="noStrike" kern="0" cap="none" spc="0" normalizeH="0" baseline="0" noProof="0" dirty="0">
              <a:ln>
                <a:noFill/>
              </a:ln>
              <a:solidFill>
                <a:srgbClr val="33003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755650" y="1628800"/>
            <a:ext cx="7632774" cy="475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sk-SK" altLang="sk-SK" sz="1800" dirty="0" smtClean="0"/>
              <a:t>NLC rieši od roku 2019 pre MPRV SR v kontraktovej úlohe výskumu a vývoja etapu „</a:t>
            </a:r>
            <a:r>
              <a:rPr lang="sk-SK" altLang="sk-SK" sz="1800" b="1" dirty="0" smtClean="0"/>
              <a:t>Výskum možností využívania </a:t>
            </a:r>
            <a:r>
              <a:rPr lang="sk-SK" altLang="sk-SK" sz="1800" b="1" dirty="0" err="1" smtClean="0"/>
              <a:t>agrolesníckych</a:t>
            </a:r>
            <a:r>
              <a:rPr lang="sk-SK" altLang="sk-SK" sz="1800" b="1" dirty="0" smtClean="0"/>
              <a:t> systémov na Slovensku</a:t>
            </a:r>
            <a:r>
              <a:rPr lang="sk-SK" altLang="sk-SK" sz="1800" dirty="0" smtClean="0"/>
              <a:t>“, ktorej výstupom bude „</a:t>
            </a:r>
            <a:r>
              <a:rPr lang="sk-SK" altLang="sk-SK" sz="1800" b="1" dirty="0" smtClean="0"/>
              <a:t>Pilotná štúdia o možnostiach využívania </a:t>
            </a:r>
            <a:r>
              <a:rPr lang="sk-SK" altLang="sk-SK" sz="1800" b="1" dirty="0" err="1" smtClean="0"/>
              <a:t>agrolesníckych</a:t>
            </a:r>
            <a:r>
              <a:rPr lang="sk-SK" altLang="sk-SK" sz="1800" b="1" dirty="0" smtClean="0"/>
              <a:t> systémov na Slovensku</a:t>
            </a:r>
            <a:r>
              <a:rPr lang="sk-SK" altLang="sk-SK" sz="1800" dirty="0" smtClean="0"/>
              <a:t>“ ako východisková poznatková báza pre širšie koncipovaný </a:t>
            </a:r>
            <a:r>
              <a:rPr lang="sk-SK" altLang="sk-SK" sz="1800" dirty="0" err="1" smtClean="0"/>
              <a:t>medzisektorový</a:t>
            </a:r>
            <a:r>
              <a:rPr lang="sk-SK" altLang="sk-SK" sz="1800" dirty="0" smtClean="0"/>
              <a:t> výskumný program s vyústením do tvorby politík</a:t>
            </a:r>
            <a:r>
              <a:rPr lang="sk-SK" altLang="sk-SK" sz="1800" dirty="0" smtClean="0"/>
              <a:t>.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sk-SK" altLang="sk-SK" sz="1800" dirty="0" smtClean="0"/>
              <a:t>Aktuálne pripravujeme návrh projektu „</a:t>
            </a:r>
            <a:r>
              <a:rPr lang="sk-SK" altLang="sk-SK" sz="1800" b="1" dirty="0" smtClean="0"/>
              <a:t>Vývoj modelov transformácie drevinami zarastených trvalých trávnych porastov na produkčné </a:t>
            </a:r>
            <a:r>
              <a:rPr lang="sk-SK" altLang="sk-SK" sz="1800" b="1" dirty="0" err="1" smtClean="0"/>
              <a:t>agrolesnícke</a:t>
            </a:r>
            <a:r>
              <a:rPr lang="sk-SK" altLang="sk-SK" sz="1800" b="1" dirty="0" smtClean="0"/>
              <a:t> pasienky</a:t>
            </a:r>
            <a:r>
              <a:rPr lang="sk-SK" altLang="sk-SK" sz="1800" dirty="0" smtClean="0"/>
              <a:t>“</a:t>
            </a:r>
          </a:p>
          <a:p>
            <a:pPr eaLnBrk="1" hangingPunct="1">
              <a:lnSpc>
                <a:spcPct val="110000"/>
              </a:lnSpc>
            </a:pPr>
            <a:r>
              <a:rPr lang="sk-SK" altLang="sk-SK" sz="1800" dirty="0" smtClean="0"/>
              <a:t>Intenzívne </a:t>
            </a:r>
            <a:r>
              <a:rPr lang="sk-SK" altLang="sk-SK" sz="1800" dirty="0" smtClean="0"/>
              <a:t>komunikujeme s farmármi a ich združeniami </a:t>
            </a:r>
            <a:r>
              <a:rPr lang="sk-SK" altLang="sk-SK" sz="1800" dirty="0"/>
              <a:t>a pripravujeme </a:t>
            </a:r>
            <a:r>
              <a:rPr lang="sk-SK" altLang="sk-SK" sz="1800" dirty="0" smtClean="0"/>
              <a:t>založenie </a:t>
            </a:r>
            <a:r>
              <a:rPr lang="sk-SK" altLang="sk-SK" sz="1800" b="1" dirty="0"/>
              <a:t>Slovenského </a:t>
            </a:r>
            <a:r>
              <a:rPr lang="sk-SK" altLang="sk-SK" sz="1800" b="1" dirty="0" err="1"/>
              <a:t>agrolesníckeho</a:t>
            </a:r>
            <a:r>
              <a:rPr lang="sk-SK" altLang="sk-SK" sz="1800" b="1" dirty="0"/>
              <a:t> spolku</a:t>
            </a:r>
            <a:r>
              <a:rPr lang="sk-SK" altLang="sk-SK" sz="1800" dirty="0"/>
              <a:t>, ktorý bude zastupovať Slovensko v Európskej </a:t>
            </a:r>
            <a:r>
              <a:rPr lang="sk-SK" altLang="sk-SK" sz="1800" dirty="0" err="1"/>
              <a:t>agrolesníckej</a:t>
            </a:r>
            <a:r>
              <a:rPr lang="sk-SK" altLang="sk-SK" sz="1800" dirty="0"/>
              <a:t> </a:t>
            </a:r>
            <a:r>
              <a:rPr lang="sk-SK" altLang="sk-SK" sz="1800" dirty="0" smtClean="0"/>
              <a:t>federácii, pripravujeme webovú stránku (</a:t>
            </a:r>
            <a:r>
              <a:rPr lang="sk-SK" altLang="sk-SK" sz="1800" dirty="0" smtClean="0">
                <a:hlinkClick r:id="rId2"/>
              </a:rPr>
              <a:t>www.agrolesnictvo.sk</a:t>
            </a:r>
            <a:r>
              <a:rPr lang="sk-SK" altLang="sk-SK" sz="1800" dirty="0" smtClean="0"/>
              <a:t>) </a:t>
            </a:r>
            <a:endParaRPr lang="sk-SK" altLang="sk-SK" sz="1800" dirty="0"/>
          </a:p>
          <a:p>
            <a:pPr eaLnBrk="1" hangingPunct="1">
              <a:lnSpc>
                <a:spcPct val="110000"/>
              </a:lnSpc>
            </a:pPr>
            <a:endParaRPr lang="sk-SK" altLang="sk-SK" sz="1800" dirty="0"/>
          </a:p>
          <a:p>
            <a:pPr eaLnBrk="1" hangingPunct="1">
              <a:lnSpc>
                <a:spcPct val="110000"/>
              </a:lnSpc>
            </a:pPr>
            <a:endParaRPr lang="sk-SK" altLang="sk-SK" sz="1800" dirty="0"/>
          </a:p>
          <a:p>
            <a:pPr eaLnBrk="1" hangingPunct="1">
              <a:lnSpc>
                <a:spcPct val="110000"/>
              </a:lnSpc>
            </a:pPr>
            <a:endParaRPr lang="sk-SK" altLang="sk-SK" sz="1800" dirty="0"/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endParaRPr lang="sk-SK" altLang="sk-SK" sz="1800" dirty="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714348" y="277813"/>
            <a:ext cx="792961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 smtClean="0">
                <a:solidFill>
                  <a:schemeClr val="tx2"/>
                </a:solidFill>
              </a:rPr>
              <a:t>Aktivity NLC v oblasti </a:t>
            </a:r>
            <a:r>
              <a:rPr lang="sk-SK" altLang="sk-SK" sz="2400" b="1" dirty="0" err="1" smtClean="0">
                <a:solidFill>
                  <a:schemeClr val="tx2"/>
                </a:solidFill>
              </a:rPr>
              <a:t>agrolesníctva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800" dirty="0" smtClean="0">
                <a:solidFill>
                  <a:schemeClr val="tx2"/>
                </a:solidFill>
              </a:rPr>
              <a:t>Domáce aktivity</a:t>
            </a:r>
            <a:endParaRPr lang="sk-SK" altLang="sk-SK" sz="1800" dirty="0" smtClean="0">
              <a:solidFill>
                <a:schemeClr val="tx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361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b="1" dirty="0">
                <a:solidFill>
                  <a:schemeClr val="tx2"/>
                </a:solidFill>
              </a:rPr>
              <a:t>Čo </a:t>
            </a:r>
            <a:r>
              <a:rPr lang="sk-SK" altLang="sk-SK" b="1" dirty="0" smtClean="0">
                <a:solidFill>
                  <a:schemeClr val="tx2"/>
                </a:solidFill>
              </a:rPr>
              <a:t>NIE JE </a:t>
            </a:r>
            <a:r>
              <a:rPr lang="sk-SK" altLang="sk-SK" b="1" dirty="0" err="1">
                <a:solidFill>
                  <a:schemeClr val="tx2"/>
                </a:solidFill>
              </a:rPr>
              <a:t>agrolesníctvo</a:t>
            </a:r>
            <a:r>
              <a:rPr lang="sk-SK" altLang="sk-SK" b="1" dirty="0">
                <a:solidFill>
                  <a:schemeClr val="tx2"/>
                </a:solidFill>
              </a:rPr>
              <a:t> ?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11560" y="1700213"/>
            <a:ext cx="7960968" cy="465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k-SK" sz="1800" b="1" dirty="0" err="1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Agrolesníctvo</a:t>
            </a: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NIE </a:t>
            </a: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striedanie </a:t>
            </a: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lesa a polí, </a:t>
            </a:r>
            <a:endParaRPr lang="sk-SK" sz="1800" b="1" dirty="0" smtClean="0">
              <a:solidFill>
                <a:srgbClr val="3300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plošné </a:t>
            </a: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zalesňovanie poľnohospodárskej pôdy, </a:t>
            </a:r>
            <a:endParaRPr lang="sk-SK" sz="1800" b="1" dirty="0" smtClean="0">
              <a:solidFill>
                <a:srgbClr val="3300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plantáže </a:t>
            </a: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rýchlorastúcich drevín na poľnohospodárskej pôde</a:t>
            </a: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</a:t>
            </a: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dôsledku sukcesie drevinami porastené nevyužívané poľnohospodárske </a:t>
            </a: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pozemky,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tzv</a:t>
            </a: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krajinné prvky, alebo </a:t>
            </a: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nelesná drevinová vegetácia, </a:t>
            </a: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ktorá vznikla prirodzenou sukcesiou, či umelou výsadbou človekom a dnes nie je nijako </a:t>
            </a: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obhospodarovaná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výsadby </a:t>
            </a:r>
            <a:r>
              <a:rPr lang="sk-SK" sz="18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drevín, ktoré sú dnes novo navrhované ako  „spoločné zariadenia a opatrenia“ v rámci pozemkových úprav</a:t>
            </a:r>
          </a:p>
          <a:p>
            <a:pPr marL="360363" indent="-360363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endParaRPr lang="sk-SK" altLang="sk-SK" sz="1800" b="1" dirty="0" smtClean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283968" y="188640"/>
            <a:ext cx="446449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 smtClean="0">
                <a:solidFill>
                  <a:schemeClr val="tx2"/>
                </a:solidFill>
              </a:rPr>
              <a:t>Informácie zo 4. Svetového </a:t>
            </a:r>
            <a:r>
              <a:rPr lang="sk-SK" altLang="sk-SK" sz="2400" b="1" dirty="0" err="1" smtClean="0">
                <a:solidFill>
                  <a:schemeClr val="tx2"/>
                </a:solidFill>
              </a:rPr>
              <a:t>agrolesníckeho</a:t>
            </a:r>
            <a:r>
              <a:rPr lang="sk-SK" altLang="sk-SK" sz="2400" b="1" dirty="0" smtClean="0">
                <a:solidFill>
                  <a:schemeClr val="tx2"/>
                </a:solidFill>
              </a:rPr>
              <a:t> kongresu</a:t>
            </a:r>
            <a:endParaRPr lang="sk-SK" altLang="sk-SK" sz="1800" dirty="0">
              <a:solidFill>
                <a:schemeClr val="tx2"/>
              </a:solidFill>
            </a:endParaRPr>
          </a:p>
        </p:txBody>
      </p:sp>
      <p:pic>
        <p:nvPicPr>
          <p:cNvPr id="10" name="Obrázok 1" descr="Výsledok vyhľadávania obrázkov pre dopyt agroforestry 2019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175" y="188640"/>
            <a:ext cx="3649793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55576" y="1606000"/>
            <a:ext cx="7992888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altLang="sk-SK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Európskym lídrom v oblasti </a:t>
            </a:r>
            <a:r>
              <a:rPr lang="sk-SK" altLang="sk-SK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agrolesníctva</a:t>
            </a:r>
            <a:r>
              <a:rPr lang="sk-SK" altLang="sk-SK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je Francúzsko</a:t>
            </a:r>
          </a:p>
          <a:p>
            <a:pPr marL="361950" lvl="1" eaLnBrk="1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sk-SK" altLang="sk-SK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 vypracovaný </a:t>
            </a:r>
            <a:r>
              <a:rPr lang="sk-SK" altLang="sk-SK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Národný plán rozvoja </a:t>
            </a:r>
            <a:r>
              <a:rPr lang="sk-SK" altLang="sk-SK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agrolesníctva</a:t>
            </a:r>
            <a:r>
              <a:rPr lang="sk-SK" altLang="sk-SK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k-SK" altLang="sk-SK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sk-SK" altLang="sk-SK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</a:t>
            </a:r>
            <a:r>
              <a:rPr lang="sk-SK" altLang="sk-SK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bit.ly/2utfan9</a:t>
            </a:r>
            <a:r>
              <a:rPr lang="sk-SK" altLang="sk-SK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sk-SK" altLang="sk-SK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roky 2015 – </a:t>
            </a:r>
            <a:r>
              <a:rPr lang="sk-SK" altLang="sk-SK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2020, ktorého hlavným </a:t>
            </a:r>
            <a:r>
              <a:rPr lang="sk-SK" altLang="sk-SK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cieľom je podpora využívania </a:t>
            </a:r>
            <a:r>
              <a:rPr lang="sk-SK" altLang="sk-SK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agrolesníckych</a:t>
            </a:r>
            <a:r>
              <a:rPr lang="sk-SK" altLang="sk-SK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postupov vo Francúzsku. </a:t>
            </a:r>
            <a:r>
              <a:rPr lang="sk-SK" altLang="sk-SK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NP má  </a:t>
            </a:r>
            <a:r>
              <a:rPr lang="sk-SK" altLang="sk-SK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lang="sk-SK" altLang="sk-SK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strategických cieľov </a:t>
            </a:r>
            <a:r>
              <a:rPr lang="sk-SK" altLang="sk-SK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23 rámcových opatrení.</a:t>
            </a:r>
          </a:p>
          <a:p>
            <a:pPr marL="361950" lvl="1" eaLnBrk="1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sk-SK" altLang="sk-SK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Strategický cieľ 1 – </a:t>
            </a:r>
            <a:r>
              <a:rPr lang="sk-SK" altLang="sk-SK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Zlepšiť poznatky o </a:t>
            </a:r>
            <a:r>
              <a:rPr lang="sk-SK" altLang="sk-SK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agrolesníckych</a:t>
            </a:r>
            <a:r>
              <a:rPr lang="sk-SK" altLang="sk-SK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systémoch a ich fungovaní</a:t>
            </a:r>
            <a:r>
              <a:rPr lang="sk-SK" altLang="sk-SK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kde sú definované opatrenia na zvýšenie zdrojov pre výskumné inštitúcie, zlepšenie koordinácie medzi inštitúciami, ktoré sa zaoberajú </a:t>
            </a:r>
            <a:r>
              <a:rPr lang="sk-SK" altLang="sk-SK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agrolesníctvom</a:t>
            </a:r>
            <a:r>
              <a:rPr lang="sk-SK" altLang="sk-SK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potreba rozšíriť témy výskumu a vytvoriť sieť demonštračných </a:t>
            </a:r>
            <a:r>
              <a:rPr lang="sk-SK" altLang="sk-SK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agrolesníckych</a:t>
            </a:r>
            <a:r>
              <a:rPr lang="sk-SK" altLang="sk-SK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fariem v celom Francúzsku.</a:t>
            </a:r>
          </a:p>
          <a:p>
            <a:pPr marL="361950" lvl="1" eaLnBrk="1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sk-SK" altLang="sk-SK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Strategický cieľ 2 – </a:t>
            </a:r>
            <a:r>
              <a:rPr lang="sk-SK" altLang="sk-SK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Zlepšiť právne predpisy o </a:t>
            </a:r>
            <a:r>
              <a:rPr lang="sk-SK" altLang="sk-SK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agrolesníctve</a:t>
            </a:r>
            <a:r>
              <a:rPr lang="sk-SK" altLang="sk-SK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zvýšiť finančnú podporu</a:t>
            </a:r>
            <a:r>
              <a:rPr lang="sk-SK" altLang="sk-SK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ktorý je zameraný na úpravy právnych predpisov vrátane vzťahov medzi vlastníkmi a nájomcami pôdy a na návrhy nových podporných mechanizmov pre </a:t>
            </a:r>
            <a:r>
              <a:rPr lang="sk-SK" altLang="sk-SK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agrolesníctvo</a:t>
            </a:r>
            <a:r>
              <a:rPr lang="sk-SK" altLang="sk-SK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61950" lvl="1" eaLnBrk="1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sk-SK" altLang="sk-SK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Strategický cieľ 3 – </a:t>
            </a:r>
            <a:r>
              <a:rPr lang="sk-SK" altLang="sk-SK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Stimulovať rozširovanie služieb, vzdelávania a propagácie </a:t>
            </a:r>
            <a:r>
              <a:rPr lang="sk-SK" altLang="sk-SK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agrolesníctva</a:t>
            </a:r>
            <a:r>
              <a:rPr lang="sk-SK" altLang="sk-SK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Návrat problematiky pestovania drevín do vzdelávacích programov, zriadenie národnej siete </a:t>
            </a:r>
            <a:r>
              <a:rPr lang="sk-SK" altLang="sk-SK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agrolesníckych</a:t>
            </a:r>
            <a:r>
              <a:rPr lang="sk-SK" altLang="sk-SK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koordinátorov, zjednotenie francúzskych </a:t>
            </a:r>
            <a:r>
              <a:rPr lang="sk-SK" altLang="sk-SK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agrolesníckych</a:t>
            </a:r>
            <a:r>
              <a:rPr lang="sk-SK" altLang="sk-SK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združení, vytváranie učebníc a syntéz na účely vzdelávania a propagácie </a:t>
            </a:r>
            <a:r>
              <a:rPr lang="sk-SK" altLang="sk-SK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agrolesníctva</a:t>
            </a:r>
            <a:r>
              <a:rPr lang="sk-SK" altLang="sk-SK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organizovanie propagačných podujatí a kampaní.</a:t>
            </a:r>
          </a:p>
          <a:p>
            <a:pPr marL="361950" lvl="1" eaLnBrk="1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sk-SK" altLang="sk-SK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Strategický cieľ 4 – </a:t>
            </a:r>
            <a:r>
              <a:rPr lang="sk-SK" altLang="sk-SK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Zlepšiť pridanú hodnotu </a:t>
            </a:r>
            <a:r>
              <a:rPr lang="sk-SK" altLang="sk-SK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agrolesníckych</a:t>
            </a:r>
            <a:r>
              <a:rPr lang="sk-SK" altLang="sk-SK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výrobkov prostredníctvom podpory potravinárskeho a drevárskeho priemyslu</a:t>
            </a:r>
            <a:r>
              <a:rPr lang="sk-SK" altLang="sk-SK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 cieľom lepšie zhodnotiť produkciu z </a:t>
            </a:r>
            <a:r>
              <a:rPr lang="sk-SK" altLang="sk-SK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agrolesníckych</a:t>
            </a:r>
            <a:r>
              <a:rPr lang="sk-SK" altLang="sk-SK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systémov.</a:t>
            </a:r>
          </a:p>
          <a:p>
            <a:pPr marL="361950" lvl="1" eaLnBrk="1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sk-SK" altLang="sk-SK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Strategický cieľ 5 – </a:t>
            </a:r>
            <a:r>
              <a:rPr lang="sk-SK" altLang="sk-SK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Podpora </a:t>
            </a:r>
            <a:r>
              <a:rPr lang="sk-SK" altLang="sk-SK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agrolesníckych</a:t>
            </a:r>
            <a:r>
              <a:rPr lang="sk-SK" altLang="sk-SK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postupov a systémov na medzinárodnej úrovni </a:t>
            </a:r>
            <a:r>
              <a:rPr lang="sk-SK" altLang="sk-SK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(Európskej aj celosvetovej), vrátane rozvoja výskumu a výmeny poznatkov.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4283968" y="188640"/>
            <a:ext cx="446449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 smtClean="0">
                <a:solidFill>
                  <a:schemeClr val="tx2"/>
                </a:solidFill>
              </a:rPr>
              <a:t>Informácie zo 4. Svetového </a:t>
            </a:r>
            <a:r>
              <a:rPr lang="sk-SK" altLang="sk-SK" sz="2400" b="1" dirty="0" err="1" smtClean="0">
                <a:solidFill>
                  <a:schemeClr val="tx2"/>
                </a:solidFill>
              </a:rPr>
              <a:t>agrolesníckeho</a:t>
            </a:r>
            <a:r>
              <a:rPr lang="sk-SK" altLang="sk-SK" sz="2400" b="1" dirty="0" smtClean="0">
                <a:solidFill>
                  <a:schemeClr val="tx2"/>
                </a:solidFill>
              </a:rPr>
              <a:t> kongresu</a:t>
            </a:r>
            <a:endParaRPr lang="sk-SK" altLang="sk-SK" sz="1800" dirty="0">
              <a:solidFill>
                <a:schemeClr val="tx2"/>
              </a:solidFill>
            </a:endParaRPr>
          </a:p>
        </p:txBody>
      </p:sp>
      <p:pic>
        <p:nvPicPr>
          <p:cNvPr id="3" name="Obrázok 1" descr="Výsledok vyhľadávania obrázkov pre dopyt agroforestry 2019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175" y="188640"/>
            <a:ext cx="3649793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96913" y="1988840"/>
            <a:ext cx="7863519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sk-SK" altLang="sk-SK" sz="1400" dirty="0" smtClean="0"/>
              <a:t>Realizuje vo Francúzsku v </a:t>
            </a:r>
            <a:r>
              <a:rPr lang="sk-SK" altLang="sk-SK" sz="1400" dirty="0"/>
              <a:t>povodí rieky </a:t>
            </a:r>
            <a:r>
              <a:rPr lang="sk-SK" altLang="sk-SK" sz="1400" dirty="0" err="1" smtClean="0"/>
              <a:t>Adour-Garonne</a:t>
            </a:r>
            <a:r>
              <a:rPr lang="sk-SK" altLang="sk-SK" sz="1400" dirty="0" smtClean="0"/>
              <a:t> (rozloha </a:t>
            </a:r>
            <a:r>
              <a:rPr lang="sk-SK" altLang="sk-SK" sz="1400" dirty="0"/>
              <a:t>takmer 5 mil. </a:t>
            </a:r>
            <a:r>
              <a:rPr lang="sk-SK" altLang="sk-SK" sz="1400" dirty="0" smtClean="0"/>
              <a:t>ha </a:t>
            </a:r>
            <a:r>
              <a:rPr lang="sk-SK" altLang="sk-SK" sz="1400" dirty="0"/>
              <a:t>s veľkou rôznorodosťou </a:t>
            </a:r>
            <a:r>
              <a:rPr lang="sk-SK" altLang="sk-SK" sz="1400" dirty="0" err="1"/>
              <a:t>pôdnoklimatických</a:t>
            </a:r>
            <a:r>
              <a:rPr lang="sk-SK" altLang="sk-SK" sz="1400" dirty="0"/>
              <a:t> podmienok (priemerné zrážky 700 mm</a:t>
            </a:r>
            <a:r>
              <a:rPr lang="sk-SK" altLang="sk-SK" sz="1400" dirty="0" smtClean="0"/>
              <a:t>)), kde sa </a:t>
            </a:r>
            <a:r>
              <a:rPr lang="sk-SK" altLang="sk-SK" sz="1400" dirty="0"/>
              <a:t>dlhé obdobie praktizovalo veľkoplošné mechanizované poľnohospodárstvo s vysokými chemickými vstupmi</a:t>
            </a:r>
            <a:r>
              <a:rPr lang="sk-SK" altLang="sk-SK" sz="1400" dirty="0" smtClean="0"/>
              <a:t>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sk-SK" altLang="sk-SK" sz="1400" dirty="0" smtClean="0"/>
              <a:t>To </a:t>
            </a:r>
            <a:r>
              <a:rPr lang="sk-SK" altLang="sk-SK" sz="1400" dirty="0"/>
              <a:t>postupne </a:t>
            </a:r>
            <a:r>
              <a:rPr lang="sk-SK" altLang="sk-SK" sz="1400" dirty="0" smtClean="0"/>
              <a:t>viedlo k </a:t>
            </a:r>
            <a:r>
              <a:rPr lang="sk-SK" altLang="sk-SK" sz="1400" dirty="0"/>
              <a:t>významnej erózii a degradácii pôd, </a:t>
            </a:r>
            <a:r>
              <a:rPr lang="sk-SK" altLang="sk-SK" sz="1400" dirty="0" err="1"/>
              <a:t>dezertifikácii</a:t>
            </a:r>
            <a:r>
              <a:rPr lang="sk-SK" altLang="sk-SK" sz="1400" dirty="0"/>
              <a:t>, strate biodiverzity a znečisteniu povrchových i podzemných vôd. </a:t>
            </a:r>
            <a:endParaRPr lang="sk-SK" altLang="sk-SK" sz="1400" dirty="0" smtClean="0"/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sk-SK" altLang="sk-SK" sz="1400" dirty="0" smtClean="0"/>
              <a:t>Výrazne </a:t>
            </a:r>
            <a:r>
              <a:rPr lang="sk-SK" altLang="sk-SK" sz="1400" dirty="0"/>
              <a:t>sa v posledných desaťročiach zvýšil aj výskyt záplav a sucha, čo viedlo k ďalším obmedzeniam pri poľnohospodárskej produkcii. </a:t>
            </a:r>
            <a:endParaRPr lang="sk-SK" altLang="sk-SK" sz="1400" dirty="0" smtClean="0"/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sk-SK" altLang="sk-SK" sz="1400" dirty="0" smtClean="0"/>
              <a:t>Na </a:t>
            </a:r>
            <a:r>
              <a:rPr lang="sk-SK" altLang="sk-SK" sz="1400" dirty="0"/>
              <a:t>riešenie týchto problémov tu miestne poľnohospodárske organizácie spolu s výskumnými pracoviskami už viac ako 20 rokov vyvíjajú poľnohospodárske systémy, ktoré by boli odolnejšie k negatívnym dôsledkom klimatickej zmeny. </a:t>
            </a:r>
            <a:endParaRPr lang="sk-SK" altLang="sk-SK" sz="1400" dirty="0" smtClean="0"/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sk-SK" altLang="sk-SK" sz="1400" dirty="0" smtClean="0"/>
              <a:t>Ide </a:t>
            </a:r>
            <a:r>
              <a:rPr lang="sk-SK" altLang="sk-SK" sz="1400" dirty="0"/>
              <a:t>o prístupy, ktoré kombinujú </a:t>
            </a:r>
            <a:r>
              <a:rPr lang="sk-SK" altLang="sk-SK" sz="1400" dirty="0" err="1"/>
              <a:t>agrolesnícke</a:t>
            </a:r>
            <a:r>
              <a:rPr lang="sk-SK" altLang="sk-SK" sz="1400" dirty="0"/>
              <a:t> systémy s </a:t>
            </a:r>
            <a:r>
              <a:rPr lang="sk-SK" altLang="sk-SK" sz="1400" dirty="0" err="1"/>
              <a:t>bezorbovými</a:t>
            </a:r>
            <a:r>
              <a:rPr lang="sk-SK" altLang="sk-SK" sz="1400" dirty="0"/>
              <a:t> technológiami a snahou o trvalý vegetačný kryt na pôde. </a:t>
            </a:r>
            <a:endParaRPr lang="sk-SK" altLang="sk-SK" sz="1200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75556" y="1592796"/>
            <a:ext cx="6516724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altLang="sk-SK" sz="1400" b="1" dirty="0"/>
              <a:t>Program AGR'EAU (voľne preložené ako „Poľnohospodárska voda“), </a:t>
            </a:r>
            <a:endParaRPr lang="sk-SK" altLang="sk-SK" sz="1400" b="1" dirty="0" smtClean="0"/>
          </a:p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sk-SK" altLang="sk-SK" sz="1400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185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622867" y="1714488"/>
            <a:ext cx="7992888" cy="229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altLang="sk-SK" sz="1400" dirty="0" smtClean="0"/>
              <a:t>Od </a:t>
            </a:r>
            <a:r>
              <a:rPr lang="sk-SK" altLang="sk-SK" sz="1400" dirty="0"/>
              <a:t>roku 2013 vznikla sieť viac ako 300 </a:t>
            </a:r>
            <a:r>
              <a:rPr lang="sk-SK" altLang="sk-SK" sz="1400" dirty="0" smtClean="0"/>
              <a:t>fariem s </a:t>
            </a:r>
            <a:r>
              <a:rPr lang="sk-SK" altLang="sk-SK" sz="1400" dirty="0"/>
              <a:t>cieľom dospieť k spoločnému rozvoju poľnohospodárskych postupov, ktoré umožňujú trvalo udržateľné hospodárenie s pôdou a vodou (krajinný prístup), zintenzívnenie a optimalizáciu poľnohospodárskych systémov, </a:t>
            </a:r>
            <a:r>
              <a:rPr lang="sk-SK" altLang="sk-SK" sz="1400" dirty="0" smtClean="0"/>
              <a:t>produkciu </a:t>
            </a:r>
            <a:r>
              <a:rPr lang="sk-SK" altLang="sk-SK" sz="1400" dirty="0"/>
              <a:t>väčšieho množstva s menšími zdrojmi a zároveň ochranu životného prostredia. </a:t>
            </a:r>
            <a:endParaRPr lang="sk-SK" altLang="sk-SK" sz="1400" dirty="0" smtClean="0"/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altLang="sk-SK" sz="1400" dirty="0" smtClean="0"/>
              <a:t>Výsledkom </a:t>
            </a:r>
            <a:r>
              <a:rPr lang="sk-SK" altLang="sk-SK" sz="1400" dirty="0"/>
              <a:t>je dnes na týchto farmách viacvrstvová forma poľnohospodárstva, ktorá maximalizuje rastlinné pokrytie (priestorovo aj časovo), </a:t>
            </a:r>
            <a:r>
              <a:rPr lang="sk-SK" altLang="sk-SK" sz="1400" dirty="0" err="1"/>
              <a:t>diverzifikuje</a:t>
            </a:r>
            <a:r>
              <a:rPr lang="sk-SK" altLang="sk-SK" sz="1400" dirty="0"/>
              <a:t> produkciu aj výnosy a prináša spoločnosťou požadované ekosystémové služby. </a:t>
            </a:r>
            <a:endParaRPr lang="sk-SK" altLang="sk-SK" sz="1400" dirty="0" smtClean="0"/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altLang="sk-SK" sz="1400" b="1" dirty="0" smtClean="0"/>
              <a:t>Ide o </a:t>
            </a:r>
            <a:r>
              <a:rPr lang="sk-SK" altLang="sk-SK" sz="1400" b="1" dirty="0"/>
              <a:t>koncept, ktorý je použiteľný na všetky druhy fariem</a:t>
            </a:r>
            <a:r>
              <a:rPr lang="sk-SK" altLang="sk-SK" sz="1400" b="1" dirty="0" smtClean="0"/>
              <a:t>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1011" y="3933056"/>
            <a:ext cx="7970273" cy="255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75556" y="1500174"/>
            <a:ext cx="6516724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altLang="sk-SK" sz="1400" b="1" dirty="0"/>
              <a:t>Program AGR'EAU (voľne preložené ako „Poľnohospodárska voda“), </a:t>
            </a:r>
            <a:endParaRPr lang="sk-SK" altLang="sk-SK" sz="1400" b="1" dirty="0" smtClean="0"/>
          </a:p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sk-SK" altLang="sk-SK" sz="1400" dirty="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283968" y="188640"/>
            <a:ext cx="446449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 smtClean="0">
                <a:solidFill>
                  <a:schemeClr val="tx2"/>
                </a:solidFill>
              </a:rPr>
              <a:t>Informácie zo 4. Svetového </a:t>
            </a:r>
            <a:r>
              <a:rPr lang="sk-SK" altLang="sk-SK" sz="2400" b="1" dirty="0" err="1" smtClean="0">
                <a:solidFill>
                  <a:schemeClr val="tx2"/>
                </a:solidFill>
              </a:rPr>
              <a:t>agrolesníckeho</a:t>
            </a:r>
            <a:r>
              <a:rPr lang="sk-SK" altLang="sk-SK" sz="2400" b="1" dirty="0" smtClean="0">
                <a:solidFill>
                  <a:schemeClr val="tx2"/>
                </a:solidFill>
              </a:rPr>
              <a:t> kongresu</a:t>
            </a:r>
            <a:endParaRPr lang="sk-SK" altLang="sk-SK" sz="1800" dirty="0">
              <a:solidFill>
                <a:schemeClr val="tx2"/>
              </a:solidFill>
            </a:endParaRPr>
          </a:p>
        </p:txBody>
      </p:sp>
      <p:pic>
        <p:nvPicPr>
          <p:cNvPr id="6" name="Obrázok 1" descr="Výsledok vyhľadávania obrázkov pre dopyt agroforestry 2019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175" y="188640"/>
            <a:ext cx="3649793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625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55576" y="1628800"/>
            <a:ext cx="7992888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altLang="sk-SK" sz="1400" dirty="0" smtClean="0"/>
              <a:t>V </a:t>
            </a:r>
            <a:r>
              <a:rPr lang="sk-SK" altLang="sk-SK" sz="1400" dirty="0" err="1" smtClean="0"/>
              <a:t>Montpellierskej</a:t>
            </a:r>
            <a:r>
              <a:rPr lang="sk-SK" altLang="sk-SK" sz="1400" dirty="0" smtClean="0"/>
              <a:t> deklarácii </a:t>
            </a:r>
            <a:r>
              <a:rPr lang="sk-SK" altLang="sk-SK" sz="1400" dirty="0" smtClean="0"/>
              <a:t> (</a:t>
            </a:r>
            <a:r>
              <a:rPr lang="sk-SK" altLang="sk-SK" sz="1400" dirty="0" smtClean="0">
                <a:hlinkClick r:id="rId2"/>
              </a:rPr>
              <a:t>https</a:t>
            </a:r>
            <a:r>
              <a:rPr lang="sk-SK" altLang="sk-SK" sz="1400" dirty="0" smtClean="0">
                <a:hlinkClick r:id="rId2"/>
              </a:rPr>
              <a:t>://</a:t>
            </a:r>
            <a:r>
              <a:rPr lang="sk-SK" altLang="sk-SK" sz="1400" dirty="0" smtClean="0">
                <a:hlinkClick r:id="rId2"/>
              </a:rPr>
              <a:t>bit.ly/2Z2NhiI</a:t>
            </a:r>
            <a:r>
              <a:rPr lang="sk-SK" altLang="sk-SK" sz="1400" dirty="0" smtClean="0"/>
              <a:t>) </a:t>
            </a:r>
            <a:r>
              <a:rPr lang="sk-SK" altLang="sk-SK" sz="1400" dirty="0" smtClean="0"/>
              <a:t>sa </a:t>
            </a:r>
            <a:r>
              <a:rPr lang="sk-SK" altLang="sk-SK" sz="1400" dirty="0" smtClean="0"/>
              <a:t>účastníci kongresu zhodli že:</a:t>
            </a:r>
          </a:p>
          <a:p>
            <a:pPr marL="361950" lvl="1" eaLnBrk="1" hangingPunct="1">
              <a:spcBef>
                <a:spcPts val="300"/>
              </a:spcBef>
              <a:spcAft>
                <a:spcPts val="300"/>
              </a:spcAft>
            </a:pPr>
            <a:r>
              <a:rPr lang="sk-SK" altLang="sk-SK" sz="1200" dirty="0" smtClean="0"/>
              <a:t>Masívna </a:t>
            </a:r>
            <a:r>
              <a:rPr lang="sk-SK" altLang="sk-SK" sz="1200" dirty="0"/>
              <a:t>degradácia </a:t>
            </a:r>
            <a:r>
              <a:rPr lang="sk-SK" altLang="sk-SK" sz="1200" dirty="0" smtClean="0"/>
              <a:t>svetovej </a:t>
            </a:r>
            <a:r>
              <a:rPr lang="sk-SK" altLang="sk-SK" sz="1200" dirty="0"/>
              <a:t>biodiverzity zdokumentovaná v nedávnej správe IPBES je spôsobená najmä zlými poľnohospodárskymi praktikami. </a:t>
            </a:r>
            <a:endParaRPr lang="sk-SK" altLang="sk-SK" sz="1200" dirty="0" smtClean="0"/>
          </a:p>
          <a:p>
            <a:pPr marL="361950" lvl="1" eaLnBrk="1" hangingPunct="1">
              <a:spcBef>
                <a:spcPts val="300"/>
              </a:spcBef>
              <a:spcAft>
                <a:spcPts val="300"/>
              </a:spcAft>
            </a:pPr>
            <a:r>
              <a:rPr lang="sk-SK" altLang="sk-SK" sz="1200" dirty="0" err="1" smtClean="0"/>
              <a:t>Agrolesníctvo</a:t>
            </a:r>
            <a:r>
              <a:rPr lang="sk-SK" altLang="sk-SK" sz="1200" dirty="0"/>
              <a:t>, okrem iného, ponúka kľúčové riešenie na nápravu tejto situácie pri súčasnom zabezpečení potravinovej bezpečnosti obyvateľov našej planéty.</a:t>
            </a:r>
          </a:p>
          <a:p>
            <a:pPr marL="361950" lvl="1" eaLnBrk="1" hangingPunct="1">
              <a:spcBef>
                <a:spcPts val="300"/>
              </a:spcBef>
              <a:spcAft>
                <a:spcPts val="300"/>
              </a:spcAft>
            </a:pPr>
            <a:r>
              <a:rPr lang="sk-SK" altLang="sk-SK" sz="1200" dirty="0" smtClean="0"/>
              <a:t>Najnovšia </a:t>
            </a:r>
            <a:r>
              <a:rPr lang="sk-SK" altLang="sk-SK" sz="1200" dirty="0"/>
              <a:t>správa IPCC o klimatickej zmene dáva svetu jedno desaťročie na zásadnú transformáciu väčšiny svojho hospodárstva s cieľom znížiť riziko nezvládnuteľných zmien klímy. Zároveň uznala, že pre splnenie tejto výzvy je rozhodujúca transformácia globálnych poľnohospodárskych postupov.</a:t>
            </a:r>
          </a:p>
          <a:p>
            <a:pPr marL="361950" lvl="1" eaLnBrk="1" hangingPunct="1">
              <a:spcBef>
                <a:spcPts val="300"/>
              </a:spcBef>
              <a:spcAft>
                <a:spcPts val="300"/>
              </a:spcAft>
            </a:pPr>
            <a:r>
              <a:rPr lang="sk-SK" altLang="sk-SK" sz="1200" dirty="0" smtClean="0"/>
              <a:t>Mnohé </a:t>
            </a:r>
            <a:r>
              <a:rPr lang="sk-SK" altLang="sk-SK" sz="1200" dirty="0"/>
              <a:t>prezentácie na kongrese poukázali na to, že </a:t>
            </a:r>
            <a:r>
              <a:rPr lang="sk-SK" altLang="sk-SK" sz="1200" dirty="0" err="1"/>
              <a:t>agrolesníctvo</a:t>
            </a:r>
            <a:r>
              <a:rPr lang="sk-SK" altLang="sk-SK" sz="1200" dirty="0"/>
              <a:t> je schopné udržiavať alebo zvyšovať výnosy a zároveň zmierňovať emisie uhlíka, prispôsobovať sa čoraz častejším suchám a povodniam, ktoré klimatické zmeny prinášajú, obnoviť degradované pôdy a maximalizovať celkovú produktivitu krajiny rovnako pre ľudstvo aj prírodu.</a:t>
            </a:r>
          </a:p>
          <a:p>
            <a:pPr marL="361950" lvl="1" eaLnBrk="1" hangingPunct="1">
              <a:spcBef>
                <a:spcPts val="300"/>
              </a:spcBef>
              <a:spcAft>
                <a:spcPts val="300"/>
              </a:spcAft>
            </a:pPr>
            <a:r>
              <a:rPr lang="sk-SK" altLang="sk-SK" sz="1200" dirty="0" smtClean="0"/>
              <a:t>Účastníci kongresu vítajú, </a:t>
            </a:r>
            <a:r>
              <a:rPr lang="sk-SK" altLang="sk-SK" sz="1200" dirty="0"/>
              <a:t>že farmári (poľnohospodári) na celom svete si začínajú uvedomovať význam drevín vo svojich produkčných systémoch, ale so znepokojením </a:t>
            </a:r>
            <a:r>
              <a:rPr lang="sk-SK" altLang="sk-SK" sz="1200" dirty="0" smtClean="0"/>
              <a:t>registrujú, </a:t>
            </a:r>
            <a:r>
              <a:rPr lang="sk-SK" altLang="sk-SK" sz="1200" dirty="0"/>
              <a:t>že pokrok v tejto oblasti je stále nerovnomerný a pomalý.</a:t>
            </a:r>
          </a:p>
          <a:p>
            <a:pPr marL="361950" lvl="1" eaLnBrk="1" hangingPunct="1">
              <a:spcBef>
                <a:spcPts val="300"/>
              </a:spcBef>
              <a:spcAft>
                <a:spcPts val="300"/>
              </a:spcAft>
            </a:pPr>
            <a:r>
              <a:rPr lang="sk-SK" altLang="sk-SK" sz="1200" dirty="0" smtClean="0"/>
              <a:t>Vyzývame politických </a:t>
            </a:r>
            <a:r>
              <a:rPr lang="sk-SK" altLang="sk-SK" sz="1200" dirty="0"/>
              <a:t>činiteľov na celom svete, </a:t>
            </a:r>
            <a:r>
              <a:rPr lang="sk-SK" altLang="sk-SK" sz="1200" dirty="0" err="1"/>
              <a:t>korporátnych</a:t>
            </a:r>
            <a:r>
              <a:rPr lang="sk-SK" altLang="sk-SK" sz="1200" dirty="0"/>
              <a:t> a finančných lídrov a popredné výskumné inštitúcie, aby sa rýchlo a zásadne zapojili do procesu hlbokej transformácie s cieľom podporiť a propagovať výhody </a:t>
            </a:r>
            <a:r>
              <a:rPr lang="sk-SK" altLang="sk-SK" sz="1200" dirty="0" err="1"/>
              <a:t>agrolesníctva</a:t>
            </a:r>
            <a:r>
              <a:rPr lang="sk-SK" altLang="sk-SK" sz="1200" dirty="0"/>
              <a:t> pre majiteľov pozemkov a hospodárov na pôde.</a:t>
            </a:r>
          </a:p>
          <a:p>
            <a:pPr marL="361950" lvl="1" eaLnBrk="1" hangingPunct="1">
              <a:spcBef>
                <a:spcPts val="300"/>
              </a:spcBef>
              <a:spcAft>
                <a:spcPts val="300"/>
              </a:spcAft>
            </a:pPr>
            <a:r>
              <a:rPr lang="sk-SK" altLang="sk-SK" sz="1200" dirty="0" smtClean="0"/>
              <a:t>Považujeme </a:t>
            </a:r>
            <a:r>
              <a:rPr lang="sk-SK" altLang="sk-SK" sz="1200" dirty="0"/>
              <a:t>za nutné, aby politici, vlády a regulačné orgány urýchlili navrhovanie a zavádzanie právnych, regulačných a podporných mechanizmov na podporu rozsiahlej implementácie </a:t>
            </a:r>
            <a:r>
              <a:rPr lang="sk-SK" altLang="sk-SK" sz="1200" dirty="0" err="1"/>
              <a:t>agrolesníctva</a:t>
            </a:r>
            <a:r>
              <a:rPr lang="sk-SK" altLang="sk-SK" sz="1200" dirty="0"/>
              <a:t>.</a:t>
            </a:r>
          </a:p>
          <a:p>
            <a:pPr marL="361950" lvl="1" eaLnBrk="1" hangingPunct="1">
              <a:spcBef>
                <a:spcPts val="300"/>
              </a:spcBef>
              <a:spcAft>
                <a:spcPts val="300"/>
              </a:spcAft>
            </a:pPr>
            <a:r>
              <a:rPr lang="sk-SK" altLang="sk-SK" sz="1200" dirty="0" smtClean="0"/>
              <a:t>Podporujeme </a:t>
            </a:r>
            <a:r>
              <a:rPr lang="sk-SK" altLang="sk-SK" sz="1200" dirty="0"/>
              <a:t>súkromný sektor, aby vyvíjal finančné a investičné modely na mobilizáciu kapitálových zdrojov nevyhnutných pre transformáciu poľnohospodárskych systémov na celom svete na </a:t>
            </a:r>
            <a:r>
              <a:rPr lang="sk-SK" altLang="sk-SK" sz="1200" dirty="0" err="1"/>
              <a:t>agrolesnícke</a:t>
            </a:r>
            <a:r>
              <a:rPr lang="sk-SK" altLang="sk-SK" sz="1200" dirty="0"/>
              <a:t>.</a:t>
            </a:r>
          </a:p>
          <a:p>
            <a:pPr marL="361950" lvl="1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sk-SK" altLang="sk-SK" sz="1200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283968" y="188640"/>
            <a:ext cx="446449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 smtClean="0">
                <a:solidFill>
                  <a:schemeClr val="tx2"/>
                </a:solidFill>
              </a:rPr>
              <a:t>Informácie zo 4. Svetového </a:t>
            </a:r>
            <a:r>
              <a:rPr lang="sk-SK" altLang="sk-SK" sz="2400" b="1" dirty="0" err="1" smtClean="0">
                <a:solidFill>
                  <a:schemeClr val="tx2"/>
                </a:solidFill>
              </a:rPr>
              <a:t>agrolesníckeho</a:t>
            </a:r>
            <a:r>
              <a:rPr lang="sk-SK" altLang="sk-SK" sz="2400" b="1" dirty="0" smtClean="0">
                <a:solidFill>
                  <a:schemeClr val="tx2"/>
                </a:solidFill>
              </a:rPr>
              <a:t> kongresu</a:t>
            </a:r>
            <a:endParaRPr lang="sk-SK" altLang="sk-SK" sz="1800" dirty="0">
              <a:solidFill>
                <a:schemeClr val="tx2"/>
              </a:solidFill>
            </a:endParaRPr>
          </a:p>
        </p:txBody>
      </p:sp>
      <p:pic>
        <p:nvPicPr>
          <p:cNvPr id="8" name="Obrázok 1" descr="Výsledok vyhľadávania obrázkov pre dopyt agroforestry 2019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175" y="188640"/>
            <a:ext cx="3649793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755576" y="1628800"/>
            <a:ext cx="7992888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altLang="sk-SK" sz="1400" dirty="0" smtClean="0"/>
              <a:t>V </a:t>
            </a:r>
            <a:r>
              <a:rPr lang="sk-SK" altLang="sk-SK" sz="1400" dirty="0" err="1" smtClean="0"/>
              <a:t>Montpellierskej</a:t>
            </a:r>
            <a:r>
              <a:rPr lang="sk-SK" altLang="sk-SK" sz="1400" dirty="0" smtClean="0"/>
              <a:t> deklarácii sa ďalej hovorí:</a:t>
            </a:r>
          </a:p>
          <a:p>
            <a:pPr marL="361950" lvl="1" eaLnBrk="1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sk-SK" altLang="sk-SK" sz="1200" dirty="0" smtClean="0"/>
              <a:t>Vyzývame </a:t>
            </a:r>
            <a:r>
              <a:rPr lang="sk-SK" altLang="sk-SK" sz="1200" dirty="0"/>
              <a:t>výskumné inštitúcie, aby prednostne riešili zdokonaľovanie vysoko výkonných </a:t>
            </a:r>
            <a:r>
              <a:rPr lang="sk-SK" altLang="sk-SK" sz="1200" dirty="0" err="1"/>
              <a:t>agrolesníckych</a:t>
            </a:r>
            <a:r>
              <a:rPr lang="sk-SK" altLang="sk-SK" sz="1200" dirty="0"/>
              <a:t> systémov, ktoré budú vhodné pre všetky veľkosti poľnohospodárskych podnikov, klimatické zóny a všetky úrovne príjmov.</a:t>
            </a:r>
          </a:p>
          <a:p>
            <a:pPr marL="361950" lvl="1" eaLnBrk="1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sk-SK" altLang="sk-SK" sz="1200" dirty="0" smtClean="0"/>
              <a:t>Zdôrazňujeme </a:t>
            </a:r>
            <a:r>
              <a:rPr lang="sk-SK" altLang="sk-SK" sz="1200" dirty="0"/>
              <a:t>dôležitosť spolupráce, aby sa zabezpečilo, že prioritou bude vývoj a zavádzanie vzdelávacích modulov pre majiteľov a obhospodarovateľov pôdy, čo im pomôže prijímať </a:t>
            </a:r>
            <a:r>
              <a:rPr lang="sk-SK" altLang="sk-SK" sz="1200" dirty="0" err="1"/>
              <a:t>agrolesnícke</a:t>
            </a:r>
            <a:r>
              <a:rPr lang="sk-SK" altLang="sk-SK" sz="1200" dirty="0"/>
              <a:t> riešenia vhodné pre ich konkrétne podmienky.</a:t>
            </a:r>
          </a:p>
          <a:p>
            <a:pPr marL="361950" lvl="1" eaLnBrk="1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sk-SK" altLang="sk-SK" sz="1200" dirty="0" smtClean="0"/>
              <a:t>Sme </a:t>
            </a:r>
            <a:r>
              <a:rPr lang="sk-SK" altLang="sk-SK" sz="1200" dirty="0"/>
              <a:t>vďační </a:t>
            </a:r>
            <a:r>
              <a:rPr lang="sk-SK" altLang="sk-SK" sz="1200" dirty="0" err="1"/>
              <a:t>agrolesníckym</a:t>
            </a:r>
            <a:r>
              <a:rPr lang="sk-SK" altLang="sk-SK" sz="1200" dirty="0"/>
              <a:t> farmárom všetkých krajín, ktorí vďaka svojej múdrosti a know-how pomáhajú chrániť planétu. Vyzývame všetkých ostatných poľnohospodárov, aby ich napodobňovali pri vývoji </a:t>
            </a:r>
            <a:r>
              <a:rPr lang="sk-SK" altLang="sk-SK" sz="1200" dirty="0" err="1"/>
              <a:t>agrolesníckych</a:t>
            </a:r>
            <a:r>
              <a:rPr lang="sk-SK" altLang="sk-SK" sz="1200" dirty="0"/>
              <a:t> variant pre poľnohospodárstvo zajtrajška.</a:t>
            </a:r>
          </a:p>
          <a:p>
            <a:pPr marL="361950" lvl="1" eaLnBrk="1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sk-SK" altLang="sk-SK" sz="1200" dirty="0" smtClean="0"/>
              <a:t>Ďalej </a:t>
            </a:r>
            <a:r>
              <a:rPr lang="sk-SK" altLang="sk-SK" sz="1200" dirty="0"/>
              <a:t>sme zaznamenali, že </a:t>
            </a:r>
            <a:r>
              <a:rPr lang="sk-SK" altLang="sk-SK" sz="1200" dirty="0" err="1"/>
              <a:t>agrolesnícke</a:t>
            </a:r>
            <a:r>
              <a:rPr lang="sk-SK" altLang="sk-SK" sz="1200" dirty="0"/>
              <a:t> systémy sú zvyčajne ziskové systémy. Nákladná je </a:t>
            </a:r>
            <a:r>
              <a:rPr lang="sk-SK" altLang="sk-SK" sz="1200" dirty="0" err="1"/>
              <a:t>agrolesnícka</a:t>
            </a:r>
            <a:r>
              <a:rPr lang="sk-SK" altLang="sk-SK" sz="1200" dirty="0"/>
              <a:t> transformácia, ktorá si vyžaduje čas a podporu. V skutočnosti pri transformácii spôsobov využívania krajiny na také, ktoré budú kompatibilné s planetárnym zdravím, sú náklady z dlhodobého hľadiska buď nízke, alebo záporné.</a:t>
            </a:r>
          </a:p>
          <a:p>
            <a:pPr marL="361950" lvl="1" eaLnBrk="1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sk-SK" altLang="sk-SK" sz="1200" dirty="0" smtClean="0"/>
              <a:t>Hlavnou </a:t>
            </a:r>
            <a:r>
              <a:rPr lang="sk-SK" altLang="sk-SK" sz="1200" dirty="0"/>
              <a:t>prioritou tejto doby je spravovanie nášho sveta tak, aby zostal príjemným a obývateľným miestom pre naše deti a vnúčatá. </a:t>
            </a:r>
            <a:r>
              <a:rPr lang="sk-SK" altLang="sk-SK" sz="1200" dirty="0" err="1"/>
              <a:t>Agrolesníctvo</a:t>
            </a:r>
            <a:r>
              <a:rPr lang="sk-SK" altLang="sk-SK" sz="1200" dirty="0"/>
              <a:t> je jedným z najúčinnejších nástrojov spomedzi nášho globálneho súboru nástrojov na dosiahnutie tohto výsledku.</a:t>
            </a:r>
          </a:p>
          <a:p>
            <a:pPr marL="361950" lvl="1" eaLnBrk="1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sk-SK" altLang="sk-SK" sz="1200" dirty="0" smtClean="0"/>
              <a:t>My</a:t>
            </a:r>
            <a:r>
              <a:rPr lang="sk-SK" altLang="sk-SK" sz="1200" dirty="0"/>
              <a:t>, delegáti, sme preto dospeli k záveru, že pokrok v tomto smere môže byť rýchly a jeho výsledky </a:t>
            </a:r>
            <a:r>
              <a:rPr lang="sk-SK" altLang="sk-SK" sz="1200" dirty="0" err="1"/>
              <a:t>transformatívne</a:t>
            </a:r>
            <a:r>
              <a:rPr lang="sk-SK" altLang="sk-SK" sz="1200" dirty="0"/>
              <a:t>. </a:t>
            </a:r>
            <a:r>
              <a:rPr lang="sk-SK" altLang="sk-SK" sz="1200" b="1" dirty="0"/>
              <a:t>Urobme našu planétu opäť zalesnenou.</a:t>
            </a:r>
            <a:endParaRPr lang="sk-SK" altLang="sk-SK" sz="1200" b="1" dirty="0" smtClean="0"/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4283968" y="188640"/>
            <a:ext cx="446449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 smtClean="0">
                <a:solidFill>
                  <a:schemeClr val="tx2"/>
                </a:solidFill>
              </a:rPr>
              <a:t>Informácie zo 4. Svetového </a:t>
            </a:r>
            <a:r>
              <a:rPr lang="sk-SK" altLang="sk-SK" sz="2400" b="1" dirty="0" err="1" smtClean="0">
                <a:solidFill>
                  <a:schemeClr val="tx2"/>
                </a:solidFill>
              </a:rPr>
              <a:t>agrolesníckeho</a:t>
            </a:r>
            <a:r>
              <a:rPr lang="sk-SK" altLang="sk-SK" sz="2400" b="1" dirty="0" smtClean="0">
                <a:solidFill>
                  <a:schemeClr val="tx2"/>
                </a:solidFill>
              </a:rPr>
              <a:t> kongresu</a:t>
            </a:r>
            <a:endParaRPr lang="sk-SK" altLang="sk-SK" sz="1800" dirty="0">
              <a:solidFill>
                <a:schemeClr val="tx2"/>
              </a:solidFill>
            </a:endParaRPr>
          </a:p>
        </p:txBody>
      </p:sp>
      <p:pic>
        <p:nvPicPr>
          <p:cNvPr id="4" name="Obrázok 1" descr="Výsledok vyhľadávania obrázkov pre dopyt agroforestry 2019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175" y="188640"/>
            <a:ext cx="3649793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118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912813" y="1889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000" b="1" dirty="0">
                <a:solidFill>
                  <a:schemeClr val="tx2"/>
                </a:solidFill>
              </a:rPr>
              <a:t>Príklady rôznych typov </a:t>
            </a:r>
            <a:r>
              <a:rPr lang="sk-SK" altLang="sk-SK" sz="2000" b="1" dirty="0" err="1">
                <a:solidFill>
                  <a:schemeClr val="tx2"/>
                </a:solidFill>
              </a:rPr>
              <a:t>agrolesníckych</a:t>
            </a:r>
            <a:r>
              <a:rPr lang="sk-SK" altLang="sk-SK" sz="2000" b="1" dirty="0">
                <a:solidFill>
                  <a:schemeClr val="tx2"/>
                </a:solidFill>
              </a:rPr>
              <a:t> </a:t>
            </a:r>
            <a:r>
              <a:rPr lang="sk-SK" altLang="sk-SK" sz="2000" b="1" dirty="0" smtClean="0">
                <a:solidFill>
                  <a:schemeClr val="tx2"/>
                </a:solidFill>
              </a:rPr>
              <a:t>systémov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600" dirty="0" smtClean="0">
                <a:solidFill>
                  <a:schemeClr val="tx2"/>
                </a:solidFill>
              </a:rPr>
              <a:t>(</a:t>
            </a:r>
            <a:r>
              <a:rPr lang="sk-SK" altLang="sk-SK" sz="1600" dirty="0">
                <a:solidFill>
                  <a:schemeClr val="tx2"/>
                </a:solidFill>
              </a:rPr>
              <a:t>Farma EARL </a:t>
            </a:r>
            <a:r>
              <a:rPr lang="sk-SK" altLang="sk-SK" sz="1600" dirty="0" err="1">
                <a:solidFill>
                  <a:schemeClr val="tx2"/>
                </a:solidFill>
              </a:rPr>
              <a:t>Blagny-Albigès</a:t>
            </a:r>
            <a:r>
              <a:rPr lang="sk-SK" altLang="sk-SK" sz="1600" dirty="0">
                <a:solidFill>
                  <a:schemeClr val="tx2"/>
                </a:solidFill>
              </a:rPr>
              <a:t> </a:t>
            </a:r>
            <a:r>
              <a:rPr lang="sk-SK" altLang="sk-SK" sz="1600" dirty="0" smtClean="0">
                <a:solidFill>
                  <a:schemeClr val="tx2"/>
                </a:solidFill>
              </a:rPr>
              <a:t>– exkurzia v rámci kongresu)</a:t>
            </a:r>
            <a:endParaRPr lang="sk-SK" altLang="sk-SK" sz="1600" dirty="0">
              <a:solidFill>
                <a:schemeClr val="tx2"/>
              </a:solidFill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827584" y="4581128"/>
            <a:ext cx="7857629" cy="192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sk-SK" altLang="sk-SK" sz="1200" dirty="0" smtClean="0"/>
              <a:t>Brojlery </a:t>
            </a:r>
            <a:r>
              <a:rPr lang="sk-SK" altLang="sk-SK" sz="1200" dirty="0"/>
              <a:t>majú </a:t>
            </a:r>
            <a:r>
              <a:rPr lang="sk-SK" altLang="sk-SK" sz="1200" dirty="0" smtClean="0"/>
              <a:t>voľný </a:t>
            </a:r>
            <a:r>
              <a:rPr lang="sk-SK" altLang="sk-SK" sz="1200" dirty="0"/>
              <a:t>pohyb zo 4 hál v ktorých dostávajú krmivo a vodu do 4 výbehov, každý o veľkosti 1 </a:t>
            </a:r>
            <a:r>
              <a:rPr lang="sk-SK" altLang="sk-SK" sz="1200" dirty="0" smtClean="0"/>
              <a:t>ha., kde stromy </a:t>
            </a:r>
            <a:r>
              <a:rPr lang="sk-SK" altLang="sk-SK" sz="1200" dirty="0"/>
              <a:t>a kry sú využívané ako prirodzené prostredie a ochrana pred slnkom i dravými vtákmi</a:t>
            </a:r>
            <a:r>
              <a:rPr lang="sk-SK" altLang="sk-SK" sz="1200" dirty="0" smtClean="0"/>
              <a:t>.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sk-SK" altLang="sk-SK" sz="1200" dirty="0" smtClean="0"/>
              <a:t>Jeden </a:t>
            </a:r>
            <a:r>
              <a:rPr lang="sk-SK" altLang="sk-SK" sz="1200" dirty="0"/>
              <a:t>produkčný cyklus trvá 3 mesiace. Po 1-mesačnej prestávke počas ktorej sa realizuje dezinfekcia haly a úprava vonkajšieho výbehu sa tento cyklus opakuje</a:t>
            </a:r>
            <a:r>
              <a:rPr lang="sk-SK" altLang="sk-SK" sz="1200" dirty="0" smtClean="0"/>
              <a:t>.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sk-SK" altLang="sk-SK" sz="1200" dirty="0"/>
              <a:t>Ako hlavné výhody zavedenia </a:t>
            </a:r>
            <a:r>
              <a:rPr lang="sk-SK" altLang="sk-SK" sz="1200" dirty="0" smtClean="0"/>
              <a:t>ALS </a:t>
            </a:r>
            <a:r>
              <a:rPr lang="sk-SK" altLang="sk-SK" sz="1200" dirty="0"/>
              <a:t>na farme </a:t>
            </a:r>
            <a:r>
              <a:rPr lang="sk-SK" altLang="sk-SK" sz="1200" dirty="0" smtClean="0"/>
              <a:t>majiteľ </a:t>
            </a:r>
            <a:r>
              <a:rPr lang="sk-SK" altLang="sk-SK" sz="1200" dirty="0"/>
              <a:t>uvádza pri hydine zvýšenie produktivity, lepší zdravotný stav </a:t>
            </a:r>
            <a:r>
              <a:rPr lang="sk-SK" altLang="sk-SK" sz="1200" dirty="0" smtClean="0"/>
              <a:t>,zníženie </a:t>
            </a:r>
            <a:r>
              <a:rPr lang="sk-SK" altLang="sk-SK" sz="1200" dirty="0"/>
              <a:t>stresu a energetických strát v dôsledku prievanu alebo tepla, a zníženie nákladov na kŕmenie cca o 5 %. Pri pestovaní poľných plodín je to zmenšenie vodnej erózie a zvýšenie úrodnosti pôdy (organická hmota z drevín) ako aj väčšia biodiverzita. </a:t>
            </a:r>
            <a:endParaRPr lang="sk-SK" altLang="sk-SK" sz="1200" dirty="0" smtClean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sk-SK" altLang="sk-SK" sz="1200" dirty="0" smtClean="0"/>
              <a:t>V </a:t>
            </a:r>
            <a:r>
              <a:rPr lang="sk-SK" altLang="sk-SK" sz="1200" dirty="0" err="1"/>
              <a:t>agrolesníckych</a:t>
            </a:r>
            <a:r>
              <a:rPr lang="sk-SK" altLang="sk-SK" sz="1200" dirty="0"/>
              <a:t> systémoch je do budúcna očakávaná aj pridaná hodnota z produkcie reziva, a štiepky.</a:t>
            </a:r>
          </a:p>
          <a:p>
            <a:pPr eaLnBrk="1" hangingPunct="1">
              <a:buNone/>
            </a:pPr>
            <a:endParaRPr lang="sk-SK" altLang="sk-SK" sz="1200" dirty="0"/>
          </a:p>
        </p:txBody>
      </p:sp>
      <p:pic>
        <p:nvPicPr>
          <p:cNvPr id="4" name="Picture 2" descr="WP_20190524_09_54_46_P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3030" y="1154884"/>
            <a:ext cx="5987454" cy="334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236296" y="1751856"/>
            <a:ext cx="1728539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None/>
            </a:pPr>
            <a:r>
              <a:rPr lang="sk-SK" altLang="sk-SK" sz="1200" dirty="0"/>
              <a:t>Rodinná farma s výmerou 110 ha, ktorá ročne produkuje 56 tis. kureniec.</a:t>
            </a:r>
          </a:p>
          <a:p>
            <a:pPr eaLnBrk="1" hangingPunct="1">
              <a:buNone/>
            </a:pPr>
            <a:r>
              <a:rPr lang="sk-SK" altLang="sk-SK" sz="1200" dirty="0" err="1" smtClean="0"/>
              <a:t>Agrolesnícke</a:t>
            </a:r>
            <a:r>
              <a:rPr lang="sk-SK" altLang="sk-SK" sz="1200" dirty="0" smtClean="0"/>
              <a:t> </a:t>
            </a:r>
            <a:r>
              <a:rPr lang="sk-SK" altLang="sk-SK" sz="1200" dirty="0"/>
              <a:t>systémy </a:t>
            </a:r>
            <a:r>
              <a:rPr lang="sk-SK" altLang="sk-SK" sz="1200" dirty="0" smtClean="0"/>
              <a:t>má integrované </a:t>
            </a:r>
            <a:r>
              <a:rPr lang="sk-SK" altLang="sk-SK" sz="1200" dirty="0"/>
              <a:t>aj do pestovania plodín na ornej pôde. </a:t>
            </a:r>
          </a:p>
          <a:p>
            <a:pPr eaLnBrk="1" hangingPunct="1">
              <a:buNone/>
            </a:pPr>
            <a:r>
              <a:rPr lang="sk-SK" altLang="sk-SK" sz="1200" dirty="0" smtClean="0"/>
              <a:t>Použité dreviny:</a:t>
            </a:r>
          </a:p>
          <a:p>
            <a:pPr marL="171450" indent="-171450" eaLnBrk="1" hangingPunct="1"/>
            <a:r>
              <a:rPr lang="sk-SK" altLang="sk-SK" sz="1200" dirty="0" smtClean="0"/>
              <a:t>orech vlašský</a:t>
            </a:r>
          </a:p>
          <a:p>
            <a:pPr marL="171450" indent="-171450" eaLnBrk="1" hangingPunct="1"/>
            <a:r>
              <a:rPr lang="sk-SK" altLang="sk-SK" sz="1200" dirty="0" smtClean="0"/>
              <a:t>čerešňa vtáčia</a:t>
            </a:r>
          </a:p>
          <a:p>
            <a:pPr marL="171450" indent="-171450" eaLnBrk="1" hangingPunct="1"/>
            <a:r>
              <a:rPr lang="sk-SK" altLang="sk-SK" sz="1200" dirty="0" smtClean="0"/>
              <a:t>jarabina vtáčia</a:t>
            </a:r>
          </a:p>
          <a:p>
            <a:pPr marL="171450" indent="-171450" eaLnBrk="1" hangingPunct="1"/>
            <a:r>
              <a:rPr lang="sk-SK" altLang="sk-SK" sz="1200" dirty="0" smtClean="0"/>
              <a:t>oskoruša</a:t>
            </a:r>
            <a:endParaRPr lang="sk-SK" altLang="sk-SK" sz="12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389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912813" y="1889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000" b="1" dirty="0">
                <a:solidFill>
                  <a:schemeClr val="tx2"/>
                </a:solidFill>
              </a:rPr>
              <a:t>Príklady rôznych typov </a:t>
            </a:r>
            <a:r>
              <a:rPr lang="sk-SK" altLang="sk-SK" sz="2000" b="1" dirty="0" err="1">
                <a:solidFill>
                  <a:schemeClr val="tx2"/>
                </a:solidFill>
              </a:rPr>
              <a:t>agrolesníckych</a:t>
            </a:r>
            <a:r>
              <a:rPr lang="sk-SK" altLang="sk-SK" sz="2000" b="1" dirty="0">
                <a:solidFill>
                  <a:schemeClr val="tx2"/>
                </a:solidFill>
              </a:rPr>
              <a:t> </a:t>
            </a:r>
            <a:r>
              <a:rPr lang="sk-SK" altLang="sk-SK" sz="2000" b="1" dirty="0" smtClean="0">
                <a:solidFill>
                  <a:schemeClr val="tx2"/>
                </a:solidFill>
              </a:rPr>
              <a:t>systémov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600" dirty="0" smtClean="0">
                <a:solidFill>
                  <a:schemeClr val="tx2"/>
                </a:solidFill>
              </a:rPr>
              <a:t>(</a:t>
            </a:r>
            <a:r>
              <a:rPr lang="sk-SK" altLang="sk-SK" sz="1600" dirty="0">
                <a:solidFill>
                  <a:schemeClr val="tx2"/>
                </a:solidFill>
              </a:rPr>
              <a:t>Farma La </a:t>
            </a:r>
            <a:r>
              <a:rPr lang="sk-SK" altLang="sk-SK" sz="1600" dirty="0" err="1">
                <a:solidFill>
                  <a:schemeClr val="tx2"/>
                </a:solidFill>
              </a:rPr>
              <a:t>Ferme</a:t>
            </a:r>
            <a:r>
              <a:rPr lang="sk-SK" altLang="sk-SK" sz="1600" dirty="0">
                <a:solidFill>
                  <a:schemeClr val="tx2"/>
                </a:solidFill>
              </a:rPr>
              <a:t> </a:t>
            </a:r>
            <a:r>
              <a:rPr lang="sk-SK" altLang="sk-SK" sz="1600" dirty="0" err="1">
                <a:solidFill>
                  <a:schemeClr val="tx2"/>
                </a:solidFill>
              </a:rPr>
              <a:t>En</a:t>
            </a:r>
            <a:r>
              <a:rPr lang="sk-SK" altLang="sk-SK" sz="1600" dirty="0">
                <a:solidFill>
                  <a:schemeClr val="tx2"/>
                </a:solidFill>
              </a:rPr>
              <a:t> </a:t>
            </a:r>
            <a:r>
              <a:rPr lang="sk-SK" altLang="sk-SK" sz="1600" dirty="0" err="1">
                <a:solidFill>
                  <a:schemeClr val="tx2"/>
                </a:solidFill>
              </a:rPr>
              <a:t>Coton</a:t>
            </a:r>
            <a:r>
              <a:rPr lang="sk-SK" altLang="sk-SK" sz="1600" dirty="0">
                <a:solidFill>
                  <a:schemeClr val="tx2"/>
                </a:solidFill>
              </a:rPr>
              <a:t> </a:t>
            </a:r>
            <a:r>
              <a:rPr lang="sk-SK" altLang="sk-SK" sz="1600" dirty="0" smtClean="0">
                <a:solidFill>
                  <a:schemeClr val="tx2"/>
                </a:solidFill>
              </a:rPr>
              <a:t>– exkurzia v rámci kongresu)</a:t>
            </a:r>
            <a:endParaRPr lang="sk-SK" altLang="sk-SK" sz="1600" dirty="0">
              <a:solidFill>
                <a:schemeClr val="tx2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2813" y="1162365"/>
            <a:ext cx="4909421" cy="368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27584" y="4878016"/>
            <a:ext cx="8316416" cy="164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sk-SK" altLang="sk-SK" sz="1200" dirty="0"/>
              <a:t>Na farme chovajú 200 nosníc na produkciu vajec, predávajú každý týždeň 170 kurčiat a ročne 950 kusov špeciálnej hydiny na slávnostné príležitosti (kapúny, vykŕmené kurčatá, perličky), 40 ks lokálneho plemena čiernych ošípaných a 25 oviec a jahniat. Zvieratá sú chované v menších skupinách a majú k dispozícii </a:t>
            </a:r>
            <a:r>
              <a:rPr lang="sk-SK" altLang="sk-SK" sz="1200" dirty="0" smtClean="0"/>
              <a:t>drevené prístrešky, </a:t>
            </a:r>
            <a:r>
              <a:rPr lang="sk-SK" altLang="sk-SK" sz="1200" dirty="0"/>
              <a:t>pričom plochy na ktorých sa pasú sa postupne striedajú</a:t>
            </a:r>
            <a:endParaRPr lang="sk-SK" altLang="sk-SK" sz="1200" dirty="0" smtClean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sk-SK" altLang="sk-SK" sz="1200" dirty="0" smtClean="0"/>
              <a:t>Farma </a:t>
            </a:r>
            <a:r>
              <a:rPr lang="sk-SK" altLang="sk-SK" sz="1200" dirty="0"/>
              <a:t>slúži aj ako inštruktážny a vzdelávací objekt, keďže za pomerne krátke obdobie sa jej majiteľom podarilo na veľkej ploche revitalizovať pôdu, zvýšiť jej úrodnosť, zvýšiť jej biologickú aktivitu a dostať pod kontrolu aj eróziu.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sk-SK" altLang="sk-SK" sz="1200" dirty="0"/>
              <a:t>Zámerom farmárov je aj produkcia biomasy – dreva i drevnej štiepky na palivo, resp. </a:t>
            </a:r>
            <a:r>
              <a:rPr lang="sk-SK" altLang="sk-SK" sz="1200" dirty="0" err="1"/>
              <a:t>mulčovanie</a:t>
            </a:r>
            <a:r>
              <a:rPr lang="sk-SK" altLang="sk-SK" sz="1200" dirty="0"/>
              <a:t> pre nové výsadby drevín a ako úprava pôdy. 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907464" y="1772816"/>
            <a:ext cx="3057024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None/>
            </a:pPr>
            <a:r>
              <a:rPr lang="sk-SK" altLang="sk-SK" sz="1200" dirty="0" smtClean="0"/>
              <a:t>Rodinná farma </a:t>
            </a:r>
            <a:r>
              <a:rPr lang="sk-SK" altLang="sk-SK" sz="1200" dirty="0"/>
              <a:t>La </a:t>
            </a:r>
            <a:r>
              <a:rPr lang="sk-SK" altLang="sk-SK" sz="1200" dirty="0" err="1"/>
              <a:t>Ferme</a:t>
            </a:r>
            <a:r>
              <a:rPr lang="sk-SK" altLang="sk-SK" sz="1200" dirty="0"/>
              <a:t> </a:t>
            </a:r>
            <a:r>
              <a:rPr lang="sk-SK" altLang="sk-SK" sz="1200" dirty="0" err="1"/>
              <a:t>En</a:t>
            </a:r>
            <a:r>
              <a:rPr lang="sk-SK" altLang="sk-SK" sz="1200" dirty="0"/>
              <a:t> </a:t>
            </a:r>
            <a:r>
              <a:rPr lang="sk-SK" altLang="sk-SK" sz="1200" dirty="0" err="1"/>
              <a:t>Coton</a:t>
            </a:r>
            <a:r>
              <a:rPr lang="sk-SK" altLang="sk-SK" sz="1200" dirty="0"/>
              <a:t>, </a:t>
            </a:r>
            <a:r>
              <a:rPr lang="sk-SK" altLang="sk-SK" sz="1200" dirty="0" smtClean="0"/>
              <a:t>sa </a:t>
            </a:r>
            <a:r>
              <a:rPr lang="sk-SK" altLang="sk-SK" sz="1200" dirty="0"/>
              <a:t>zameriava na ekologický chov lokálnych plemien hospodárskych zvierat (ošípané, ovce a hydina) a na pestovanie zeleniny a ďalších plodín</a:t>
            </a:r>
            <a:r>
              <a:rPr lang="sk-SK" altLang="sk-SK" sz="1200" dirty="0" smtClean="0"/>
              <a:t>.</a:t>
            </a:r>
          </a:p>
          <a:p>
            <a:pPr eaLnBrk="1" hangingPunct="1">
              <a:buNone/>
            </a:pPr>
            <a:r>
              <a:rPr lang="sk-SK" altLang="sk-SK" sz="1200" dirty="0" smtClean="0"/>
              <a:t>Farmu </a:t>
            </a:r>
            <a:r>
              <a:rPr lang="sk-SK" altLang="sk-SK" sz="1200" dirty="0"/>
              <a:t>s výmerou 65 ha jej súčasní majitelia </a:t>
            </a:r>
            <a:r>
              <a:rPr lang="sk-SK" altLang="sk-SK" sz="1200" dirty="0" smtClean="0"/>
              <a:t>kúpili </a:t>
            </a:r>
            <a:r>
              <a:rPr lang="sk-SK" altLang="sk-SK" sz="1200" dirty="0"/>
              <a:t>v roku 2001 v </a:t>
            </a:r>
            <a:r>
              <a:rPr lang="sk-SK" altLang="sk-SK" sz="1200" dirty="0" smtClean="0"/>
              <a:t>nepriaznivom </a:t>
            </a:r>
            <a:r>
              <a:rPr lang="sk-SK" altLang="sk-SK" sz="1200" dirty="0"/>
              <a:t>stave, s nízkou biodiverzitou, pôda mala zníženú kapacitu dostupnej vody, trpela stratou úrodnosti a eróziou. </a:t>
            </a:r>
            <a:endParaRPr lang="sk-SK" altLang="sk-SK" sz="1200" dirty="0" smtClean="0"/>
          </a:p>
          <a:p>
            <a:pPr eaLnBrk="1" hangingPunct="1">
              <a:buNone/>
            </a:pPr>
            <a:r>
              <a:rPr lang="sk-SK" altLang="sk-SK" sz="1200" dirty="0" smtClean="0"/>
              <a:t>Použité dreviny</a:t>
            </a:r>
            <a:r>
              <a:rPr lang="sk-SK" altLang="sk-SK" sz="1200" dirty="0"/>
              <a:t>: </a:t>
            </a:r>
            <a:r>
              <a:rPr lang="sk-SK" altLang="sk-SK" sz="1200" dirty="0" smtClean="0"/>
              <a:t>jarabiny, javory, jaseň, duby, hrab, orech, lipa, lieska, </a:t>
            </a:r>
            <a:r>
              <a:rPr lang="sk-SK" altLang="sk-SK" sz="1200" dirty="0" err="1" smtClean="0"/>
              <a:t>myrobalán</a:t>
            </a:r>
            <a:r>
              <a:rPr lang="sk-SK" altLang="sk-SK" sz="1200" dirty="0" smtClean="0"/>
              <a:t>, hruška planá,, jabloň planá, mišpuľa, dula, gaštan jedlý, figovník </a:t>
            </a:r>
            <a:r>
              <a:rPr lang="sk-SK" altLang="sk-SK" sz="1200" dirty="0"/>
              <a:t>obyčajný </a:t>
            </a:r>
            <a:r>
              <a:rPr lang="sk-SK" altLang="sk-SK" sz="1200" dirty="0" smtClean="0"/>
              <a:t>a </a:t>
            </a:r>
            <a:r>
              <a:rPr lang="sk-SK" altLang="sk-SK" sz="1200" dirty="0"/>
              <a:t>staré odrody ovocných drevín</a:t>
            </a:r>
            <a:r>
              <a:rPr lang="sk-SK" altLang="sk-SK" sz="1200" dirty="0" smtClean="0"/>
              <a:t>.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1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283" y="1556792"/>
            <a:ext cx="5828392" cy="3960000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876256" y="1628800"/>
            <a:ext cx="2267744" cy="316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dirty="0" smtClean="0"/>
              <a:t>Moderný </a:t>
            </a:r>
            <a:r>
              <a:rPr lang="sk-SK" altLang="sk-SK" sz="1200" dirty="0" err="1" smtClean="0"/>
              <a:t>agrolesnícky</a:t>
            </a:r>
            <a:r>
              <a:rPr lang="sk-SK" altLang="sk-SK" sz="1200" dirty="0" smtClean="0"/>
              <a:t> systém na ornej pôde „</a:t>
            </a:r>
            <a:r>
              <a:rPr lang="sk-SK" altLang="sk-SK" sz="1200" dirty="0" err="1" smtClean="0"/>
              <a:t>alley</a:t>
            </a:r>
            <a:r>
              <a:rPr lang="sk-SK" altLang="sk-SK" sz="1200" dirty="0" smtClean="0"/>
              <a:t> </a:t>
            </a:r>
            <a:r>
              <a:rPr lang="sk-SK" altLang="sk-SK" sz="1200" dirty="0" err="1" smtClean="0"/>
              <a:t>cropping</a:t>
            </a:r>
            <a:r>
              <a:rPr lang="sk-SK" altLang="sk-SK" sz="1200" dirty="0" smtClean="0"/>
              <a:t>“ zameraný na produkciu energetickej štiepky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dirty="0" smtClean="0"/>
              <a:t>(výskumno-demonštračný objekt)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b="1" dirty="0" smtClean="0"/>
              <a:t>Dreviny:</a:t>
            </a:r>
          </a:p>
          <a:p>
            <a:pPr eaLnBrk="1" hangingPunct="1">
              <a:buNone/>
            </a:pPr>
            <a:r>
              <a:rPr lang="sk-SK" altLang="sk-SK" sz="1200" dirty="0" smtClean="0"/>
              <a:t>šľachtený topoľ a agát</a:t>
            </a:r>
          </a:p>
          <a:p>
            <a:pPr eaLnBrk="1" hangingPunct="1">
              <a:buNone/>
            </a:pPr>
            <a:r>
              <a:rPr lang="sk-SK" altLang="sk-SK" sz="1200" b="1" dirty="0" smtClean="0"/>
              <a:t>Plodiny:</a:t>
            </a:r>
          </a:p>
          <a:p>
            <a:pPr eaLnBrk="1" hangingPunct="1">
              <a:buNone/>
            </a:pPr>
            <a:r>
              <a:rPr lang="sk-SK" altLang="sk-SK" sz="1200" dirty="0"/>
              <a:t>kukurica, pšenica, jačmeň, </a:t>
            </a:r>
            <a:r>
              <a:rPr lang="sk-SK" altLang="sk-SK" sz="1200" dirty="0" smtClean="0"/>
              <a:t> lucerna</a:t>
            </a:r>
            <a:r>
              <a:rPr lang="sk-SK" altLang="sk-SK" sz="1200" dirty="0"/>
              <a:t>, cukrová </a:t>
            </a:r>
            <a:r>
              <a:rPr lang="sk-SK" altLang="sk-SK" sz="1200" dirty="0" smtClean="0"/>
              <a:t>repa, zemiaky      (Nemecko</a:t>
            </a:r>
            <a:r>
              <a:rPr lang="sk-SK" altLang="sk-SK" sz="1200" dirty="0"/>
              <a:t>)</a:t>
            </a:r>
          </a:p>
          <a:p>
            <a:pPr eaLnBrk="1" hangingPunct="1">
              <a:buNone/>
            </a:pPr>
            <a:endParaRPr lang="sk-SK" altLang="sk-SK" sz="1200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374" y="4149080"/>
            <a:ext cx="3466839" cy="247979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408" y="3499639"/>
            <a:ext cx="2477295" cy="2725669"/>
          </a:xfrm>
          <a:prstGeom prst="rect">
            <a:avLst/>
          </a:prstGeom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912813" y="1889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000" b="1" dirty="0">
                <a:solidFill>
                  <a:schemeClr val="tx2"/>
                </a:solidFill>
              </a:rPr>
              <a:t>Príklady rôznych typov </a:t>
            </a:r>
            <a:r>
              <a:rPr lang="sk-SK" altLang="sk-SK" sz="2000" b="1" dirty="0" err="1">
                <a:solidFill>
                  <a:schemeClr val="tx2"/>
                </a:solidFill>
              </a:rPr>
              <a:t>agrolesníckych</a:t>
            </a:r>
            <a:r>
              <a:rPr lang="sk-SK" altLang="sk-SK" sz="2000" b="1" dirty="0">
                <a:solidFill>
                  <a:schemeClr val="tx2"/>
                </a:solidFill>
              </a:rPr>
              <a:t> </a:t>
            </a:r>
            <a:r>
              <a:rPr lang="sk-SK" altLang="sk-SK" sz="2000" b="1" dirty="0" smtClean="0">
                <a:solidFill>
                  <a:schemeClr val="tx2"/>
                </a:solidFill>
              </a:rPr>
              <a:t>systémov - Európa</a:t>
            </a:r>
            <a:endParaRPr lang="sk-SK" altLang="sk-SK" sz="2000" b="1" dirty="0">
              <a:solidFill>
                <a:schemeClr val="tx2"/>
              </a:solidFill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xmlns="" val="313283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2813" y="1751856"/>
            <a:ext cx="6119812" cy="425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7236296" y="1751856"/>
            <a:ext cx="1728539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dirty="0"/>
              <a:t>Schematický plán navrhovaného systému drevinových pásov na produkciu biomasy. Systém kombinuje rady rýchlorastúcich drevín (topole a vŕby) s poľnohospodárskymi plodinami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dirty="0"/>
              <a:t>(</a:t>
            </a:r>
            <a:r>
              <a:rPr lang="sk-SK" altLang="sk-SK" sz="1200" dirty="0" err="1"/>
              <a:t>Brandenburg</a:t>
            </a:r>
            <a:r>
              <a:rPr lang="sk-SK" altLang="sk-SK" sz="1200" dirty="0"/>
              <a:t>, Nemecko)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912813" y="1889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000" b="1" dirty="0">
                <a:solidFill>
                  <a:schemeClr val="tx2"/>
                </a:solidFill>
              </a:rPr>
              <a:t>Príklady rôznych typov </a:t>
            </a:r>
            <a:r>
              <a:rPr lang="sk-SK" altLang="sk-SK" sz="2000" b="1" dirty="0" err="1">
                <a:solidFill>
                  <a:schemeClr val="tx2"/>
                </a:solidFill>
              </a:rPr>
              <a:t>agrolesníckych</a:t>
            </a:r>
            <a:r>
              <a:rPr lang="sk-SK" altLang="sk-SK" sz="2000" b="1" dirty="0">
                <a:solidFill>
                  <a:schemeClr val="tx2"/>
                </a:solidFill>
              </a:rPr>
              <a:t> </a:t>
            </a:r>
            <a:r>
              <a:rPr lang="sk-SK" altLang="sk-SK" sz="2000" b="1" dirty="0" smtClean="0">
                <a:solidFill>
                  <a:schemeClr val="tx2"/>
                </a:solidFill>
              </a:rPr>
              <a:t>systémov - Európa</a:t>
            </a:r>
            <a:endParaRPr lang="sk-SK" altLang="sk-SK" sz="2000" b="1" dirty="0">
              <a:solidFill>
                <a:schemeClr val="tx2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37" y="1844824"/>
            <a:ext cx="4985355" cy="3960000"/>
          </a:xfrm>
          <a:prstGeom prst="rect">
            <a:avLst/>
          </a:prstGeom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732240" y="1772990"/>
            <a:ext cx="2160240" cy="316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dirty="0" smtClean="0"/>
              <a:t>Moderný </a:t>
            </a:r>
            <a:r>
              <a:rPr lang="sk-SK" altLang="sk-SK" sz="1200" dirty="0" err="1" smtClean="0"/>
              <a:t>agrolesnícky</a:t>
            </a:r>
            <a:r>
              <a:rPr lang="sk-SK" altLang="sk-SK" sz="1200" dirty="0" smtClean="0"/>
              <a:t> systém na ornej pôde „</a:t>
            </a:r>
            <a:r>
              <a:rPr lang="sk-SK" altLang="sk-SK" sz="1200" dirty="0" err="1" smtClean="0"/>
              <a:t>alley</a:t>
            </a:r>
            <a:r>
              <a:rPr lang="sk-SK" altLang="sk-SK" sz="1200" dirty="0" smtClean="0"/>
              <a:t> </a:t>
            </a:r>
            <a:r>
              <a:rPr lang="sk-SK" altLang="sk-SK" sz="1200" dirty="0" err="1" smtClean="0"/>
              <a:t>cropping</a:t>
            </a:r>
            <a:r>
              <a:rPr lang="sk-SK" altLang="sk-SK" sz="1200" dirty="0" smtClean="0"/>
              <a:t>“ zameraný na produkciu piliarskej guľatiny, palivového dreva a štiepky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b="1" dirty="0" smtClean="0"/>
              <a:t>Drevina:</a:t>
            </a:r>
          </a:p>
          <a:p>
            <a:pPr eaLnBrk="1" hangingPunct="1">
              <a:buNone/>
            </a:pPr>
            <a:r>
              <a:rPr lang="sk-SK" altLang="sk-SK" sz="1200" dirty="0" err="1" smtClean="0"/>
              <a:t>Paulownia</a:t>
            </a:r>
            <a:endParaRPr lang="sk-SK" altLang="sk-SK" sz="1200" dirty="0" smtClean="0"/>
          </a:p>
          <a:p>
            <a:pPr eaLnBrk="1" hangingPunct="1">
              <a:buNone/>
            </a:pPr>
            <a:r>
              <a:rPr lang="sk-SK" altLang="sk-SK" sz="1200" b="1" dirty="0" smtClean="0"/>
              <a:t>Plodiny:</a:t>
            </a:r>
          </a:p>
          <a:p>
            <a:pPr eaLnBrk="1" hangingPunct="1">
              <a:buNone/>
            </a:pPr>
            <a:r>
              <a:rPr lang="sk-SK" altLang="sk-SK" sz="1200" dirty="0" smtClean="0"/>
              <a:t>lucerna, kukurica</a:t>
            </a:r>
          </a:p>
          <a:p>
            <a:pPr eaLnBrk="1" hangingPunct="1">
              <a:buNone/>
            </a:pPr>
            <a:r>
              <a:rPr lang="sk-SK" altLang="sk-SK" sz="1200" dirty="0" smtClean="0"/>
              <a:t>(Maďarsko)</a:t>
            </a:r>
            <a:endParaRPr lang="sk-SK" altLang="sk-SK" sz="1200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912813" y="1889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000" b="1" dirty="0">
                <a:solidFill>
                  <a:schemeClr val="tx2"/>
                </a:solidFill>
              </a:rPr>
              <a:t>Príklady rôznych typov </a:t>
            </a:r>
            <a:r>
              <a:rPr lang="sk-SK" altLang="sk-SK" sz="2000" b="1" dirty="0" err="1">
                <a:solidFill>
                  <a:schemeClr val="tx2"/>
                </a:solidFill>
              </a:rPr>
              <a:t>agrolesníckych</a:t>
            </a:r>
            <a:r>
              <a:rPr lang="sk-SK" altLang="sk-SK" sz="2000" b="1" dirty="0">
                <a:solidFill>
                  <a:schemeClr val="tx2"/>
                </a:solidFill>
              </a:rPr>
              <a:t> </a:t>
            </a:r>
            <a:r>
              <a:rPr lang="sk-SK" altLang="sk-SK" sz="2000" b="1" dirty="0" smtClean="0">
                <a:solidFill>
                  <a:schemeClr val="tx2"/>
                </a:solidFill>
              </a:rPr>
              <a:t>systémov - Európa</a:t>
            </a:r>
            <a:endParaRPr lang="sk-SK" altLang="sk-SK" sz="2000" b="1" dirty="0">
              <a:solidFill>
                <a:schemeClr val="tx2"/>
              </a:solidFill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602" y="1857364"/>
            <a:ext cx="7791893" cy="4392488"/>
          </a:xfrm>
          <a:prstGeom prst="rect">
            <a:avLst/>
          </a:prstGeom>
        </p:spPr>
      </p:pic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b="1" dirty="0" smtClean="0">
                <a:solidFill>
                  <a:schemeClr val="tx2"/>
                </a:solidFill>
              </a:rPr>
              <a:t>Prečo pestovať dreviny na poľnohospodárskej pôde?</a:t>
            </a:r>
            <a:endParaRPr lang="sk-SK" altLang="sk-SK" b="1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732240" y="1772990"/>
            <a:ext cx="2160240" cy="316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dirty="0" smtClean="0"/>
              <a:t>Moderný </a:t>
            </a:r>
            <a:r>
              <a:rPr lang="sk-SK" altLang="sk-SK" sz="1200" dirty="0" err="1" smtClean="0"/>
              <a:t>agrolesnícky</a:t>
            </a:r>
            <a:r>
              <a:rPr lang="sk-SK" altLang="sk-SK" sz="1200" dirty="0" smtClean="0"/>
              <a:t> systém na ornej pôde „</a:t>
            </a:r>
            <a:r>
              <a:rPr lang="sk-SK" altLang="sk-SK" sz="1200" dirty="0" err="1" smtClean="0"/>
              <a:t>alley</a:t>
            </a:r>
            <a:r>
              <a:rPr lang="sk-SK" altLang="sk-SK" sz="1200" dirty="0" smtClean="0"/>
              <a:t> </a:t>
            </a:r>
            <a:r>
              <a:rPr lang="sk-SK" altLang="sk-SK" sz="1200" dirty="0" err="1" smtClean="0"/>
              <a:t>cropping</a:t>
            </a:r>
            <a:r>
              <a:rPr lang="sk-SK" altLang="sk-SK" sz="1200" dirty="0" smtClean="0"/>
              <a:t>“ zameraný na produkciu </a:t>
            </a:r>
            <a:r>
              <a:rPr lang="sk-SK" altLang="sk-SK" sz="1200" dirty="0" err="1" smtClean="0"/>
              <a:t>pilarskej</a:t>
            </a:r>
            <a:r>
              <a:rPr lang="sk-SK" altLang="sk-SK" sz="1200" dirty="0" smtClean="0"/>
              <a:t> guľatiny, energetickej štiepky, resp. </a:t>
            </a:r>
            <a:r>
              <a:rPr lang="sk-SK" altLang="sk-SK" sz="1200" dirty="0" err="1" smtClean="0"/>
              <a:t>bioetanol</a:t>
            </a:r>
            <a:r>
              <a:rPr lang="sk-SK" altLang="sk-SK" sz="1200" dirty="0" smtClean="0"/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dirty="0" smtClean="0"/>
              <a:t>(výskumno-demonštračný objekt)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b="1" dirty="0" smtClean="0"/>
              <a:t>Drevina:</a:t>
            </a:r>
          </a:p>
          <a:p>
            <a:pPr eaLnBrk="1" hangingPunct="1">
              <a:buNone/>
            </a:pPr>
            <a:r>
              <a:rPr lang="sk-SK" altLang="sk-SK" sz="1200" dirty="0" smtClean="0"/>
              <a:t>šľachtený topoľ</a:t>
            </a:r>
          </a:p>
          <a:p>
            <a:pPr eaLnBrk="1" hangingPunct="1">
              <a:buNone/>
            </a:pPr>
            <a:r>
              <a:rPr lang="sk-SK" altLang="sk-SK" sz="1200" b="1" dirty="0" smtClean="0"/>
              <a:t>Plodiny:</a:t>
            </a:r>
          </a:p>
          <a:p>
            <a:pPr eaLnBrk="1" hangingPunct="1">
              <a:buNone/>
            </a:pPr>
            <a:r>
              <a:rPr lang="sk-SK" altLang="sk-SK" sz="1200" dirty="0" smtClean="0"/>
              <a:t>kukurica, pšenica, jačmeň, sója, slnečnica, lucerna, cukrová repa</a:t>
            </a:r>
          </a:p>
          <a:p>
            <a:pPr eaLnBrk="1" hangingPunct="1">
              <a:buNone/>
            </a:pPr>
            <a:r>
              <a:rPr lang="sk-SK" altLang="sk-SK" sz="1200" dirty="0" smtClean="0"/>
              <a:t>(</a:t>
            </a:r>
            <a:r>
              <a:rPr lang="sk-SK" altLang="sk-SK" sz="1200" dirty="0"/>
              <a:t>Taliansko)</a:t>
            </a:r>
          </a:p>
          <a:p>
            <a:pPr eaLnBrk="1" hangingPunct="1">
              <a:buNone/>
            </a:pPr>
            <a:endParaRPr lang="sk-SK" altLang="sk-SK" sz="1200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464" y="1844824"/>
            <a:ext cx="5437415" cy="3960000"/>
          </a:xfrm>
          <a:prstGeom prst="rect">
            <a:avLst/>
          </a:prstGeom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912813" y="1889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000" b="1" dirty="0">
                <a:solidFill>
                  <a:schemeClr val="tx2"/>
                </a:solidFill>
              </a:rPr>
              <a:t>Príklady rôznych typov </a:t>
            </a:r>
            <a:r>
              <a:rPr lang="sk-SK" altLang="sk-SK" sz="2000" b="1" dirty="0" err="1">
                <a:solidFill>
                  <a:schemeClr val="tx2"/>
                </a:solidFill>
              </a:rPr>
              <a:t>agrolesníckych</a:t>
            </a:r>
            <a:r>
              <a:rPr lang="sk-SK" altLang="sk-SK" sz="2000" b="1" dirty="0">
                <a:solidFill>
                  <a:schemeClr val="tx2"/>
                </a:solidFill>
              </a:rPr>
              <a:t> </a:t>
            </a:r>
            <a:r>
              <a:rPr lang="sk-SK" altLang="sk-SK" sz="2000" b="1" dirty="0" smtClean="0">
                <a:solidFill>
                  <a:schemeClr val="tx2"/>
                </a:solidFill>
              </a:rPr>
              <a:t>systémov - Európa</a:t>
            </a:r>
            <a:endParaRPr lang="sk-SK" altLang="sk-SK" sz="2000" b="1" dirty="0">
              <a:solidFill>
                <a:schemeClr val="tx2"/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ChangeArrowheads="1"/>
          </p:cNvSpPr>
          <p:nvPr/>
        </p:nvSpPr>
        <p:spPr bwMode="auto">
          <a:xfrm>
            <a:off x="4860677" y="1772816"/>
            <a:ext cx="3383731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dirty="0" err="1"/>
              <a:t>Agrolesnícke</a:t>
            </a:r>
            <a:r>
              <a:rPr lang="sk-SK" altLang="sk-SK" sz="1200" dirty="0"/>
              <a:t> systémy s voľnou </a:t>
            </a:r>
            <a:r>
              <a:rPr lang="sk-SK" altLang="sk-SK" sz="1200" dirty="0" smtClean="0"/>
              <a:t>pastvou zamerané na produkciu </a:t>
            </a:r>
            <a:r>
              <a:rPr lang="sk-SK" altLang="sk-SK" sz="1200" dirty="0" err="1" smtClean="0"/>
              <a:t>dendromasy</a:t>
            </a:r>
            <a:r>
              <a:rPr lang="sk-SK" altLang="sk-SK" sz="1200" dirty="0" smtClean="0"/>
              <a:t> na energetické využívanie</a:t>
            </a:r>
          </a:p>
          <a:p>
            <a:pPr eaLnBrk="1" hangingPunct="1">
              <a:buNone/>
            </a:pPr>
            <a:r>
              <a:rPr lang="sk-SK" altLang="sk-SK" sz="1200" b="1" dirty="0" smtClean="0"/>
              <a:t>Drevina:</a:t>
            </a:r>
            <a:endParaRPr lang="sk-SK" altLang="sk-SK" sz="1200" b="1" dirty="0"/>
          </a:p>
          <a:p>
            <a:pPr eaLnBrk="1" hangingPunct="1">
              <a:buNone/>
            </a:pPr>
            <a:r>
              <a:rPr lang="sk-SK" altLang="sk-SK" sz="1200" dirty="0" smtClean="0"/>
              <a:t>topoľ šľachtený</a:t>
            </a:r>
            <a:endParaRPr lang="sk-SK" altLang="sk-SK" sz="1200" dirty="0"/>
          </a:p>
          <a:p>
            <a:pPr eaLnBrk="1" hangingPunct="1">
              <a:buNone/>
            </a:pPr>
            <a:r>
              <a:rPr lang="sk-SK" altLang="sk-SK" sz="1200" b="1" dirty="0"/>
              <a:t>Hospodárske zvieratá:</a:t>
            </a:r>
          </a:p>
          <a:p>
            <a:pPr eaLnBrk="1" hangingPunct="1">
              <a:buNone/>
            </a:pPr>
            <a:r>
              <a:rPr lang="sk-SK" altLang="sk-SK" sz="1200" dirty="0" smtClean="0"/>
              <a:t>ošípané, hovädzí </a:t>
            </a:r>
            <a:r>
              <a:rPr lang="sk-SK" altLang="sk-SK" sz="1200" dirty="0"/>
              <a:t>dobytok </a:t>
            </a:r>
            <a:r>
              <a:rPr lang="sk-SK" altLang="sk-SK" sz="1200" dirty="0" smtClean="0"/>
              <a:t> (</a:t>
            </a:r>
            <a:r>
              <a:rPr lang="sk-SK" altLang="sk-SK" sz="1200" dirty="0"/>
              <a:t>Taliansko)</a:t>
            </a:r>
          </a:p>
        </p:txBody>
      </p:sp>
      <p:pic>
        <p:nvPicPr>
          <p:cNvPr id="36867" name="Picture 6" descr="pigs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12875"/>
            <a:ext cx="3959225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7" descr="pigs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933056"/>
            <a:ext cx="32004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8" descr="pigs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56618"/>
            <a:ext cx="32289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912813" y="1889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000" b="1" dirty="0">
                <a:solidFill>
                  <a:schemeClr val="tx2"/>
                </a:solidFill>
              </a:rPr>
              <a:t>Príklady rôznych typov </a:t>
            </a:r>
            <a:r>
              <a:rPr lang="sk-SK" altLang="sk-SK" sz="2000" b="1" dirty="0" err="1">
                <a:solidFill>
                  <a:schemeClr val="tx2"/>
                </a:solidFill>
              </a:rPr>
              <a:t>agrolesníckych</a:t>
            </a:r>
            <a:r>
              <a:rPr lang="sk-SK" altLang="sk-SK" sz="2000" b="1" dirty="0">
                <a:solidFill>
                  <a:schemeClr val="tx2"/>
                </a:solidFill>
              </a:rPr>
              <a:t> </a:t>
            </a:r>
            <a:r>
              <a:rPr lang="sk-SK" altLang="sk-SK" sz="2000" b="1" dirty="0" smtClean="0">
                <a:solidFill>
                  <a:schemeClr val="tx2"/>
                </a:solidFill>
              </a:rPr>
              <a:t>systémov - Európa</a:t>
            </a:r>
            <a:endParaRPr lang="sk-SK" altLang="sk-SK" sz="2000" b="1" dirty="0">
              <a:solidFill>
                <a:schemeClr val="tx2"/>
              </a:solidFill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732240" y="1772990"/>
            <a:ext cx="2160240" cy="316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dirty="0" smtClean="0"/>
              <a:t>Moderné </a:t>
            </a:r>
            <a:r>
              <a:rPr lang="sk-SK" altLang="sk-SK" sz="1200" dirty="0" err="1" smtClean="0"/>
              <a:t>agrolesnícke</a:t>
            </a:r>
            <a:r>
              <a:rPr lang="sk-SK" altLang="sk-SK" sz="1200" dirty="0" smtClean="0"/>
              <a:t> systémy na ornej pôde „</a:t>
            </a:r>
            <a:r>
              <a:rPr lang="sk-SK" altLang="sk-SK" sz="1200" dirty="0" err="1" smtClean="0"/>
              <a:t>alley</a:t>
            </a:r>
            <a:r>
              <a:rPr lang="sk-SK" altLang="sk-SK" sz="1200" dirty="0" smtClean="0"/>
              <a:t> </a:t>
            </a:r>
            <a:r>
              <a:rPr lang="sk-SK" altLang="sk-SK" sz="1200" dirty="0" err="1" smtClean="0"/>
              <a:t>cropping</a:t>
            </a:r>
            <a:r>
              <a:rPr lang="sk-SK" altLang="sk-SK" sz="1200" dirty="0" smtClean="0"/>
              <a:t>“ zamerané na produkciu </a:t>
            </a:r>
            <a:r>
              <a:rPr lang="sk-SK" altLang="sk-SK" sz="1200" dirty="0" err="1" smtClean="0"/>
              <a:t>pilarskej</a:t>
            </a:r>
            <a:r>
              <a:rPr lang="sk-SK" altLang="sk-SK" sz="1200" dirty="0" smtClean="0"/>
              <a:t> guľatiny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sk-SK" altLang="sk-SK" sz="1200" dirty="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b="1" dirty="0" smtClean="0"/>
              <a:t>Dreviny:</a:t>
            </a:r>
          </a:p>
          <a:p>
            <a:pPr eaLnBrk="1" hangingPunct="1">
              <a:buNone/>
            </a:pPr>
            <a:r>
              <a:rPr lang="sk-SK" altLang="sk-SK" sz="1200" dirty="0" smtClean="0"/>
              <a:t>orech, javor horský, čerešňa vtáčia, brekyňa, oskoruša, jabloň a hruška</a:t>
            </a:r>
          </a:p>
          <a:p>
            <a:pPr eaLnBrk="1" hangingPunct="1">
              <a:buNone/>
            </a:pPr>
            <a:r>
              <a:rPr lang="sk-SK" altLang="sk-SK" sz="1200" b="1" dirty="0" smtClean="0"/>
              <a:t>Plodiny:</a:t>
            </a:r>
          </a:p>
          <a:p>
            <a:pPr eaLnBrk="1" hangingPunct="1">
              <a:buNone/>
            </a:pPr>
            <a:r>
              <a:rPr lang="sk-SK" altLang="sk-SK" sz="1200" dirty="0" smtClean="0"/>
              <a:t>obilniny</a:t>
            </a:r>
            <a:r>
              <a:rPr lang="en-US" altLang="sk-SK" sz="1200" dirty="0" smtClean="0"/>
              <a:t>,</a:t>
            </a:r>
            <a:r>
              <a:rPr lang="sk-SK" altLang="sk-SK" sz="1200" dirty="0" smtClean="0"/>
              <a:t> zemiaky,</a:t>
            </a:r>
            <a:r>
              <a:rPr lang="en-US" altLang="sk-SK" sz="1200" dirty="0" smtClean="0"/>
              <a:t> </a:t>
            </a:r>
            <a:r>
              <a:rPr lang="sk-SK" altLang="sk-SK" sz="1200" dirty="0"/>
              <a:t>cukrová </a:t>
            </a:r>
            <a:r>
              <a:rPr lang="sk-SK" altLang="sk-SK" sz="1200" dirty="0" smtClean="0"/>
              <a:t>repa, repka olejná, fazuľa </a:t>
            </a:r>
          </a:p>
          <a:p>
            <a:pPr eaLnBrk="1" hangingPunct="1">
              <a:buNone/>
            </a:pPr>
            <a:r>
              <a:rPr lang="sk-SK" altLang="sk-SK" sz="1200" dirty="0" smtClean="0"/>
              <a:t>(severné Francúzsko)</a:t>
            </a:r>
            <a:endParaRPr lang="sk-SK" altLang="sk-SK" sz="1200" dirty="0"/>
          </a:p>
          <a:p>
            <a:pPr eaLnBrk="1" hangingPunct="1">
              <a:buNone/>
            </a:pPr>
            <a:endParaRPr lang="sk-SK" altLang="sk-SK" sz="1200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2817812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6399" y="1556792"/>
            <a:ext cx="360045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933056"/>
            <a:ext cx="3744913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912813" y="1889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000" b="1" dirty="0">
                <a:solidFill>
                  <a:schemeClr val="tx2"/>
                </a:solidFill>
              </a:rPr>
              <a:t>Príklady rôznych typov </a:t>
            </a:r>
            <a:r>
              <a:rPr lang="sk-SK" altLang="sk-SK" sz="2000" b="1" dirty="0" err="1">
                <a:solidFill>
                  <a:schemeClr val="tx2"/>
                </a:solidFill>
              </a:rPr>
              <a:t>agrolesníckych</a:t>
            </a:r>
            <a:r>
              <a:rPr lang="sk-SK" altLang="sk-SK" sz="2000" b="1" dirty="0">
                <a:solidFill>
                  <a:schemeClr val="tx2"/>
                </a:solidFill>
              </a:rPr>
              <a:t> </a:t>
            </a:r>
            <a:r>
              <a:rPr lang="sk-SK" altLang="sk-SK" sz="2000" b="1" dirty="0" smtClean="0">
                <a:solidFill>
                  <a:schemeClr val="tx2"/>
                </a:solidFill>
              </a:rPr>
              <a:t>systémov - Európa</a:t>
            </a:r>
            <a:endParaRPr lang="sk-SK" altLang="sk-SK" sz="2000" b="1" dirty="0">
              <a:solidFill>
                <a:schemeClr val="tx2"/>
              </a:solidFill>
            </a:endParaRPr>
          </a:p>
        </p:txBody>
      </p:sp>
      <p:sp>
        <p:nvSpPr>
          <p:cNvPr id="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88" y="1341438"/>
            <a:ext cx="39592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5988" y="3597436"/>
            <a:ext cx="3959225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869558" y="1628800"/>
            <a:ext cx="3815655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dirty="0" smtClean="0"/>
              <a:t>Moderné </a:t>
            </a:r>
            <a:r>
              <a:rPr lang="sk-SK" altLang="sk-SK" sz="1200" dirty="0" err="1" smtClean="0"/>
              <a:t>agrolesnícke</a:t>
            </a:r>
            <a:r>
              <a:rPr lang="sk-SK" altLang="sk-SK" sz="1200" dirty="0" smtClean="0"/>
              <a:t> „</a:t>
            </a:r>
            <a:r>
              <a:rPr lang="sk-SK" altLang="sk-SK" sz="1200" dirty="0" err="1" smtClean="0"/>
              <a:t>silvopastorálne</a:t>
            </a:r>
            <a:r>
              <a:rPr lang="sk-SK" altLang="sk-SK" sz="1200" dirty="0" smtClean="0"/>
              <a:t>“ systémy na trvalých trávnych porastoch zamerané na produkciu piliarskej guľatiny, založené v roku 2014. Stromy sú chránené pletivom a elektrickým plotom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b="1" dirty="0" smtClean="0"/>
              <a:t>Dreviny:</a:t>
            </a:r>
          </a:p>
          <a:p>
            <a:pPr eaLnBrk="1" hangingPunct="1">
              <a:buNone/>
            </a:pPr>
            <a:r>
              <a:rPr lang="sk-SK" altLang="sk-SK" sz="1200" dirty="0" smtClean="0"/>
              <a:t>jaseň, moruša, brest, jelša</a:t>
            </a:r>
          </a:p>
          <a:p>
            <a:pPr eaLnBrk="1" hangingPunct="1">
              <a:buNone/>
            </a:pPr>
            <a:r>
              <a:rPr lang="sk-SK" altLang="sk-SK" sz="1200" b="1" dirty="0" smtClean="0"/>
              <a:t>Hospodárske zvieratá:</a:t>
            </a:r>
          </a:p>
          <a:p>
            <a:pPr eaLnBrk="1" hangingPunct="1">
              <a:buNone/>
            </a:pPr>
            <a:r>
              <a:rPr lang="sk-SK" altLang="sk-SK" sz="1200" dirty="0" smtClean="0"/>
              <a:t>Hovädzí dobytok </a:t>
            </a:r>
          </a:p>
          <a:p>
            <a:pPr eaLnBrk="1" hangingPunct="1">
              <a:buNone/>
            </a:pPr>
            <a:r>
              <a:rPr lang="sk-SK" altLang="sk-SK" sz="1200" dirty="0" smtClean="0"/>
              <a:t>(Francúzsko)</a:t>
            </a:r>
            <a:endParaRPr lang="sk-SK" altLang="sk-SK" sz="1200" dirty="0"/>
          </a:p>
          <a:p>
            <a:pPr eaLnBrk="1" hangingPunct="1">
              <a:buNone/>
            </a:pPr>
            <a:endParaRPr lang="sk-SK" altLang="sk-SK" sz="1200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912813" y="1889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000" b="1" dirty="0">
                <a:solidFill>
                  <a:schemeClr val="tx2"/>
                </a:solidFill>
              </a:rPr>
              <a:t>Príklady rôznych typov </a:t>
            </a:r>
            <a:r>
              <a:rPr lang="sk-SK" altLang="sk-SK" sz="2000" b="1" dirty="0" err="1">
                <a:solidFill>
                  <a:schemeClr val="tx2"/>
                </a:solidFill>
              </a:rPr>
              <a:t>agrolesníckych</a:t>
            </a:r>
            <a:r>
              <a:rPr lang="sk-SK" altLang="sk-SK" sz="2000" b="1" dirty="0">
                <a:solidFill>
                  <a:schemeClr val="tx2"/>
                </a:solidFill>
              </a:rPr>
              <a:t> </a:t>
            </a:r>
            <a:r>
              <a:rPr lang="sk-SK" altLang="sk-SK" sz="2000" b="1" dirty="0" smtClean="0">
                <a:solidFill>
                  <a:schemeClr val="tx2"/>
                </a:solidFill>
              </a:rPr>
              <a:t>systémov - Európa</a:t>
            </a:r>
            <a:endParaRPr lang="sk-SK" altLang="sk-SK" sz="2000" b="1" dirty="0">
              <a:solidFill>
                <a:schemeClr val="tx2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732240" y="1772990"/>
            <a:ext cx="2160240" cy="316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dirty="0" smtClean="0"/>
              <a:t>Moderný </a:t>
            </a:r>
            <a:r>
              <a:rPr lang="sk-SK" altLang="sk-SK" sz="1200" dirty="0" err="1" smtClean="0"/>
              <a:t>agrolesnícky</a:t>
            </a:r>
            <a:r>
              <a:rPr lang="sk-SK" altLang="sk-SK" sz="1200" dirty="0" smtClean="0"/>
              <a:t> systém na ornej pôde „</a:t>
            </a:r>
            <a:r>
              <a:rPr lang="sk-SK" altLang="sk-SK" sz="1200" dirty="0" err="1" smtClean="0"/>
              <a:t>alley</a:t>
            </a:r>
            <a:r>
              <a:rPr lang="sk-SK" altLang="sk-SK" sz="1200" dirty="0" smtClean="0"/>
              <a:t> </a:t>
            </a:r>
            <a:r>
              <a:rPr lang="sk-SK" altLang="sk-SK" sz="1200" dirty="0" err="1" smtClean="0"/>
              <a:t>cropping</a:t>
            </a:r>
            <a:r>
              <a:rPr lang="sk-SK" altLang="sk-SK" sz="1200" dirty="0" smtClean="0"/>
              <a:t>“ zameraný na produkciu </a:t>
            </a:r>
            <a:r>
              <a:rPr lang="sk-SK" altLang="sk-SK" sz="1200" dirty="0" err="1" smtClean="0"/>
              <a:t>pilarskej</a:t>
            </a:r>
            <a:r>
              <a:rPr lang="sk-SK" altLang="sk-SK" sz="1200" dirty="0" smtClean="0"/>
              <a:t> guľatiny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sk-SK" altLang="sk-SK" sz="1200" dirty="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b="1" dirty="0" smtClean="0"/>
              <a:t>Drevina:</a:t>
            </a:r>
          </a:p>
          <a:p>
            <a:pPr eaLnBrk="1" hangingPunct="1">
              <a:buNone/>
            </a:pPr>
            <a:r>
              <a:rPr lang="sk-SK" altLang="sk-SK" sz="1200" dirty="0" smtClean="0"/>
              <a:t>Orech čierny</a:t>
            </a:r>
          </a:p>
          <a:p>
            <a:pPr eaLnBrk="1" hangingPunct="1">
              <a:buNone/>
            </a:pPr>
            <a:r>
              <a:rPr lang="sk-SK" altLang="sk-SK" sz="1200" b="1" dirty="0" smtClean="0"/>
              <a:t>Plodiny:</a:t>
            </a:r>
          </a:p>
          <a:p>
            <a:pPr eaLnBrk="1" hangingPunct="1">
              <a:buNone/>
            </a:pPr>
            <a:r>
              <a:rPr lang="sk-SK" altLang="sk-SK" sz="1200" dirty="0" smtClean="0"/>
              <a:t>obilniny </a:t>
            </a:r>
          </a:p>
          <a:p>
            <a:pPr eaLnBrk="1" hangingPunct="1">
              <a:buNone/>
            </a:pPr>
            <a:r>
              <a:rPr lang="sk-SK" altLang="sk-SK" sz="1200" dirty="0" smtClean="0"/>
              <a:t>(západné Francúzsko)</a:t>
            </a:r>
            <a:endParaRPr lang="sk-SK" altLang="sk-SK" sz="1200" dirty="0"/>
          </a:p>
          <a:p>
            <a:pPr eaLnBrk="1" hangingPunct="1">
              <a:buNone/>
            </a:pPr>
            <a:endParaRPr lang="sk-SK" altLang="sk-SK" sz="1200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628800"/>
            <a:ext cx="5816250" cy="3960000"/>
          </a:xfrm>
          <a:prstGeom prst="rect">
            <a:avLst/>
          </a:prstGeom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912813" y="1889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000" b="1" dirty="0">
                <a:solidFill>
                  <a:schemeClr val="tx2"/>
                </a:solidFill>
              </a:rPr>
              <a:t>Príklady rôznych typov </a:t>
            </a:r>
            <a:r>
              <a:rPr lang="sk-SK" altLang="sk-SK" sz="2000" b="1" dirty="0" err="1">
                <a:solidFill>
                  <a:schemeClr val="tx2"/>
                </a:solidFill>
              </a:rPr>
              <a:t>agrolesníckych</a:t>
            </a:r>
            <a:r>
              <a:rPr lang="sk-SK" altLang="sk-SK" sz="2000" b="1" dirty="0">
                <a:solidFill>
                  <a:schemeClr val="tx2"/>
                </a:solidFill>
              </a:rPr>
              <a:t> </a:t>
            </a:r>
            <a:r>
              <a:rPr lang="sk-SK" altLang="sk-SK" sz="2000" b="1" dirty="0" smtClean="0">
                <a:solidFill>
                  <a:schemeClr val="tx2"/>
                </a:solidFill>
              </a:rPr>
              <a:t>systémov - Európa</a:t>
            </a:r>
            <a:endParaRPr lang="sk-SK" altLang="sk-SK" sz="2000" b="1" dirty="0">
              <a:solidFill>
                <a:schemeClr val="tx2"/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628800"/>
            <a:ext cx="5907056" cy="3960000"/>
          </a:xfrm>
          <a:prstGeom prst="rect">
            <a:avLst/>
          </a:prstGeom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732240" y="1772990"/>
            <a:ext cx="2160240" cy="316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dirty="0" smtClean="0"/>
              <a:t>Moderné </a:t>
            </a:r>
            <a:r>
              <a:rPr lang="sk-SK" altLang="sk-SK" sz="1200" dirty="0" err="1" smtClean="0"/>
              <a:t>agrolesnícke</a:t>
            </a:r>
            <a:r>
              <a:rPr lang="sk-SK" altLang="sk-SK" sz="1200" dirty="0" smtClean="0"/>
              <a:t> systémy na ornej pôde „</a:t>
            </a:r>
            <a:r>
              <a:rPr lang="sk-SK" altLang="sk-SK" sz="1200" dirty="0" err="1" smtClean="0"/>
              <a:t>alley</a:t>
            </a:r>
            <a:r>
              <a:rPr lang="sk-SK" altLang="sk-SK" sz="1200" dirty="0" smtClean="0"/>
              <a:t> </a:t>
            </a:r>
            <a:r>
              <a:rPr lang="sk-SK" altLang="sk-SK" sz="1200" dirty="0" err="1" smtClean="0"/>
              <a:t>cropping</a:t>
            </a:r>
            <a:r>
              <a:rPr lang="sk-SK" altLang="sk-SK" sz="1200" dirty="0" smtClean="0"/>
              <a:t>“ zamerané na produkciu </a:t>
            </a:r>
            <a:r>
              <a:rPr lang="sk-SK" altLang="sk-SK" sz="1200" dirty="0" err="1" smtClean="0"/>
              <a:t>pilarskej</a:t>
            </a:r>
            <a:r>
              <a:rPr lang="sk-SK" altLang="sk-SK" sz="1200" dirty="0" smtClean="0"/>
              <a:t> guľatiny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sk-SK" altLang="sk-SK" sz="1200" dirty="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b="1" dirty="0" smtClean="0"/>
              <a:t>Dreviny:</a:t>
            </a:r>
          </a:p>
          <a:p>
            <a:pPr eaLnBrk="1" hangingPunct="1">
              <a:buNone/>
            </a:pPr>
            <a:r>
              <a:rPr lang="sk-SK" altLang="sk-SK" sz="1200" dirty="0" smtClean="0"/>
              <a:t>Orech vlašský</a:t>
            </a:r>
            <a:r>
              <a:rPr lang="en-US" altLang="sk-SK" sz="1200" dirty="0" smtClean="0"/>
              <a:t>, </a:t>
            </a:r>
            <a:r>
              <a:rPr lang="sk-SK" altLang="sk-SK" sz="1200" dirty="0" smtClean="0"/>
              <a:t>jaseň</a:t>
            </a:r>
            <a:r>
              <a:rPr lang="en-US" altLang="sk-SK" sz="1200" dirty="0" smtClean="0"/>
              <a:t>, </a:t>
            </a:r>
            <a:r>
              <a:rPr lang="sk-SK" altLang="sk-SK" sz="1200" dirty="0" smtClean="0"/>
              <a:t>čerešňa vtáčia</a:t>
            </a:r>
            <a:r>
              <a:rPr lang="en-US" altLang="sk-SK" sz="1200" dirty="0" smtClean="0"/>
              <a:t> a</a:t>
            </a:r>
            <a:r>
              <a:rPr lang="sk-SK" altLang="sk-SK" sz="1200" dirty="0" smtClean="0"/>
              <a:t> javor horský</a:t>
            </a:r>
          </a:p>
          <a:p>
            <a:pPr eaLnBrk="1" hangingPunct="1">
              <a:buNone/>
            </a:pPr>
            <a:r>
              <a:rPr lang="sk-SK" altLang="sk-SK" sz="1200" b="1" dirty="0" smtClean="0"/>
              <a:t>Plodiny:</a:t>
            </a:r>
          </a:p>
          <a:p>
            <a:pPr eaLnBrk="1" hangingPunct="1">
              <a:buNone/>
            </a:pPr>
            <a:r>
              <a:rPr lang="sk-SK" altLang="sk-SK" sz="1200" dirty="0" smtClean="0"/>
              <a:t>obilniny </a:t>
            </a:r>
          </a:p>
          <a:p>
            <a:pPr eaLnBrk="1" hangingPunct="1">
              <a:buNone/>
            </a:pPr>
            <a:r>
              <a:rPr lang="sk-SK" altLang="sk-SK" sz="1200" dirty="0" smtClean="0"/>
              <a:t>(juhozápadné Francúzsko)</a:t>
            </a:r>
            <a:endParaRPr lang="sk-SK" altLang="sk-SK" sz="1200" dirty="0"/>
          </a:p>
          <a:p>
            <a:pPr eaLnBrk="1" hangingPunct="1">
              <a:buNone/>
            </a:pPr>
            <a:endParaRPr lang="sk-SK" altLang="sk-SK" sz="1200" dirty="0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912813" y="1889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000" b="1" dirty="0">
                <a:solidFill>
                  <a:schemeClr val="tx2"/>
                </a:solidFill>
              </a:rPr>
              <a:t>Príklady rôznych typov </a:t>
            </a:r>
            <a:r>
              <a:rPr lang="sk-SK" altLang="sk-SK" sz="2000" b="1" dirty="0" err="1">
                <a:solidFill>
                  <a:schemeClr val="tx2"/>
                </a:solidFill>
              </a:rPr>
              <a:t>agrolesníckych</a:t>
            </a:r>
            <a:r>
              <a:rPr lang="sk-SK" altLang="sk-SK" sz="2000" b="1" dirty="0">
                <a:solidFill>
                  <a:schemeClr val="tx2"/>
                </a:solidFill>
              </a:rPr>
              <a:t> </a:t>
            </a:r>
            <a:r>
              <a:rPr lang="sk-SK" altLang="sk-SK" sz="2000" b="1" dirty="0" smtClean="0">
                <a:solidFill>
                  <a:schemeClr val="tx2"/>
                </a:solidFill>
              </a:rPr>
              <a:t>systémov - Európa</a:t>
            </a:r>
            <a:endParaRPr lang="sk-SK" altLang="sk-SK" sz="2000" b="1" dirty="0">
              <a:solidFill>
                <a:schemeClr val="tx2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732240" y="1772990"/>
            <a:ext cx="2160240" cy="316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dirty="0" smtClean="0"/>
              <a:t>Tradičný </a:t>
            </a:r>
            <a:r>
              <a:rPr lang="sk-SK" altLang="sk-SK" sz="1200" dirty="0" err="1" smtClean="0"/>
              <a:t>agrolesnícky</a:t>
            </a:r>
            <a:r>
              <a:rPr lang="sk-SK" altLang="sk-SK" sz="1200" dirty="0" smtClean="0"/>
              <a:t> „</a:t>
            </a:r>
            <a:r>
              <a:rPr lang="sk-SK" altLang="sk-SK" sz="1200" dirty="0" err="1" smtClean="0"/>
              <a:t>silvopastorálny</a:t>
            </a:r>
            <a:r>
              <a:rPr lang="sk-SK" altLang="sk-SK" sz="1200" dirty="0" smtClean="0"/>
              <a:t>“ systém na trvalých trávnych porastoch zameraný na „hlavovú“ produkciu biomasy a doplnkové krmivo – zelené listy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b="1" dirty="0" smtClean="0"/>
              <a:t>Drevina:</a:t>
            </a:r>
          </a:p>
          <a:p>
            <a:pPr eaLnBrk="1" hangingPunct="1">
              <a:buNone/>
            </a:pPr>
            <a:r>
              <a:rPr lang="sk-SK" altLang="sk-SK" sz="1200" dirty="0" smtClean="0"/>
              <a:t>jaseň</a:t>
            </a:r>
          </a:p>
          <a:p>
            <a:pPr eaLnBrk="1" hangingPunct="1">
              <a:buNone/>
            </a:pPr>
            <a:r>
              <a:rPr lang="sk-SK" altLang="sk-SK" sz="1200" b="1" dirty="0" smtClean="0"/>
              <a:t>Hospodárske zvieratá:</a:t>
            </a:r>
          </a:p>
          <a:p>
            <a:pPr eaLnBrk="1" hangingPunct="1">
              <a:buNone/>
            </a:pPr>
            <a:r>
              <a:rPr lang="sk-SK" altLang="sk-SK" sz="1200" dirty="0" smtClean="0"/>
              <a:t>ovce </a:t>
            </a:r>
          </a:p>
          <a:p>
            <a:pPr eaLnBrk="1" hangingPunct="1">
              <a:buNone/>
            </a:pPr>
            <a:r>
              <a:rPr lang="sk-SK" altLang="sk-SK" sz="1200" dirty="0" smtClean="0"/>
              <a:t>(juhozápadné Francúzsko)</a:t>
            </a:r>
            <a:endParaRPr lang="sk-SK" altLang="sk-SK" sz="1200" dirty="0"/>
          </a:p>
          <a:p>
            <a:pPr eaLnBrk="1" hangingPunct="1">
              <a:buNone/>
            </a:pPr>
            <a:endParaRPr lang="sk-SK" altLang="sk-SK" sz="1200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95" y="1700808"/>
            <a:ext cx="6367638" cy="396000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7" y="4371114"/>
            <a:ext cx="2928958" cy="2150560"/>
          </a:xfrm>
          <a:prstGeom prst="rect">
            <a:avLst/>
          </a:prstGeom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912813" y="1889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000" b="1" dirty="0">
                <a:solidFill>
                  <a:schemeClr val="tx2"/>
                </a:solidFill>
              </a:rPr>
              <a:t>Príklady rôznych typov </a:t>
            </a:r>
            <a:r>
              <a:rPr lang="sk-SK" altLang="sk-SK" sz="2000" b="1" dirty="0" err="1">
                <a:solidFill>
                  <a:schemeClr val="tx2"/>
                </a:solidFill>
              </a:rPr>
              <a:t>agrolesníckych</a:t>
            </a:r>
            <a:r>
              <a:rPr lang="sk-SK" altLang="sk-SK" sz="2000" b="1" dirty="0">
                <a:solidFill>
                  <a:schemeClr val="tx2"/>
                </a:solidFill>
              </a:rPr>
              <a:t> </a:t>
            </a:r>
            <a:r>
              <a:rPr lang="sk-SK" altLang="sk-SK" sz="2000" b="1" dirty="0" smtClean="0">
                <a:solidFill>
                  <a:schemeClr val="tx2"/>
                </a:solidFill>
              </a:rPr>
              <a:t>systémov - Európa</a:t>
            </a:r>
            <a:endParaRPr lang="sk-SK" altLang="sk-SK" sz="2000" b="1" dirty="0">
              <a:solidFill>
                <a:schemeClr val="tx2"/>
              </a:solidFill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732240" y="1700982"/>
            <a:ext cx="2160240" cy="316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None/>
            </a:pPr>
            <a:r>
              <a:rPr lang="sk-SK" altLang="sk-SK" sz="1200" dirty="0" smtClean="0"/>
              <a:t>Moderný </a:t>
            </a:r>
            <a:r>
              <a:rPr lang="sk-SK" altLang="sk-SK" sz="1200" dirty="0" err="1" smtClean="0"/>
              <a:t>agrolesnícky</a:t>
            </a:r>
            <a:r>
              <a:rPr lang="sk-SK" altLang="sk-SK" sz="1200" dirty="0" smtClean="0"/>
              <a:t> systém na ornej pôde „</a:t>
            </a:r>
            <a:r>
              <a:rPr lang="sk-SK" altLang="sk-SK" sz="1200" dirty="0" err="1" smtClean="0"/>
              <a:t>alley</a:t>
            </a:r>
            <a:r>
              <a:rPr lang="sk-SK" altLang="sk-SK" sz="1200" dirty="0" smtClean="0"/>
              <a:t> </a:t>
            </a:r>
            <a:r>
              <a:rPr lang="sk-SK" altLang="sk-SK" sz="1200" dirty="0" err="1" smtClean="0"/>
              <a:t>cropping</a:t>
            </a:r>
            <a:r>
              <a:rPr lang="sk-SK" altLang="sk-SK" sz="1200" dirty="0" smtClean="0"/>
              <a:t>“ zameraný na špičkovú produkciu plodov</a:t>
            </a:r>
            <a:r>
              <a:rPr lang="en-US" altLang="sk-SK" sz="1200" dirty="0" smtClean="0"/>
              <a:t> (</a:t>
            </a:r>
            <a:r>
              <a:rPr lang="sk-SK" altLang="sk-SK" sz="1200" dirty="0" smtClean="0"/>
              <a:t>jablká, </a:t>
            </a:r>
            <a:r>
              <a:rPr lang="sk-SK" altLang="sk-SK" sz="1200" dirty="0" err="1" smtClean="0"/>
              <a:t>čerešňe</a:t>
            </a:r>
            <a:r>
              <a:rPr lang="en-US" altLang="sk-SK" sz="1200" dirty="0" smtClean="0"/>
              <a:t>)</a:t>
            </a:r>
            <a:r>
              <a:rPr lang="sk-SK" altLang="sk-SK" sz="1200" dirty="0" smtClean="0"/>
              <a:t> a štiepky na energetické využitie a </a:t>
            </a:r>
            <a:r>
              <a:rPr lang="sk-SK" altLang="sk-SK" sz="1200" dirty="0" err="1" smtClean="0"/>
              <a:t>mulčovanie</a:t>
            </a:r>
            <a:endParaRPr lang="sk-SK" altLang="sk-SK" sz="1200" dirty="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b="1" dirty="0" smtClean="0"/>
              <a:t>Dreviny:</a:t>
            </a:r>
          </a:p>
          <a:p>
            <a:pPr eaLnBrk="1" hangingPunct="1">
              <a:buNone/>
            </a:pPr>
            <a:r>
              <a:rPr lang="sk-SK" altLang="sk-SK" sz="1200" dirty="0" smtClean="0"/>
              <a:t>kultivary jabloní a čerešní, osika</a:t>
            </a:r>
          </a:p>
          <a:p>
            <a:pPr eaLnBrk="1" hangingPunct="1">
              <a:buNone/>
            </a:pPr>
            <a:r>
              <a:rPr lang="sk-SK" altLang="sk-SK" sz="1200" b="1" dirty="0" smtClean="0"/>
              <a:t>Plodiny:</a:t>
            </a:r>
          </a:p>
          <a:p>
            <a:pPr eaLnBrk="1" hangingPunct="1">
              <a:buNone/>
            </a:pPr>
            <a:r>
              <a:rPr lang="sk-SK" altLang="sk-SK" sz="1200" dirty="0" smtClean="0"/>
              <a:t>obilniny, zelenina a ovocie</a:t>
            </a:r>
          </a:p>
          <a:p>
            <a:pPr eaLnBrk="1" hangingPunct="1">
              <a:buNone/>
            </a:pPr>
            <a:r>
              <a:rPr lang="sk-SK" altLang="sk-SK" sz="1200" dirty="0" smtClean="0"/>
              <a:t>(Švajčiarsko)</a:t>
            </a:r>
            <a:endParaRPr lang="sk-SK" altLang="sk-SK" sz="1200" dirty="0"/>
          </a:p>
          <a:p>
            <a:pPr eaLnBrk="1" hangingPunct="1">
              <a:buNone/>
            </a:pPr>
            <a:endParaRPr lang="sk-SK" altLang="sk-SK" sz="1200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772990"/>
            <a:ext cx="5094855" cy="396000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4437112"/>
            <a:ext cx="3814943" cy="2063722"/>
          </a:xfrm>
          <a:prstGeom prst="rect">
            <a:avLst/>
          </a:prstGeom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912813" y="1889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000" b="1" dirty="0">
                <a:solidFill>
                  <a:schemeClr val="tx2"/>
                </a:solidFill>
              </a:rPr>
              <a:t>Príklady rôznych typov </a:t>
            </a:r>
            <a:r>
              <a:rPr lang="sk-SK" altLang="sk-SK" sz="2000" b="1" dirty="0" err="1">
                <a:solidFill>
                  <a:schemeClr val="tx2"/>
                </a:solidFill>
              </a:rPr>
              <a:t>agrolesníckych</a:t>
            </a:r>
            <a:r>
              <a:rPr lang="sk-SK" altLang="sk-SK" sz="2000" b="1" dirty="0">
                <a:solidFill>
                  <a:schemeClr val="tx2"/>
                </a:solidFill>
              </a:rPr>
              <a:t> </a:t>
            </a:r>
            <a:r>
              <a:rPr lang="sk-SK" altLang="sk-SK" sz="2000" b="1" dirty="0" smtClean="0">
                <a:solidFill>
                  <a:schemeClr val="tx2"/>
                </a:solidFill>
              </a:rPr>
              <a:t>systémov - Európa</a:t>
            </a:r>
            <a:endParaRPr lang="sk-SK" altLang="sk-SK" sz="2000" b="1" dirty="0">
              <a:solidFill>
                <a:schemeClr val="tx2"/>
              </a:solidFill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72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5640344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732240" y="1772990"/>
            <a:ext cx="2160240" cy="316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dirty="0" smtClean="0"/>
              <a:t>Experimentálny </a:t>
            </a:r>
            <a:r>
              <a:rPr lang="sk-SK" altLang="sk-SK" sz="1200" dirty="0" err="1" smtClean="0"/>
              <a:t>agrolesnícky</a:t>
            </a:r>
            <a:r>
              <a:rPr lang="sk-SK" altLang="sk-SK" sz="1200" dirty="0" smtClean="0"/>
              <a:t> systém na ornej pôde „</a:t>
            </a:r>
            <a:r>
              <a:rPr lang="sk-SK" altLang="sk-SK" sz="1200" dirty="0" err="1" smtClean="0"/>
              <a:t>alley</a:t>
            </a:r>
            <a:r>
              <a:rPr lang="sk-SK" altLang="sk-SK" sz="1200" dirty="0" smtClean="0"/>
              <a:t> </a:t>
            </a:r>
            <a:r>
              <a:rPr lang="sk-SK" altLang="sk-SK" sz="1200" dirty="0" err="1" smtClean="0"/>
              <a:t>cropping</a:t>
            </a:r>
            <a:r>
              <a:rPr lang="sk-SK" altLang="sk-SK" sz="1200" dirty="0" smtClean="0"/>
              <a:t>“ zameraný na produkciu </a:t>
            </a:r>
            <a:r>
              <a:rPr lang="sk-SK" altLang="sk-SK" sz="1200" dirty="0" err="1" smtClean="0"/>
              <a:t>pilarskej</a:t>
            </a:r>
            <a:r>
              <a:rPr lang="sk-SK" altLang="sk-SK" sz="1200" dirty="0" smtClean="0"/>
              <a:t> guľatiny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sk-SK" altLang="sk-SK" sz="1200" dirty="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b="1" dirty="0" smtClean="0"/>
              <a:t>Drevina:</a:t>
            </a:r>
          </a:p>
          <a:p>
            <a:pPr eaLnBrk="1" hangingPunct="1">
              <a:buNone/>
            </a:pPr>
            <a:r>
              <a:rPr lang="sk-SK" altLang="sk-SK" sz="1200" dirty="0" smtClean="0"/>
              <a:t>topoľ šľachtený</a:t>
            </a:r>
          </a:p>
          <a:p>
            <a:pPr eaLnBrk="1" hangingPunct="1">
              <a:buNone/>
            </a:pPr>
            <a:r>
              <a:rPr lang="sk-SK" altLang="sk-SK" sz="1200" b="1" dirty="0" smtClean="0"/>
              <a:t>Plodiny:</a:t>
            </a:r>
          </a:p>
          <a:p>
            <a:pPr eaLnBrk="1" hangingPunct="1">
              <a:buNone/>
            </a:pPr>
            <a:r>
              <a:rPr lang="sk-SK" altLang="sk-SK" sz="1200" dirty="0" smtClean="0"/>
              <a:t>obilniny </a:t>
            </a:r>
          </a:p>
          <a:p>
            <a:pPr eaLnBrk="1" hangingPunct="1">
              <a:buNone/>
            </a:pPr>
            <a:r>
              <a:rPr lang="sk-SK" altLang="sk-SK" sz="1200" dirty="0" smtClean="0"/>
              <a:t>(</a:t>
            </a:r>
            <a:r>
              <a:rPr lang="sk-SK" altLang="sk-SK" sz="1200" dirty="0" err="1" smtClean="0"/>
              <a:t>Leeds</a:t>
            </a:r>
            <a:r>
              <a:rPr lang="sk-SK" altLang="sk-SK" sz="1200" dirty="0" smtClean="0"/>
              <a:t> </a:t>
            </a:r>
            <a:r>
              <a:rPr lang="sk-SK" altLang="sk-SK" sz="1200" dirty="0" err="1" smtClean="0"/>
              <a:t>University</a:t>
            </a:r>
            <a:r>
              <a:rPr lang="sk-SK" altLang="sk-SK" sz="1200" dirty="0" smtClean="0"/>
              <a:t> </a:t>
            </a:r>
            <a:r>
              <a:rPr lang="sk-SK" altLang="sk-SK" sz="1200" dirty="0" err="1" smtClean="0"/>
              <a:t>farm</a:t>
            </a:r>
            <a:r>
              <a:rPr lang="sk-SK" altLang="sk-SK" sz="1200" dirty="0" smtClean="0"/>
              <a:t>, Veľká Británia)</a:t>
            </a:r>
            <a:endParaRPr lang="sk-SK" altLang="sk-SK" sz="1200" dirty="0"/>
          </a:p>
          <a:p>
            <a:pPr eaLnBrk="1" hangingPunct="1">
              <a:buNone/>
            </a:pPr>
            <a:endParaRPr lang="sk-SK" altLang="sk-SK" sz="1200" dirty="0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912813" y="1889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000" b="1" dirty="0">
                <a:solidFill>
                  <a:schemeClr val="tx2"/>
                </a:solidFill>
              </a:rPr>
              <a:t>Príklady rôznych typov </a:t>
            </a:r>
            <a:r>
              <a:rPr lang="sk-SK" altLang="sk-SK" sz="2000" b="1" dirty="0" err="1">
                <a:solidFill>
                  <a:schemeClr val="tx2"/>
                </a:solidFill>
              </a:rPr>
              <a:t>agrolesníckych</a:t>
            </a:r>
            <a:r>
              <a:rPr lang="sk-SK" altLang="sk-SK" sz="2000" b="1" dirty="0">
                <a:solidFill>
                  <a:schemeClr val="tx2"/>
                </a:solidFill>
              </a:rPr>
              <a:t> </a:t>
            </a:r>
            <a:r>
              <a:rPr lang="sk-SK" altLang="sk-SK" sz="2000" b="1" dirty="0" smtClean="0">
                <a:solidFill>
                  <a:schemeClr val="tx2"/>
                </a:solidFill>
              </a:rPr>
              <a:t>systémov - Európa</a:t>
            </a:r>
            <a:endParaRPr lang="sk-SK" altLang="sk-SK" sz="2000" b="1" dirty="0">
              <a:solidFill>
                <a:schemeClr val="tx2"/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6" y="4429132"/>
            <a:ext cx="2714644" cy="2079302"/>
          </a:xfrm>
          <a:prstGeom prst="rect">
            <a:avLst/>
          </a:prstGeom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796136" y="1700982"/>
            <a:ext cx="3168352" cy="345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None/>
            </a:pPr>
            <a:r>
              <a:rPr lang="sk-SK" altLang="sk-SK" sz="1200" dirty="0" smtClean="0"/>
              <a:t>Moderné </a:t>
            </a:r>
            <a:r>
              <a:rPr lang="sk-SK" altLang="sk-SK" sz="1200" dirty="0" err="1" smtClean="0"/>
              <a:t>agrolesnícke</a:t>
            </a:r>
            <a:r>
              <a:rPr lang="sk-SK" altLang="sk-SK" sz="1200" dirty="0" smtClean="0"/>
              <a:t> systémy na ornej pôde „</a:t>
            </a:r>
            <a:r>
              <a:rPr lang="sk-SK" altLang="sk-SK" sz="1200" dirty="0" err="1" smtClean="0"/>
              <a:t>alley</a:t>
            </a:r>
            <a:r>
              <a:rPr lang="sk-SK" altLang="sk-SK" sz="1200" dirty="0" smtClean="0"/>
              <a:t> </a:t>
            </a:r>
            <a:r>
              <a:rPr lang="sk-SK" altLang="sk-SK" sz="1200" dirty="0" err="1" smtClean="0"/>
              <a:t>cropping</a:t>
            </a:r>
            <a:r>
              <a:rPr lang="sk-SK" altLang="sk-SK" sz="1200" dirty="0" smtClean="0"/>
              <a:t>“ zamerané produkciu plodov</a:t>
            </a:r>
            <a:r>
              <a:rPr lang="en-US" altLang="sk-SK" sz="1200" dirty="0" smtClean="0"/>
              <a:t> (</a:t>
            </a:r>
            <a:r>
              <a:rPr lang="sk-SK" altLang="sk-SK" sz="1200" dirty="0" smtClean="0"/>
              <a:t>jablká, </a:t>
            </a:r>
            <a:r>
              <a:rPr lang="sk-SK" altLang="sk-SK" sz="1200" dirty="0" err="1" smtClean="0"/>
              <a:t>čerešňe</a:t>
            </a:r>
            <a:r>
              <a:rPr lang="en-US" altLang="sk-SK" sz="1200" dirty="0" smtClean="0"/>
              <a:t>)</a:t>
            </a:r>
            <a:r>
              <a:rPr lang="sk-SK" altLang="sk-SK" sz="1200" dirty="0" smtClean="0"/>
              <a:t> a štiepky na energetické využitie a </a:t>
            </a:r>
            <a:r>
              <a:rPr lang="sk-SK" altLang="sk-SK" sz="1200" dirty="0" err="1" smtClean="0"/>
              <a:t>mulčovanie</a:t>
            </a:r>
            <a:r>
              <a:rPr lang="sk-SK" altLang="sk-SK" sz="1200" dirty="0" smtClean="0"/>
              <a:t> a piliarskej guľatiny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b="1" dirty="0" smtClean="0"/>
              <a:t>Dreviny:</a:t>
            </a:r>
          </a:p>
          <a:p>
            <a:pPr eaLnBrk="1" hangingPunct="1">
              <a:buNone/>
            </a:pPr>
            <a:r>
              <a:rPr lang="sk-SK" altLang="sk-SK" sz="1200" dirty="0" smtClean="0"/>
              <a:t>kultivary jabloní, vŕba, lieska, hrab, lipa, čerešňa vtáčia, jelša, jaseň, dub zimný a javor horský</a:t>
            </a:r>
          </a:p>
          <a:p>
            <a:pPr eaLnBrk="1" hangingPunct="1">
              <a:buNone/>
            </a:pPr>
            <a:r>
              <a:rPr lang="sk-SK" altLang="sk-SK" sz="1200" b="1" dirty="0" smtClean="0"/>
              <a:t>Plodiny:</a:t>
            </a:r>
          </a:p>
          <a:p>
            <a:pPr eaLnBrk="1" hangingPunct="1">
              <a:buNone/>
            </a:pPr>
            <a:r>
              <a:rPr lang="sk-SK" altLang="sk-SK" sz="1200" dirty="0" smtClean="0"/>
              <a:t>obilniny, zemiaky, repka, zelenina a ovocie</a:t>
            </a:r>
          </a:p>
          <a:p>
            <a:pPr eaLnBrk="1" hangingPunct="1">
              <a:buNone/>
            </a:pPr>
            <a:r>
              <a:rPr lang="sk-SK" altLang="sk-SK" sz="1200" dirty="0" smtClean="0"/>
              <a:t>(Veľká Británia)</a:t>
            </a:r>
            <a:endParaRPr lang="sk-SK" altLang="sk-SK" sz="1200" dirty="0"/>
          </a:p>
          <a:p>
            <a:pPr eaLnBrk="1" hangingPunct="1">
              <a:buNone/>
            </a:pPr>
            <a:endParaRPr lang="sk-SK" altLang="sk-SK" sz="1200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700982"/>
            <a:ext cx="4966763" cy="3373762"/>
          </a:xfrm>
          <a:prstGeom prst="rect">
            <a:avLst/>
          </a:prstGeom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912813" y="1889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000" b="1" dirty="0">
                <a:solidFill>
                  <a:schemeClr val="tx2"/>
                </a:solidFill>
              </a:rPr>
              <a:t>Príklady rôznych typov </a:t>
            </a:r>
            <a:r>
              <a:rPr lang="sk-SK" altLang="sk-SK" sz="2000" b="1" dirty="0" err="1">
                <a:solidFill>
                  <a:schemeClr val="tx2"/>
                </a:solidFill>
              </a:rPr>
              <a:t>agrolesníckych</a:t>
            </a:r>
            <a:r>
              <a:rPr lang="sk-SK" altLang="sk-SK" sz="2000" b="1" dirty="0">
                <a:solidFill>
                  <a:schemeClr val="tx2"/>
                </a:solidFill>
              </a:rPr>
              <a:t> </a:t>
            </a:r>
            <a:r>
              <a:rPr lang="sk-SK" altLang="sk-SK" sz="2000" b="1" dirty="0" smtClean="0">
                <a:solidFill>
                  <a:schemeClr val="tx2"/>
                </a:solidFill>
              </a:rPr>
              <a:t>systémov - Európa</a:t>
            </a:r>
            <a:endParaRPr lang="sk-SK" altLang="sk-SK" sz="2000" b="1" dirty="0">
              <a:solidFill>
                <a:schemeClr val="tx2"/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611560" y="1700213"/>
            <a:ext cx="7960968" cy="465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Doterajšie poľnohospodárske </a:t>
            </a: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praktiky (intenzívne tzv. priemyselné poľnohospodárstvo), </a:t>
            </a: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podporované v minulosti aj SPP, ktoré </a:t>
            </a:r>
            <a:r>
              <a:rPr lang="sk-SK" sz="1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boli zamerané primárne na intenzifikáciu produkcie </a:t>
            </a: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najmä </a:t>
            </a:r>
            <a:r>
              <a:rPr lang="sk-SK" sz="1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prostredníctvom externých vstupov </a:t>
            </a: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začínajú vzhľadom na klimatické zmeny narážať na svoje limity.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Veľkoplošné monokultúrne systémy pestovania poľnohospodárskych plodín  priniesli so sebou okrem zvýšenej produkcie aj mnoho negatívnych javov: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erózia,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vysušovanie krajiny,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záplavy,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degradácia pôd,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vymiznutie mnohých živočíšnych druhov z krajiny,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sk-SK" sz="1600" b="1" dirty="0" smtClean="0">
                <a:solidFill>
                  <a:srgbClr val="33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ale aj nezamestnanosť a pustnutie kultúrnej krajiny.</a:t>
            </a:r>
          </a:p>
          <a:p>
            <a:pPr marL="360363" indent="-360363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endParaRPr lang="sk-SK" altLang="sk-SK" sz="1800" b="1" dirty="0" smtClean="0"/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b="1" dirty="0" smtClean="0">
                <a:solidFill>
                  <a:schemeClr val="tx2"/>
                </a:solidFill>
              </a:rPr>
              <a:t>Prečo pestovať dreviny na poľnohospodárskej pôde?</a:t>
            </a:r>
            <a:endParaRPr lang="sk-SK" altLang="sk-SK" b="1" dirty="0">
              <a:solidFill>
                <a:schemeClr val="tx2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732240" y="1772990"/>
            <a:ext cx="2160240" cy="316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dirty="0" err="1" smtClean="0"/>
              <a:t>Agrolesnícky</a:t>
            </a:r>
            <a:r>
              <a:rPr lang="sk-SK" altLang="sk-SK" sz="1200" dirty="0" smtClean="0"/>
              <a:t> systém na ornej pôde zameraný na produkciu </a:t>
            </a:r>
            <a:r>
              <a:rPr lang="sk-SK" altLang="sk-SK" sz="1200" dirty="0" err="1" smtClean="0"/>
              <a:t>pilarskej</a:t>
            </a:r>
            <a:r>
              <a:rPr lang="sk-SK" altLang="sk-SK" sz="1200" dirty="0" smtClean="0"/>
              <a:t> guľatiny (reziva na palety)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sk-SK" altLang="sk-SK" sz="1200" dirty="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b="1" dirty="0" smtClean="0"/>
              <a:t>Dreviny:</a:t>
            </a:r>
          </a:p>
          <a:p>
            <a:pPr eaLnBrk="1" hangingPunct="1">
              <a:buNone/>
            </a:pPr>
            <a:r>
              <a:rPr lang="sk-SK" altLang="sk-SK" sz="1200" dirty="0" smtClean="0"/>
              <a:t>topoľ šľachtený, orech vlašský a kultivary </a:t>
            </a:r>
            <a:r>
              <a:rPr lang="sk-SK" altLang="sk-SK" sz="1200" dirty="0" err="1" smtClean="0"/>
              <a:t>čerešňí</a:t>
            </a:r>
            <a:endParaRPr lang="sk-SK" altLang="sk-SK" sz="1200" dirty="0" smtClean="0"/>
          </a:p>
          <a:p>
            <a:pPr eaLnBrk="1" hangingPunct="1">
              <a:buNone/>
            </a:pPr>
            <a:r>
              <a:rPr lang="sk-SK" altLang="sk-SK" sz="1200" b="1" dirty="0" smtClean="0"/>
              <a:t>Plodiny:</a:t>
            </a:r>
          </a:p>
          <a:p>
            <a:pPr eaLnBrk="1" hangingPunct="1">
              <a:buNone/>
            </a:pPr>
            <a:r>
              <a:rPr lang="sk-SK" altLang="sk-SK" sz="1200" dirty="0" smtClean="0"/>
              <a:t>Obilniny, ďatelina, zelenina, fazuľa </a:t>
            </a:r>
          </a:p>
          <a:p>
            <a:pPr eaLnBrk="1" hangingPunct="1">
              <a:buNone/>
            </a:pPr>
            <a:r>
              <a:rPr lang="sk-SK" altLang="sk-SK" sz="1200" dirty="0" smtClean="0"/>
              <a:t>(Grécko)</a:t>
            </a:r>
            <a:endParaRPr lang="sk-SK" altLang="sk-SK" sz="1200" dirty="0"/>
          </a:p>
          <a:p>
            <a:pPr eaLnBrk="1" hangingPunct="1">
              <a:buNone/>
            </a:pPr>
            <a:endParaRPr lang="sk-SK" altLang="sk-SK" sz="1200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793660"/>
            <a:ext cx="5760858" cy="3291429"/>
          </a:xfrm>
          <a:prstGeom prst="rect">
            <a:avLst/>
          </a:prstGeom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912813" y="1889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000" b="1" dirty="0">
                <a:solidFill>
                  <a:schemeClr val="tx2"/>
                </a:solidFill>
              </a:rPr>
              <a:t>Príklady rôznych typov </a:t>
            </a:r>
            <a:r>
              <a:rPr lang="sk-SK" altLang="sk-SK" sz="2000" b="1" dirty="0" err="1">
                <a:solidFill>
                  <a:schemeClr val="tx2"/>
                </a:solidFill>
              </a:rPr>
              <a:t>agrolesníckych</a:t>
            </a:r>
            <a:r>
              <a:rPr lang="sk-SK" altLang="sk-SK" sz="2000" b="1" dirty="0">
                <a:solidFill>
                  <a:schemeClr val="tx2"/>
                </a:solidFill>
              </a:rPr>
              <a:t> </a:t>
            </a:r>
            <a:r>
              <a:rPr lang="sk-SK" altLang="sk-SK" sz="2000" b="1" dirty="0" smtClean="0">
                <a:solidFill>
                  <a:schemeClr val="tx2"/>
                </a:solidFill>
              </a:rPr>
              <a:t>systémov - Európa</a:t>
            </a:r>
            <a:endParaRPr lang="sk-SK" altLang="sk-SK" sz="2000" b="1" dirty="0">
              <a:solidFill>
                <a:schemeClr val="tx2"/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1" y="1772815"/>
            <a:ext cx="5206538" cy="3960000"/>
          </a:xfrm>
          <a:prstGeom prst="rect">
            <a:avLst/>
          </a:prstGeom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912813" y="1889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000" b="1" dirty="0">
                <a:solidFill>
                  <a:schemeClr val="tx2"/>
                </a:solidFill>
              </a:rPr>
              <a:t>Príklady rôznych typov </a:t>
            </a:r>
            <a:r>
              <a:rPr lang="sk-SK" altLang="sk-SK" sz="2000" b="1" dirty="0" err="1">
                <a:solidFill>
                  <a:schemeClr val="tx2"/>
                </a:solidFill>
              </a:rPr>
              <a:t>agrolesníckych</a:t>
            </a:r>
            <a:r>
              <a:rPr lang="sk-SK" altLang="sk-SK" sz="2000" b="1" dirty="0">
                <a:solidFill>
                  <a:schemeClr val="tx2"/>
                </a:solidFill>
              </a:rPr>
              <a:t> </a:t>
            </a:r>
            <a:r>
              <a:rPr lang="sk-SK" altLang="sk-SK" sz="2000" b="1" dirty="0" smtClean="0">
                <a:solidFill>
                  <a:schemeClr val="tx2"/>
                </a:solidFill>
              </a:rPr>
              <a:t>systémov - Európa</a:t>
            </a:r>
            <a:endParaRPr lang="sk-SK" altLang="sk-SK" sz="2000" b="1" dirty="0">
              <a:solidFill>
                <a:schemeClr val="tx2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732240" y="1772990"/>
            <a:ext cx="2160240" cy="316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dirty="0" smtClean="0"/>
              <a:t>Moderný </a:t>
            </a:r>
            <a:r>
              <a:rPr lang="sk-SK" altLang="sk-SK" sz="1200" dirty="0" err="1" smtClean="0"/>
              <a:t>agrolesnícky</a:t>
            </a:r>
            <a:r>
              <a:rPr lang="sk-SK" altLang="sk-SK" sz="1200" dirty="0" smtClean="0"/>
              <a:t> „</a:t>
            </a:r>
            <a:r>
              <a:rPr lang="sk-SK" altLang="sk-SK" sz="1200" dirty="0" err="1" smtClean="0"/>
              <a:t>silvopastorálny</a:t>
            </a:r>
            <a:r>
              <a:rPr lang="sk-SK" altLang="sk-SK" sz="1200" dirty="0" smtClean="0"/>
              <a:t>“ systém na trvalých trávnych porastoch zameraný na produkciu vysoko kvalitnej piliarskej guľatiny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b="1" dirty="0" smtClean="0"/>
              <a:t>Drevina:</a:t>
            </a:r>
          </a:p>
          <a:p>
            <a:pPr eaLnBrk="1" hangingPunct="1">
              <a:buNone/>
            </a:pPr>
            <a:r>
              <a:rPr lang="sk-SK" altLang="sk-SK" sz="1200" dirty="0" smtClean="0"/>
              <a:t>orech – hybrid orecha vlašského a čierneho</a:t>
            </a:r>
          </a:p>
          <a:p>
            <a:pPr eaLnBrk="1" hangingPunct="1">
              <a:buNone/>
            </a:pPr>
            <a:r>
              <a:rPr lang="sk-SK" altLang="sk-SK" sz="1200" b="1" dirty="0" smtClean="0"/>
              <a:t>Hospodárske zvieratá:</a:t>
            </a:r>
          </a:p>
          <a:p>
            <a:pPr eaLnBrk="1" hangingPunct="1">
              <a:buNone/>
            </a:pPr>
            <a:r>
              <a:rPr lang="sk-SK" altLang="sk-SK" sz="1200" dirty="0" smtClean="0"/>
              <a:t>ovce </a:t>
            </a:r>
          </a:p>
          <a:p>
            <a:pPr eaLnBrk="1" hangingPunct="1">
              <a:buNone/>
            </a:pPr>
            <a:r>
              <a:rPr lang="sk-SK" altLang="sk-SK" sz="1200" dirty="0" smtClean="0"/>
              <a:t>(Španielsko)</a:t>
            </a:r>
            <a:endParaRPr lang="sk-SK" altLang="sk-SK" sz="1200" dirty="0"/>
          </a:p>
          <a:p>
            <a:pPr eaLnBrk="1" hangingPunct="1">
              <a:buNone/>
            </a:pPr>
            <a:endParaRPr lang="sk-SK" altLang="sk-SK" sz="1200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4293096"/>
            <a:ext cx="2920978" cy="2221644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656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1772990"/>
            <a:ext cx="5472608" cy="4104456"/>
          </a:xfrm>
          <a:prstGeom prst="rect">
            <a:avLst/>
          </a:prstGeom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912813" y="1889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000" b="1" dirty="0">
                <a:solidFill>
                  <a:schemeClr val="tx2"/>
                </a:solidFill>
              </a:rPr>
              <a:t>Príklady rôznych typov </a:t>
            </a:r>
            <a:r>
              <a:rPr lang="sk-SK" altLang="sk-SK" sz="2000" b="1" dirty="0" err="1">
                <a:solidFill>
                  <a:schemeClr val="tx2"/>
                </a:solidFill>
              </a:rPr>
              <a:t>agrolesníckych</a:t>
            </a:r>
            <a:r>
              <a:rPr lang="sk-SK" altLang="sk-SK" sz="2000" b="1" dirty="0">
                <a:solidFill>
                  <a:schemeClr val="tx2"/>
                </a:solidFill>
              </a:rPr>
              <a:t> </a:t>
            </a:r>
            <a:r>
              <a:rPr lang="sk-SK" altLang="sk-SK" sz="2000" b="1" dirty="0" smtClean="0">
                <a:solidFill>
                  <a:schemeClr val="tx2"/>
                </a:solidFill>
              </a:rPr>
              <a:t>systémov - Slovensko</a:t>
            </a:r>
            <a:endParaRPr lang="sk-SK" altLang="sk-SK" sz="2000" b="1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732240" y="1772990"/>
            <a:ext cx="2160240" cy="316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dirty="0" smtClean="0"/>
              <a:t>Typický </a:t>
            </a:r>
            <a:r>
              <a:rPr lang="sk-SK" altLang="sk-SK" sz="1200" dirty="0" err="1" smtClean="0"/>
              <a:t>agrolesnícky</a:t>
            </a:r>
            <a:r>
              <a:rPr lang="sk-SK" altLang="sk-SK" sz="1200" dirty="0" smtClean="0"/>
              <a:t> „</a:t>
            </a:r>
            <a:r>
              <a:rPr lang="sk-SK" altLang="sk-SK" sz="1200" dirty="0" err="1" smtClean="0"/>
              <a:t>silvopastorálny</a:t>
            </a:r>
            <a:r>
              <a:rPr lang="sk-SK" altLang="sk-SK" sz="1200" dirty="0" smtClean="0"/>
              <a:t>“ systém na trvalých trávnych porastoch </a:t>
            </a:r>
            <a:r>
              <a:rPr lang="sk-SK" altLang="sk-SK" sz="1200" b="1" dirty="0" smtClean="0"/>
              <a:t>Drevina:</a:t>
            </a:r>
          </a:p>
          <a:p>
            <a:pPr eaLnBrk="1" hangingPunct="1">
              <a:buNone/>
            </a:pPr>
            <a:r>
              <a:rPr lang="sk-SK" altLang="sk-SK" sz="1200" dirty="0" smtClean="0"/>
              <a:t>Borievka obyčajná</a:t>
            </a:r>
          </a:p>
          <a:p>
            <a:pPr eaLnBrk="1" hangingPunct="1">
              <a:buNone/>
            </a:pPr>
            <a:r>
              <a:rPr lang="sk-SK" altLang="sk-SK" sz="1200" b="1" dirty="0" smtClean="0"/>
              <a:t>Hospodárske zvieratá:</a:t>
            </a:r>
          </a:p>
          <a:p>
            <a:pPr eaLnBrk="1" hangingPunct="1">
              <a:buNone/>
            </a:pPr>
            <a:r>
              <a:rPr lang="sk-SK" altLang="sk-SK" sz="1200" dirty="0" smtClean="0"/>
              <a:t>ovce </a:t>
            </a:r>
          </a:p>
          <a:p>
            <a:pPr eaLnBrk="1" hangingPunct="1">
              <a:buNone/>
            </a:pPr>
            <a:r>
              <a:rPr lang="sk-SK" altLang="sk-SK" sz="1200" dirty="0" smtClean="0"/>
              <a:t>(Slovensko - Priechod)</a:t>
            </a:r>
            <a:endParaRPr lang="sk-SK" altLang="sk-SK" sz="1200" dirty="0"/>
          </a:p>
          <a:p>
            <a:pPr eaLnBrk="1" hangingPunct="1">
              <a:buNone/>
            </a:pPr>
            <a:endParaRPr lang="sk-SK" altLang="sk-SK" sz="12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477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912813" y="1889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000" b="1" dirty="0">
                <a:solidFill>
                  <a:schemeClr val="tx2"/>
                </a:solidFill>
              </a:rPr>
              <a:t>Príklady rôznych typov </a:t>
            </a:r>
            <a:r>
              <a:rPr lang="sk-SK" altLang="sk-SK" sz="2000" b="1" dirty="0" err="1">
                <a:solidFill>
                  <a:schemeClr val="tx2"/>
                </a:solidFill>
              </a:rPr>
              <a:t>agrolesníckych</a:t>
            </a:r>
            <a:r>
              <a:rPr lang="sk-SK" altLang="sk-SK" sz="2000" b="1" dirty="0">
                <a:solidFill>
                  <a:schemeClr val="tx2"/>
                </a:solidFill>
              </a:rPr>
              <a:t> </a:t>
            </a:r>
            <a:r>
              <a:rPr lang="sk-SK" altLang="sk-SK" sz="2000" b="1" dirty="0" smtClean="0">
                <a:solidFill>
                  <a:schemeClr val="tx2"/>
                </a:solidFill>
              </a:rPr>
              <a:t>systémov - Slovensko</a:t>
            </a:r>
            <a:endParaRPr lang="sk-SK" altLang="sk-SK" sz="2000" b="1" dirty="0">
              <a:solidFill>
                <a:schemeClr val="tx2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654" y="3981124"/>
            <a:ext cx="4343021" cy="2448272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655" y="1316828"/>
            <a:ext cx="4598494" cy="259228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0071" y="3693092"/>
            <a:ext cx="4320480" cy="2435565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247739" y="1604860"/>
            <a:ext cx="2780764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dirty="0" err="1" smtClean="0"/>
              <a:t>Silvopastorálny</a:t>
            </a:r>
            <a:r>
              <a:rPr lang="sk-SK" altLang="sk-SK" sz="1200" dirty="0" smtClean="0"/>
              <a:t> systém postupne vytváraný na tzv. „bielych plochách“ (drevinami zarastených trvalých trávnych porastoch)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b="1" dirty="0" smtClean="0"/>
              <a:t>Dreviny:</a:t>
            </a:r>
          </a:p>
          <a:p>
            <a:pPr eaLnBrk="1" hangingPunct="1">
              <a:buNone/>
            </a:pPr>
            <a:r>
              <a:rPr lang="sk-SK" altLang="sk-SK" sz="1200" dirty="0" smtClean="0"/>
              <a:t>duby, buk, hruška planá, breza, hrab </a:t>
            </a:r>
          </a:p>
          <a:p>
            <a:pPr eaLnBrk="1" hangingPunct="1">
              <a:buNone/>
            </a:pPr>
            <a:r>
              <a:rPr lang="sk-SK" altLang="sk-SK" sz="1200" b="1" dirty="0" smtClean="0"/>
              <a:t>Hospodárske zvieratá:</a:t>
            </a:r>
          </a:p>
          <a:p>
            <a:pPr eaLnBrk="1" hangingPunct="1">
              <a:buNone/>
            </a:pPr>
            <a:r>
              <a:rPr lang="sk-SK" altLang="sk-SK" sz="1200" dirty="0" smtClean="0"/>
              <a:t>mäsový dobytok </a:t>
            </a:r>
          </a:p>
          <a:p>
            <a:pPr eaLnBrk="1" hangingPunct="1">
              <a:buNone/>
            </a:pPr>
            <a:r>
              <a:rPr lang="sk-SK" altLang="sk-SK" sz="1200" b="1" dirty="0" smtClean="0"/>
              <a:t>(Farma Turová)</a:t>
            </a:r>
            <a:endParaRPr lang="sk-SK" altLang="sk-SK" sz="1200" b="1" dirty="0"/>
          </a:p>
          <a:p>
            <a:pPr eaLnBrk="1" hangingPunct="1">
              <a:buNone/>
            </a:pPr>
            <a:endParaRPr lang="sk-SK" altLang="sk-SK" sz="12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912813" y="1889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000" b="1" dirty="0">
                <a:solidFill>
                  <a:schemeClr val="tx2"/>
                </a:solidFill>
              </a:rPr>
              <a:t>Príklady rôznych typov </a:t>
            </a:r>
            <a:r>
              <a:rPr lang="sk-SK" altLang="sk-SK" sz="2000" b="1" dirty="0" err="1">
                <a:solidFill>
                  <a:schemeClr val="tx2"/>
                </a:solidFill>
              </a:rPr>
              <a:t>agrolesníckych</a:t>
            </a:r>
            <a:r>
              <a:rPr lang="sk-SK" altLang="sk-SK" sz="2000" b="1" dirty="0">
                <a:solidFill>
                  <a:schemeClr val="tx2"/>
                </a:solidFill>
              </a:rPr>
              <a:t> </a:t>
            </a:r>
            <a:r>
              <a:rPr lang="sk-SK" altLang="sk-SK" sz="2000" b="1" dirty="0" smtClean="0">
                <a:solidFill>
                  <a:schemeClr val="tx2"/>
                </a:solidFill>
              </a:rPr>
              <a:t>systémov - Slovensko</a:t>
            </a:r>
            <a:endParaRPr lang="sk-SK" altLang="sk-SK" sz="2000" b="1" dirty="0">
              <a:solidFill>
                <a:schemeClr val="tx2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476" y="1335292"/>
            <a:ext cx="5849359" cy="3297433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3117" y="3423524"/>
            <a:ext cx="5292588" cy="2983567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60476" y="4770932"/>
            <a:ext cx="2780764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dirty="0" err="1" smtClean="0"/>
              <a:t>Silvopastorálny</a:t>
            </a:r>
            <a:r>
              <a:rPr lang="sk-SK" altLang="sk-SK" sz="1200" dirty="0" smtClean="0"/>
              <a:t> systém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b="1" dirty="0" smtClean="0"/>
              <a:t>Dreviny:</a:t>
            </a:r>
          </a:p>
          <a:p>
            <a:pPr eaLnBrk="1" hangingPunct="1">
              <a:buNone/>
            </a:pPr>
            <a:r>
              <a:rPr lang="sk-SK" altLang="sk-SK" sz="1200" dirty="0" smtClean="0"/>
              <a:t>lieska, buk, smrek, breza, jelše, vŕby </a:t>
            </a:r>
          </a:p>
          <a:p>
            <a:pPr eaLnBrk="1" hangingPunct="1">
              <a:buNone/>
            </a:pPr>
            <a:r>
              <a:rPr lang="sk-SK" altLang="sk-SK" sz="1200" b="1" dirty="0" smtClean="0"/>
              <a:t>Hospodárske zvieratá:</a:t>
            </a:r>
          </a:p>
          <a:p>
            <a:pPr eaLnBrk="1" hangingPunct="1">
              <a:buNone/>
            </a:pPr>
            <a:r>
              <a:rPr lang="sk-SK" altLang="sk-SK" sz="1200" dirty="0"/>
              <a:t>mäsový dobytok – </a:t>
            </a:r>
            <a:r>
              <a:rPr lang="sk-SK" altLang="sk-SK" sz="1200" dirty="0" err="1"/>
              <a:t>Aberdeen</a:t>
            </a:r>
            <a:r>
              <a:rPr lang="sk-SK" altLang="sk-SK" sz="1200" dirty="0"/>
              <a:t> </a:t>
            </a:r>
            <a:r>
              <a:rPr lang="sk-SK" altLang="sk-SK" sz="1200" dirty="0" err="1"/>
              <a:t>Angus</a:t>
            </a:r>
            <a:r>
              <a:rPr lang="sk-SK" altLang="sk-SK" sz="1200" dirty="0"/>
              <a:t> </a:t>
            </a:r>
            <a:endParaRPr lang="sk-SK" altLang="sk-SK" sz="1200" dirty="0" smtClean="0"/>
          </a:p>
          <a:p>
            <a:pPr eaLnBrk="1" hangingPunct="1">
              <a:buNone/>
            </a:pPr>
            <a:r>
              <a:rPr lang="sk-SK" altLang="sk-SK" sz="1200" b="1" dirty="0" smtClean="0"/>
              <a:t>(</a:t>
            </a:r>
            <a:r>
              <a:rPr lang="sv-SE" altLang="sk-SK" sz="1200" b="1" dirty="0"/>
              <a:t>Ing. Tibor Papšo – SKALKA - </a:t>
            </a:r>
            <a:r>
              <a:rPr lang="sv-SE" altLang="sk-SK" sz="1200" b="1" dirty="0" smtClean="0"/>
              <a:t>SHR</a:t>
            </a:r>
            <a:r>
              <a:rPr lang="sk-SK" altLang="sk-SK" sz="1200" b="1" dirty="0" smtClean="0"/>
              <a:t>)</a:t>
            </a:r>
            <a:endParaRPr lang="sk-SK" altLang="sk-SK" sz="1200" b="1" dirty="0"/>
          </a:p>
          <a:p>
            <a:pPr eaLnBrk="1" hangingPunct="1">
              <a:buNone/>
            </a:pPr>
            <a:endParaRPr lang="sk-SK" altLang="sk-SK" sz="12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912813" y="1889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000" b="1" dirty="0">
                <a:solidFill>
                  <a:schemeClr val="tx2"/>
                </a:solidFill>
              </a:rPr>
              <a:t>Príklady rôznych typov </a:t>
            </a:r>
            <a:r>
              <a:rPr lang="sk-SK" altLang="sk-SK" sz="2000" b="1" dirty="0" err="1">
                <a:solidFill>
                  <a:schemeClr val="tx2"/>
                </a:solidFill>
              </a:rPr>
              <a:t>agrolesníckych</a:t>
            </a:r>
            <a:r>
              <a:rPr lang="sk-SK" altLang="sk-SK" sz="2000" b="1" dirty="0">
                <a:solidFill>
                  <a:schemeClr val="tx2"/>
                </a:solidFill>
              </a:rPr>
              <a:t> </a:t>
            </a:r>
            <a:r>
              <a:rPr lang="sk-SK" altLang="sk-SK" sz="2000" b="1" dirty="0" smtClean="0">
                <a:solidFill>
                  <a:schemeClr val="tx2"/>
                </a:solidFill>
              </a:rPr>
              <a:t>systémov - Slovensko</a:t>
            </a:r>
            <a:endParaRPr lang="sk-SK" altLang="sk-SK" sz="2000" b="1" dirty="0">
              <a:solidFill>
                <a:schemeClr val="tx2"/>
              </a:solidFill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5577319" y="1571612"/>
            <a:ext cx="3226000" cy="237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dirty="0" err="1" smtClean="0"/>
              <a:t>Silvopastorálny</a:t>
            </a:r>
            <a:r>
              <a:rPr lang="sk-SK" altLang="sk-SK" sz="1200" dirty="0" smtClean="0"/>
              <a:t> systém na trvalých trávnych porastoch a alejové pestovanie na ornej pôde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200" b="1" dirty="0" smtClean="0"/>
              <a:t>Dreviny:</a:t>
            </a:r>
          </a:p>
          <a:p>
            <a:pPr eaLnBrk="1" hangingPunct="1">
              <a:buNone/>
            </a:pPr>
            <a:r>
              <a:rPr lang="sk-SK" altLang="sk-SK" sz="1200" dirty="0" smtClean="0"/>
              <a:t>topole, vŕby, jaseň, čerešňa vtáčia, hlohy, ruža </a:t>
            </a:r>
            <a:r>
              <a:rPr lang="sk-SK" altLang="sk-SK" sz="1200" dirty="0" err="1" smtClean="0"/>
              <a:t>šípkpvá</a:t>
            </a:r>
            <a:r>
              <a:rPr lang="sk-SK" altLang="sk-SK" sz="1200" dirty="0" smtClean="0"/>
              <a:t> </a:t>
            </a:r>
          </a:p>
          <a:p>
            <a:pPr eaLnBrk="1" hangingPunct="1">
              <a:buNone/>
            </a:pPr>
            <a:r>
              <a:rPr lang="sk-SK" altLang="sk-SK" sz="1200" b="1" dirty="0" smtClean="0"/>
              <a:t>Hospodárske zvieratá:</a:t>
            </a:r>
          </a:p>
          <a:p>
            <a:pPr eaLnBrk="1" hangingPunct="1">
              <a:buNone/>
            </a:pPr>
            <a:r>
              <a:rPr lang="sk-SK" altLang="sk-SK" sz="1200" dirty="0" smtClean="0"/>
              <a:t>mäsový </a:t>
            </a:r>
            <a:r>
              <a:rPr lang="sk-SK" altLang="sk-SK" sz="1200" dirty="0"/>
              <a:t>dobytok – </a:t>
            </a:r>
            <a:r>
              <a:rPr lang="sk-SK" altLang="sk-SK" sz="1200" dirty="0" err="1"/>
              <a:t>Charolais</a:t>
            </a:r>
            <a:r>
              <a:rPr lang="sk-SK" altLang="sk-SK" sz="1200" dirty="0"/>
              <a:t> </a:t>
            </a:r>
            <a:endParaRPr lang="sk-SK" altLang="sk-SK" sz="1200" dirty="0" smtClean="0"/>
          </a:p>
          <a:p>
            <a:pPr eaLnBrk="1" hangingPunct="1">
              <a:buNone/>
            </a:pPr>
            <a:r>
              <a:rPr lang="sk-SK" altLang="sk-SK" sz="1200" b="1" dirty="0" smtClean="0"/>
              <a:t>Plodiny:</a:t>
            </a:r>
          </a:p>
          <a:p>
            <a:pPr eaLnBrk="1" hangingPunct="1">
              <a:buNone/>
            </a:pPr>
            <a:r>
              <a:rPr lang="sk-SK" altLang="sk-SK" sz="1200" dirty="0" smtClean="0"/>
              <a:t>liečivé rastliny – levanduľa, yzop, pamajorán</a:t>
            </a:r>
            <a:r>
              <a:rPr lang="sk-SK" altLang="sk-SK" sz="1200" dirty="0"/>
              <a:t>, </a:t>
            </a:r>
            <a:r>
              <a:rPr lang="sk-SK" altLang="sk-SK" sz="1200" b="1" dirty="0"/>
              <a:t>(</a:t>
            </a:r>
            <a:r>
              <a:rPr lang="sk-SK" altLang="sk-SK" sz="1200" b="1" dirty="0" err="1"/>
              <a:t>Bottka</a:t>
            </a:r>
            <a:r>
              <a:rPr lang="sk-SK" altLang="sk-SK" sz="1200" b="1" dirty="0"/>
              <a:t> farma, Kravany nad Dunajom)</a:t>
            </a:r>
          </a:p>
          <a:p>
            <a:pPr eaLnBrk="1" hangingPunct="1">
              <a:buNone/>
            </a:pPr>
            <a:endParaRPr lang="sk-SK" altLang="sk-SK" sz="1200" dirty="0" smtClean="0"/>
          </a:p>
          <a:p>
            <a:pPr eaLnBrk="1" hangingPunct="1">
              <a:buNone/>
            </a:pPr>
            <a:endParaRPr lang="sk-SK" altLang="sk-SK" sz="12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348" y="1285860"/>
            <a:ext cx="4712984" cy="265682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211" y="3929066"/>
            <a:ext cx="3528392" cy="198904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9058" y="4071942"/>
            <a:ext cx="4194486" cy="2364538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912813" y="1889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000" b="1" dirty="0">
                <a:solidFill>
                  <a:schemeClr val="tx2"/>
                </a:solidFill>
              </a:rPr>
              <a:t>Príklady rôznych typov </a:t>
            </a:r>
            <a:r>
              <a:rPr lang="sk-SK" altLang="sk-SK" sz="2000" b="1" dirty="0" err="1">
                <a:solidFill>
                  <a:schemeClr val="tx2"/>
                </a:solidFill>
              </a:rPr>
              <a:t>agrolesníckych</a:t>
            </a:r>
            <a:r>
              <a:rPr lang="sk-SK" altLang="sk-SK" sz="2000" b="1" dirty="0">
                <a:solidFill>
                  <a:schemeClr val="tx2"/>
                </a:solidFill>
              </a:rPr>
              <a:t> </a:t>
            </a:r>
            <a:r>
              <a:rPr lang="sk-SK" altLang="sk-SK" sz="2000" b="1" dirty="0" smtClean="0">
                <a:solidFill>
                  <a:schemeClr val="tx2"/>
                </a:solidFill>
              </a:rPr>
              <a:t>systémov - Slovensko</a:t>
            </a:r>
            <a:endParaRPr lang="sk-SK" altLang="sk-SK" sz="2000" b="1" dirty="0">
              <a:solidFill>
                <a:schemeClr val="tx2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370" y="1238322"/>
            <a:ext cx="7675683" cy="4326978"/>
          </a:xfrm>
          <a:prstGeom prst="rect">
            <a:avLst/>
          </a:prstGeom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0187" y="5565300"/>
            <a:ext cx="6770004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None/>
            </a:pPr>
            <a:r>
              <a:rPr lang="sk-SK" altLang="sk-SK" sz="1200" dirty="0" err="1" smtClean="0"/>
              <a:t>Vysokokmenný</a:t>
            </a:r>
            <a:r>
              <a:rPr lang="sk-SK" altLang="sk-SK" sz="1200" dirty="0" smtClean="0"/>
              <a:t> ovocný sad 4,5 ha v spone 8x10 m, 2017 </a:t>
            </a:r>
            <a:r>
              <a:rPr lang="sk-SK" altLang="sk-SK" sz="1200" b="1" dirty="0" smtClean="0"/>
              <a:t>Dreviny: </a:t>
            </a:r>
            <a:r>
              <a:rPr lang="sk-SK" altLang="sk-SK" sz="1200" dirty="0" smtClean="0"/>
              <a:t>marhule, čerešne, veľkoplodý drieň, slivky, hrušky, višne </a:t>
            </a:r>
            <a:r>
              <a:rPr lang="sk-SK" altLang="sk-SK" sz="1200" b="1" dirty="0" smtClean="0"/>
              <a:t>Plodiny: </a:t>
            </a:r>
            <a:r>
              <a:rPr lang="sk-SK" altLang="sk-SK" sz="1200" dirty="0" err="1" smtClean="0"/>
              <a:t>lucerno</a:t>
            </a:r>
            <a:r>
              <a:rPr lang="sk-SK" altLang="sk-SK" sz="1200" dirty="0" smtClean="0"/>
              <a:t> </a:t>
            </a:r>
            <a:r>
              <a:rPr lang="sk-SK" altLang="sk-SK" sz="1200" dirty="0"/>
              <a:t>ďatelinová zmes na oživenie a prekorenenie </a:t>
            </a:r>
            <a:r>
              <a:rPr lang="sk-SK" altLang="sk-SK" sz="1200" dirty="0" smtClean="0"/>
              <a:t>pôdy, neskôr pestovanie </a:t>
            </a:r>
            <a:r>
              <a:rPr lang="sk-SK" altLang="sk-SK" sz="1200" dirty="0"/>
              <a:t>výpestkov stromov a </a:t>
            </a:r>
            <a:r>
              <a:rPr lang="sk-SK" altLang="sk-SK" sz="1200" dirty="0" smtClean="0"/>
              <a:t>koreňovej </a:t>
            </a:r>
            <a:r>
              <a:rPr lang="sk-SK" altLang="sk-SK" sz="1200" dirty="0"/>
              <a:t>zeleniny v 10 m širokých </a:t>
            </a:r>
            <a:r>
              <a:rPr lang="sk-SK" altLang="sk-SK" sz="1200" dirty="0" err="1" smtClean="0"/>
              <a:t>medziradiach</a:t>
            </a:r>
            <a:r>
              <a:rPr lang="sk-SK" altLang="sk-SK" sz="1200" dirty="0" smtClean="0"/>
              <a:t> </a:t>
            </a:r>
            <a:r>
              <a:rPr lang="sk-SK" altLang="sk-SK" sz="1200" b="1" dirty="0" smtClean="0"/>
              <a:t>(Ovocné stromy </a:t>
            </a:r>
            <a:r>
              <a:rPr lang="sk-SK" altLang="sk-SK" sz="1200" b="1" dirty="0" err="1" smtClean="0"/>
              <a:t>s.r.o</a:t>
            </a:r>
            <a:r>
              <a:rPr lang="sk-SK" altLang="sk-SK" sz="1200" b="1" dirty="0" smtClean="0"/>
              <a:t>., Moravské Lieskové)</a:t>
            </a:r>
            <a:endParaRPr lang="sk-SK" altLang="sk-SK" sz="1200" b="1" dirty="0"/>
          </a:p>
          <a:p>
            <a:pPr eaLnBrk="1" hangingPunct="1">
              <a:buNone/>
            </a:pPr>
            <a:endParaRPr lang="sk-SK" altLang="sk-SK" sz="12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912813" y="1889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000" b="1" dirty="0">
                <a:solidFill>
                  <a:schemeClr val="tx2"/>
                </a:solidFill>
              </a:rPr>
              <a:t>Príklady rôznych typov </a:t>
            </a:r>
            <a:r>
              <a:rPr lang="sk-SK" altLang="sk-SK" sz="2000" b="1" dirty="0" err="1">
                <a:solidFill>
                  <a:schemeClr val="tx2"/>
                </a:solidFill>
              </a:rPr>
              <a:t>agrolesníckych</a:t>
            </a:r>
            <a:r>
              <a:rPr lang="sk-SK" altLang="sk-SK" sz="2000" b="1" dirty="0">
                <a:solidFill>
                  <a:schemeClr val="tx2"/>
                </a:solidFill>
              </a:rPr>
              <a:t> </a:t>
            </a:r>
            <a:r>
              <a:rPr lang="sk-SK" altLang="sk-SK" sz="2000" b="1" dirty="0" smtClean="0">
                <a:solidFill>
                  <a:schemeClr val="tx2"/>
                </a:solidFill>
              </a:rPr>
              <a:t>systémov - Slovensko</a:t>
            </a:r>
            <a:endParaRPr lang="sk-SK" altLang="sk-SK" sz="2000" b="1" dirty="0">
              <a:solidFill>
                <a:schemeClr val="tx2"/>
              </a:solidFill>
            </a:endParaRPr>
          </a:p>
        </p:txBody>
      </p:sp>
      <p:pic>
        <p:nvPicPr>
          <p:cNvPr id="3" name="Obrázok 2" descr="C:\Users\otosatek\Desktop\osobne\pozemky\Sadenie\Foto 2019\P103069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248" y="1785926"/>
            <a:ext cx="5184140" cy="388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354868" y="2634069"/>
            <a:ext cx="3888102" cy="2191822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51792" y="5818047"/>
            <a:ext cx="7056784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None/>
            </a:pPr>
            <a:r>
              <a:rPr lang="sk-SK" altLang="sk-SK" sz="1200" dirty="0"/>
              <a:t>Pestovanie liečivých rastlín, drobného ovocia, </a:t>
            </a:r>
            <a:r>
              <a:rPr lang="sk-SK" altLang="sk-SK" sz="1200" dirty="0" smtClean="0"/>
              <a:t>3 ha, 2018 </a:t>
            </a:r>
            <a:r>
              <a:rPr lang="sk-SK" altLang="sk-SK" sz="1200" b="1" dirty="0" smtClean="0"/>
              <a:t>Dreviny: </a:t>
            </a:r>
            <a:r>
              <a:rPr lang="sk-SK" altLang="sk-SK" sz="1200" dirty="0" smtClean="0"/>
              <a:t>topoľ šľachtený, čerešňa vtáčia </a:t>
            </a:r>
            <a:r>
              <a:rPr lang="sk-SK" altLang="sk-SK" sz="1200" b="1" dirty="0" smtClean="0"/>
              <a:t>Plodiny: </a:t>
            </a:r>
            <a:r>
              <a:rPr lang="sk-SK" altLang="sk-SK" sz="1200" dirty="0" smtClean="0"/>
              <a:t>liečivé rastliny – levanduľa, ďatelina plazivá (</a:t>
            </a:r>
            <a:r>
              <a:rPr lang="sk-SK" altLang="sk-SK" sz="1200" dirty="0" err="1" smtClean="0"/>
              <a:t>Gabica</a:t>
            </a:r>
            <a:r>
              <a:rPr lang="sk-SK" altLang="sk-SK" sz="1200" dirty="0" smtClean="0"/>
              <a:t> </a:t>
            </a:r>
            <a:r>
              <a:rPr lang="sk-SK" altLang="sk-SK" sz="1200" dirty="0" err="1" smtClean="0"/>
              <a:t>s.r.o</a:t>
            </a:r>
            <a:r>
              <a:rPr lang="sk-SK" altLang="sk-SK" sz="1200" dirty="0" smtClean="0"/>
              <a:t>., Tomášov)</a:t>
            </a:r>
            <a:endParaRPr lang="sk-SK" altLang="sk-SK" sz="1200" dirty="0"/>
          </a:p>
          <a:p>
            <a:pPr eaLnBrk="1" hangingPunct="1">
              <a:buNone/>
            </a:pPr>
            <a:endParaRPr lang="sk-SK" altLang="sk-SK" sz="12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9"/>
          <p:cNvSpPr>
            <a:spLocks noChangeArrowheads="1"/>
          </p:cNvSpPr>
          <p:nvPr/>
        </p:nvSpPr>
        <p:spPr bwMode="auto">
          <a:xfrm>
            <a:off x="755650" y="277813"/>
            <a:ext cx="81375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000" b="1">
                <a:solidFill>
                  <a:schemeClr val="tx2"/>
                </a:solidFill>
              </a:rPr>
              <a:t>Dávame do pozornosti farmárov na Slovensku: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600" b="1">
                <a:solidFill>
                  <a:schemeClr val="tx2"/>
                </a:solidFill>
              </a:rPr>
              <a:t>Strategický materiál vypracovaný na základe iniciatívy Svetovej banky „Agriculture at a Crossroads“</a:t>
            </a:r>
          </a:p>
        </p:txBody>
      </p:sp>
      <p:sp>
        <p:nvSpPr>
          <p:cNvPr id="62467" name="Rectangle 5"/>
          <p:cNvSpPr>
            <a:spLocks noChangeArrowheads="1"/>
          </p:cNvSpPr>
          <p:nvPr/>
        </p:nvSpPr>
        <p:spPr bwMode="auto">
          <a:xfrm>
            <a:off x="250825" y="5491163"/>
            <a:ext cx="8785225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100" b="1">
                <a:hlinkClick r:id="rId2"/>
              </a:rPr>
              <a:t>http://www.globalagriculture.org/fileadmin/files/weltagrarbericht/EnglishBrochure/BrochureIAASTD_en_web_small.pdf</a:t>
            </a:r>
            <a:endParaRPr lang="sk-SK" altLang="sk-SK" sz="1100" b="1"/>
          </a:p>
          <a:p>
            <a:pPr eaLnBrk="1" hangingPunct="1">
              <a:buFont typeface="Wingdings" panose="05000000000000000000" pitchFamily="2" charset="2"/>
              <a:buNone/>
            </a:pPr>
            <a:endParaRPr lang="sk-SK" altLang="sk-SK" sz="1100" b="1">
              <a:hlinkClick r:id="rId3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1100" b="1">
                <a:hlinkClick r:id="rId3"/>
              </a:rPr>
              <a:t>http://apps.unep.org/redirect.php?file=/publications/pmtdocuments/-Agriculture%20at%20a%20crossroads%20-%20Synthesis%20report-2009Agriculture_at_Crossroads_Synthesis_Report.pdf</a:t>
            </a:r>
            <a:r>
              <a:rPr lang="sk-SK" altLang="sk-SK" sz="1100" b="1"/>
              <a:t> </a:t>
            </a:r>
          </a:p>
        </p:txBody>
      </p:sp>
      <p:pic>
        <p:nvPicPr>
          <p:cNvPr id="62468" name="Obrázo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8" y="1520825"/>
            <a:ext cx="610552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6213" y="1924050"/>
            <a:ext cx="5053012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900113" y="1628775"/>
            <a:ext cx="7416303" cy="468054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266700" indent="-2667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28650" indent="-182563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835150" indent="-43815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395538" indent="-381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55925" indent="-381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413125" indent="-381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70325" indent="-381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27525" indent="-381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84725" indent="-381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110000"/>
              </a:lnSpc>
              <a:buFont typeface="Wingdings" panose="05000000000000000000" pitchFamily="2" charset="2"/>
              <a:buNone/>
              <a:defRPr/>
            </a:pPr>
            <a:r>
              <a:rPr lang="sk-SK" altLang="sk-SK" sz="1400" b="1" dirty="0" smtClean="0">
                <a:cs typeface="+mn-cs"/>
              </a:rPr>
              <a:t>Citát - </a:t>
            </a:r>
            <a:r>
              <a:rPr lang="sk-SK" altLang="sk-SK" sz="1400" b="1" dirty="0" err="1" smtClean="0">
                <a:cs typeface="+mn-cs"/>
              </a:rPr>
              <a:t>Hans</a:t>
            </a:r>
            <a:r>
              <a:rPr lang="sk-SK" altLang="sk-SK" sz="1400" b="1" dirty="0" smtClean="0">
                <a:cs typeface="+mn-cs"/>
              </a:rPr>
              <a:t> </a:t>
            </a:r>
            <a:r>
              <a:rPr lang="sk-SK" altLang="sk-SK" sz="1400" b="1" dirty="0" err="1" smtClean="0">
                <a:cs typeface="+mn-cs"/>
              </a:rPr>
              <a:t>Herren</a:t>
            </a:r>
            <a:r>
              <a:rPr lang="sk-SK" altLang="sk-SK" sz="1400" b="1" dirty="0" smtClean="0">
                <a:cs typeface="+mn-cs"/>
              </a:rPr>
              <a:t> (viedol vypracovanie správy):</a:t>
            </a:r>
          </a:p>
          <a:p>
            <a:pPr marL="0" indent="0" eaLnBrk="1" hangingPunct="1">
              <a:lnSpc>
                <a:spcPct val="110000"/>
              </a:lnSpc>
              <a:buFont typeface="Wingdings" panose="05000000000000000000" pitchFamily="2" charset="2"/>
              <a:buNone/>
              <a:defRPr/>
            </a:pPr>
            <a:r>
              <a:rPr lang="sk-SK" altLang="sk-SK" sz="1400" dirty="0" smtClean="0">
                <a:cs typeface="+mn-cs"/>
              </a:rPr>
              <a:t>„</a:t>
            </a:r>
            <a:r>
              <a:rPr lang="sk-SK" altLang="sk-SK" sz="1400" dirty="0">
                <a:cs typeface="+mn-cs"/>
              </a:rPr>
              <a:t>Dámy a páni, je čas hľadieť do budúcnosti. Čo sú hlavné závery? </a:t>
            </a:r>
            <a:r>
              <a:rPr lang="sk-SK" altLang="sk-SK" sz="1400" b="1" dirty="0">
                <a:cs typeface="+mn-cs"/>
              </a:rPr>
              <a:t>Je nevyhnutné zmeniť súčasnú paradigmu, prejsť k celkom iným postupom. </a:t>
            </a:r>
            <a:r>
              <a:rPr lang="sk-SK" altLang="sk-SK" sz="1400" dirty="0">
                <a:cs typeface="+mn-cs"/>
              </a:rPr>
              <a:t>K akým postupom sa prikloniť? </a:t>
            </a:r>
            <a:r>
              <a:rPr lang="sk-SK" altLang="sk-SK" sz="1400" b="1" dirty="0">
                <a:cs typeface="+mn-cs"/>
              </a:rPr>
              <a:t>Potrebujeme prejsť od poľnohospodárstva orientovaného výlučne na kvantitu produkcie, ktoré je neudržateľné k takému poľnohospodárstvu, ktoré bude udržateľné a zároveň tak isto efektívne</a:t>
            </a:r>
            <a:r>
              <a:rPr lang="sk-SK" altLang="sk-SK" sz="1400" dirty="0">
                <a:cs typeface="+mn-cs"/>
              </a:rPr>
              <a:t>. Nie však len na úrovni monokultúry, ale celého hospodárstva. </a:t>
            </a:r>
            <a:endParaRPr lang="sk-SK" altLang="sk-SK" sz="1400" dirty="0" smtClean="0">
              <a:cs typeface="+mn-cs"/>
            </a:endParaRPr>
          </a:p>
          <a:p>
            <a:pPr marL="0" indent="0" eaLnBrk="1" hangingPunct="1">
              <a:lnSpc>
                <a:spcPct val="110000"/>
              </a:lnSpc>
              <a:buFont typeface="Wingdings" panose="05000000000000000000" pitchFamily="2" charset="2"/>
              <a:buNone/>
              <a:defRPr/>
            </a:pPr>
            <a:r>
              <a:rPr lang="sk-SK" altLang="sk-SK" sz="1400" dirty="0" smtClean="0">
                <a:cs typeface="+mn-cs"/>
              </a:rPr>
              <a:t>Je </a:t>
            </a:r>
            <a:r>
              <a:rPr lang="sk-SK" altLang="sk-SK" sz="1400" dirty="0">
                <a:cs typeface="+mn-cs"/>
              </a:rPr>
              <a:t>tak isto nevyhnutné </a:t>
            </a:r>
            <a:r>
              <a:rPr lang="sk-SK" altLang="sk-SK" sz="1400" b="1" dirty="0">
                <a:cs typeface="+mn-cs"/>
              </a:rPr>
              <a:t>vrátiť poľnohospodárovi plnohodnotné miesto v spoločnosti</a:t>
            </a:r>
            <a:r>
              <a:rPr lang="sk-SK" altLang="sk-SK" sz="1400" dirty="0">
                <a:cs typeface="+mn-cs"/>
              </a:rPr>
              <a:t>. Dnes sa poľnohospodári vnímajú ako tí poslední z posledných. V skutočnosti sú však prví, bez jedla sa žiť nedá, preto musí mať poľnohospodár rovnakú vážnosť ako majú napríklad lekári. Pestovanie plodín musí byť ohodnotené, musí sa ľuďom oplatiť. </a:t>
            </a:r>
            <a:endParaRPr lang="sk-SK" altLang="sk-SK" sz="1400" dirty="0" smtClean="0">
              <a:cs typeface="+mn-cs"/>
            </a:endParaRPr>
          </a:p>
          <a:p>
            <a:pPr marL="0" indent="0" eaLnBrk="1" hangingPunct="1">
              <a:lnSpc>
                <a:spcPct val="110000"/>
              </a:lnSpc>
              <a:buFont typeface="Wingdings" panose="05000000000000000000" pitchFamily="2" charset="2"/>
              <a:buNone/>
              <a:defRPr/>
            </a:pPr>
            <a:r>
              <a:rPr lang="sk-SK" altLang="sk-SK" sz="1400" dirty="0" smtClean="0">
                <a:cs typeface="+mn-cs"/>
              </a:rPr>
              <a:t>Zmena </a:t>
            </a:r>
            <a:r>
              <a:rPr lang="sk-SK" altLang="sk-SK" sz="1400" dirty="0">
                <a:cs typeface="+mn-cs"/>
              </a:rPr>
              <a:t>paradigmy o ktorej hovoríme však ďaleko presahuje polia a maštale</a:t>
            </a:r>
            <a:r>
              <a:rPr lang="sk-SK" altLang="sk-SK" sz="1400" b="1" dirty="0">
                <a:cs typeface="+mn-cs"/>
              </a:rPr>
              <a:t>. </a:t>
            </a:r>
            <a:r>
              <a:rPr lang="sk-SK" altLang="sk-SK" sz="1400" b="1" dirty="0">
                <a:solidFill>
                  <a:schemeClr val="accent2"/>
                </a:solidFill>
                <a:cs typeface="+mn-cs"/>
              </a:rPr>
              <a:t>Každá krajina musí spravovať svoje poľnohospodárstvo, musí do svojich poľnohospodárov investovať, musí investovať do svojej vedy a inštitúcií, ktoré budú na zmene paradigmy pracovať</a:t>
            </a:r>
            <a:r>
              <a:rPr lang="sk-SK" altLang="sk-SK" sz="1400" b="1" dirty="0">
                <a:cs typeface="+mn-cs"/>
              </a:rPr>
              <a:t>. </a:t>
            </a:r>
            <a:r>
              <a:rPr lang="sk-SK" altLang="sk-SK" sz="1400" dirty="0">
                <a:cs typeface="+mn-cs"/>
              </a:rPr>
              <a:t>Nepotrebujeme len poznatky poľnohospodárov, ale aj poznatky vedy a technológií. Podstatné je objaviť spôsob ako vhodne spojiť technologické inovácie s poznaním poľnohospodárov. </a:t>
            </a:r>
            <a:endParaRPr lang="sk-SK" altLang="sk-SK" sz="1400" dirty="0" smtClean="0">
              <a:cs typeface="+mn-cs"/>
            </a:endParaRPr>
          </a:p>
          <a:p>
            <a:pPr marL="0" indent="0" eaLnBrk="1" hangingPunct="1">
              <a:lnSpc>
                <a:spcPct val="110000"/>
              </a:lnSpc>
              <a:buFont typeface="Wingdings" panose="05000000000000000000" pitchFamily="2" charset="2"/>
              <a:buNone/>
              <a:defRPr/>
            </a:pPr>
            <a:r>
              <a:rPr lang="sk-SK" altLang="sk-SK" sz="1400" b="1" dirty="0" smtClean="0">
                <a:cs typeface="+mn-cs"/>
              </a:rPr>
              <a:t>Máme </a:t>
            </a:r>
            <a:r>
              <a:rPr lang="sk-SK" altLang="sk-SK" sz="1400" b="1" dirty="0">
                <a:cs typeface="+mn-cs"/>
              </a:rPr>
              <a:t>čo doháňať, vo výskume udržateľného poľnohospodárstva sme premárnili 50 rokov".</a:t>
            </a:r>
            <a:endParaRPr lang="sk-SK" altLang="sk-SK" sz="1400" b="1" dirty="0"/>
          </a:p>
        </p:txBody>
      </p:sp>
      <p:sp>
        <p:nvSpPr>
          <p:cNvPr id="63491" name="Rectangle 9"/>
          <p:cNvSpPr>
            <a:spLocks noChangeArrowheads="1"/>
          </p:cNvSpPr>
          <p:nvPr/>
        </p:nvSpPr>
        <p:spPr bwMode="auto">
          <a:xfrm>
            <a:off x="755650" y="277813"/>
            <a:ext cx="81375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000" b="1">
                <a:solidFill>
                  <a:schemeClr val="tx2"/>
                </a:solidFill>
              </a:rPr>
              <a:t>Dávame do pozornosti farmárov na Slovensku: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600" b="1">
                <a:solidFill>
                  <a:schemeClr val="tx2"/>
                </a:solidFill>
              </a:rPr>
              <a:t>Strategický materiál vypracovaný na základe iniciatívy Svetovej banky „Agriculture at a Crossroads“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6524625"/>
            <a:ext cx="9036050" cy="36036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Ekologická poľnohospodárska výroba na Slovensku dnes a v budúcej SPP (konferencia), Liptovská Teplička, Penzión Dolinka, 5. 11 </a:t>
            </a:r>
            <a:r>
              <a:rPr lang="sk-SK" altLang="sk-SK" sz="1000" b="1" i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613555"/>
            <a:ext cx="5040000" cy="315000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2034" y="3393554"/>
            <a:ext cx="5040000" cy="3150000"/>
          </a:xfrm>
          <a:prstGeom prst="rect">
            <a:avLst/>
          </a:prstGeom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5580063" y="1849438"/>
            <a:ext cx="30241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sk-SK" sz="1200" b="1" dirty="0" smtClean="0">
                <a:solidFill>
                  <a:schemeClr val="tx2"/>
                </a:solidFill>
              </a:rPr>
              <a:t>Hriňovské lazy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sk-SK" sz="1200" b="1" dirty="0" smtClean="0">
                <a:solidFill>
                  <a:schemeClr val="tx2"/>
                </a:solidFill>
              </a:rPr>
              <a:t>Letecká </a:t>
            </a:r>
            <a:r>
              <a:rPr lang="pl-PL" altLang="sk-SK" sz="1200" b="1" dirty="0">
                <a:solidFill>
                  <a:schemeClr val="tx2"/>
                </a:solidFill>
              </a:rPr>
              <a:t>snimka z roku            </a:t>
            </a:r>
            <a:r>
              <a:rPr lang="sk-SK" altLang="sk-SK" sz="2000" b="1" dirty="0">
                <a:solidFill>
                  <a:schemeClr val="tx2"/>
                </a:solidFill>
              </a:rPr>
              <a:t>1950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79388" y="5211763"/>
            <a:ext cx="2952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sk-SK" sz="1200" b="1" dirty="0" smtClean="0">
                <a:solidFill>
                  <a:schemeClr val="tx2"/>
                </a:solidFill>
              </a:rPr>
              <a:t>Hriňovské lazy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sk-SK" sz="1200" b="1" dirty="0" smtClean="0">
                <a:solidFill>
                  <a:schemeClr val="tx2"/>
                </a:solidFill>
              </a:rPr>
              <a:t>Letecká </a:t>
            </a:r>
            <a:r>
              <a:rPr lang="pl-PL" altLang="sk-SK" sz="1200" b="1" dirty="0">
                <a:solidFill>
                  <a:schemeClr val="tx2"/>
                </a:solidFill>
              </a:rPr>
              <a:t>snímka z roku            </a:t>
            </a:r>
            <a:r>
              <a:rPr lang="sk-SK" altLang="sk-SK" sz="2000" b="1" dirty="0">
                <a:solidFill>
                  <a:schemeClr val="tx2"/>
                </a:solidFill>
              </a:rPr>
              <a:t>2010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84213" y="277813"/>
            <a:ext cx="82089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 smtClean="0">
                <a:solidFill>
                  <a:schemeClr val="tx2"/>
                </a:solidFill>
              </a:rPr>
              <a:t>Prečo pestovať dreviny na </a:t>
            </a:r>
            <a:r>
              <a:rPr lang="sk-SK" altLang="sk-SK" sz="2400" b="1" dirty="0" smtClean="0">
                <a:solidFill>
                  <a:schemeClr val="tx2"/>
                </a:solidFill>
              </a:rPr>
              <a:t>poľnohospodárskej pôde?</a:t>
            </a:r>
            <a:r>
              <a:rPr lang="sk-SK" altLang="sk-SK" b="1" dirty="0" smtClean="0">
                <a:solidFill>
                  <a:schemeClr val="tx2"/>
                </a:solidFill>
              </a:rPr>
              <a:t/>
            </a:r>
            <a:br>
              <a:rPr lang="sk-SK" altLang="sk-SK" b="1" dirty="0" smtClean="0">
                <a:solidFill>
                  <a:schemeClr val="tx2"/>
                </a:solidFill>
              </a:rPr>
            </a:br>
            <a:r>
              <a:rPr lang="sk-SK" altLang="sk-SK" sz="1800" dirty="0" smtClean="0">
                <a:solidFill>
                  <a:schemeClr val="tx2"/>
                </a:solidFill>
              </a:rPr>
              <a:t>Zmeny v obhospodarovaní krajiny na Slovensku za posledných 70 rokov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071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-52388"/>
            <a:ext cx="8713788" cy="696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Zástupný symbol obsahu 2"/>
          <p:cNvSpPr>
            <a:spLocks/>
          </p:cNvSpPr>
          <p:nvPr/>
        </p:nvSpPr>
        <p:spPr bwMode="auto">
          <a:xfrm>
            <a:off x="2555875" y="5732463"/>
            <a:ext cx="50403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b="1">
                <a:solidFill>
                  <a:srgbClr val="FFFF00"/>
                </a:solidFill>
              </a:rPr>
              <a:t>Ďakujem za pozornosť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107950" y="6524625"/>
            <a:ext cx="90360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sk-SK" altLang="sk-SK" sz="1000" b="1" i="1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Ekologická poľnohospodárska výroba na Slovensku dnes a v budúcej SPP (konferencia), Liptovská Teplička, Penzión Dolinka, 5. 11 2019</a:t>
            </a:r>
            <a:endParaRPr kumimoji="0" lang="sk-SK" altLang="sk-SK" sz="10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00174"/>
            <a:ext cx="4536000" cy="284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643314"/>
            <a:ext cx="4500000" cy="285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84213" y="277813"/>
            <a:ext cx="82089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400" b="1" dirty="0" smtClean="0">
                <a:solidFill>
                  <a:schemeClr val="tx2"/>
                </a:solidFill>
              </a:rPr>
              <a:t>Prečo pestovať dreviny na </a:t>
            </a:r>
            <a:r>
              <a:rPr lang="sk-SK" altLang="sk-SK" sz="2400" b="1" dirty="0" smtClean="0">
                <a:solidFill>
                  <a:schemeClr val="tx2"/>
                </a:solidFill>
              </a:rPr>
              <a:t>poľnohospodárskej pôde?</a:t>
            </a:r>
            <a:r>
              <a:rPr lang="sk-SK" altLang="sk-SK" b="1" dirty="0" smtClean="0">
                <a:solidFill>
                  <a:schemeClr val="tx2"/>
                </a:solidFill>
              </a:rPr>
              <a:t/>
            </a:r>
            <a:br>
              <a:rPr lang="sk-SK" altLang="sk-SK" b="1" dirty="0" smtClean="0">
                <a:solidFill>
                  <a:schemeClr val="tx2"/>
                </a:solidFill>
              </a:rPr>
            </a:br>
            <a:r>
              <a:rPr lang="sk-SK" altLang="sk-SK" sz="1800" dirty="0" smtClean="0">
                <a:solidFill>
                  <a:schemeClr val="tx2"/>
                </a:solidFill>
              </a:rPr>
              <a:t>Zmeny v obhospodarovaní krajiny na Slovensku za posledných 70 rokov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580063" y="1849438"/>
            <a:ext cx="30241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sk-SK" sz="1200" b="1" dirty="0" smtClean="0">
                <a:solidFill>
                  <a:schemeClr val="tx2"/>
                </a:solidFill>
              </a:rPr>
              <a:t>Liptovská Teplička</a:t>
            </a:r>
            <a:endParaRPr lang="pl-PL" altLang="sk-SK" sz="1200" b="1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sk-SK" sz="1200" b="1" dirty="0" smtClean="0">
                <a:solidFill>
                  <a:schemeClr val="tx2"/>
                </a:solidFill>
              </a:rPr>
              <a:t>Letecká </a:t>
            </a:r>
            <a:r>
              <a:rPr lang="pl-PL" altLang="sk-SK" sz="1200" b="1" dirty="0">
                <a:solidFill>
                  <a:schemeClr val="tx2"/>
                </a:solidFill>
              </a:rPr>
              <a:t>snimka z roku            </a:t>
            </a:r>
            <a:r>
              <a:rPr lang="sk-SK" altLang="sk-SK" sz="2000" b="1" dirty="0">
                <a:solidFill>
                  <a:schemeClr val="tx2"/>
                </a:solidFill>
              </a:rPr>
              <a:t>1950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79388" y="5211763"/>
            <a:ext cx="2952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sk-SK" sz="1200" b="1" dirty="0" smtClean="0">
                <a:solidFill>
                  <a:schemeClr val="tx2"/>
                </a:solidFill>
              </a:rPr>
              <a:t>Liptovská Teplička</a:t>
            </a:r>
            <a:endParaRPr lang="pl-PL" altLang="sk-SK" sz="1200" b="1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sk-SK" sz="1200" b="1" dirty="0" smtClean="0">
                <a:solidFill>
                  <a:schemeClr val="tx2"/>
                </a:solidFill>
              </a:rPr>
              <a:t>Letecká </a:t>
            </a:r>
            <a:r>
              <a:rPr lang="pl-PL" altLang="sk-SK" sz="1200" b="1" dirty="0">
                <a:solidFill>
                  <a:schemeClr val="tx2"/>
                </a:solidFill>
              </a:rPr>
              <a:t>snímka z roku            </a:t>
            </a:r>
            <a:r>
              <a:rPr lang="sk-SK" altLang="sk-SK" sz="2000" b="1" dirty="0" smtClean="0">
                <a:solidFill>
                  <a:schemeClr val="tx2"/>
                </a:solidFill>
              </a:rPr>
              <a:t>2017</a:t>
            </a:r>
            <a:endParaRPr lang="sk-SK" altLang="sk-SK" sz="2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rstvy">
  <a:themeElements>
    <a:clrScheme name="Vrstvy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Vrstvy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sz="4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sz="4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rstvy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Jankovic_Agroforestry_Agrokomplex_2017_bez_casovania" id="{18EF43B0-9E31-4792-BBD0-358C02D8A1EC}" vid="{F6F85A44-102A-416D-8043-735EBE21C399}"/>
    </a:ext>
  </a:extLst>
</a:theme>
</file>

<file path=ppt/theme/theme2.xml><?xml version="1.0" encoding="utf-8"?>
<a:theme xmlns:a="http://schemas.openxmlformats.org/drawingml/2006/main" name="1_Vlastný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Jankovic_Agroforestry_Agrokomplex_2017_bez_casovania" id="{18EF43B0-9E31-4792-BBD0-358C02D8A1EC}" vid="{8DCC405B-756D-4DE1-AFFE-095623A8067F}"/>
    </a:ext>
  </a:extLst>
</a:theme>
</file>

<file path=ppt/theme/theme3.xml><?xml version="1.0" encoding="utf-8"?>
<a:theme xmlns:a="http://schemas.openxmlformats.org/drawingml/2006/main" name="Vlastný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Jankovic_Agroforestry_Agrokomplex_2017_bez_casovania" id="{18EF43B0-9E31-4792-BBD0-358C02D8A1EC}" vid="{C622F92B-4A48-4B97-BFAF-E25B0F5BF199}"/>
    </a:ext>
  </a:extLst>
</a:theme>
</file>

<file path=ppt/theme/theme4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Vrstvy 6">
    <a:dk1>
      <a:srgbClr val="000000"/>
    </a:dk1>
    <a:lt1>
      <a:srgbClr val="FFFFE1"/>
    </a:lt1>
    <a:dk2>
      <a:srgbClr val="330033"/>
    </a:dk2>
    <a:lt2>
      <a:srgbClr val="330033"/>
    </a:lt2>
    <a:accent1>
      <a:srgbClr val="CCCC99"/>
    </a:accent1>
    <a:accent2>
      <a:srgbClr val="FF0000"/>
    </a:accent2>
    <a:accent3>
      <a:srgbClr val="FFFFEE"/>
    </a:accent3>
    <a:accent4>
      <a:srgbClr val="000000"/>
    </a:accent4>
    <a:accent5>
      <a:srgbClr val="E2E2CA"/>
    </a:accent5>
    <a:accent6>
      <a:srgbClr val="E70000"/>
    </a:accent6>
    <a:hlink>
      <a:srgbClr val="990033"/>
    </a:hlink>
    <a:folHlink>
      <a:srgbClr val="B2B2B2"/>
    </a:folHlink>
  </a:clrScheme>
  <a:fontScheme name="Vrstvy">
    <a:majorFont>
      <a:latin typeface="Times New Roman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Jankovic_Agroforestry_Agrokomplex_2017_bez_casovania</Template>
  <TotalTime>6990</TotalTime>
  <Words>7545</Words>
  <Application>Microsoft Office PowerPoint</Application>
  <PresentationFormat>Prezentácia na obrazovke (4:3)</PresentationFormat>
  <Paragraphs>531</Paragraphs>
  <Slides>80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3</vt:i4>
      </vt:variant>
      <vt:variant>
        <vt:lpstr>Nadpisy snímok</vt:lpstr>
      </vt:variant>
      <vt:variant>
        <vt:i4>80</vt:i4>
      </vt:variant>
    </vt:vector>
  </HeadingPairs>
  <TitlesOfParts>
    <vt:vector size="83" baseType="lpstr">
      <vt:lpstr>Vrstvy</vt:lpstr>
      <vt:lpstr>1_Vlastný návrh</vt:lpstr>
      <vt:lpstr>Vlastný návrh</vt:lpstr>
      <vt:lpstr>Agrolesnícke systémy – významný nástroj ekologizácie poľnohospodárskej výroby na Slovensku</vt:lpstr>
      <vt:lpstr>Obsah prezentácie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Snímka 29</vt:lpstr>
      <vt:lpstr>Snímka 30</vt:lpstr>
      <vt:lpstr>Snímka 31</vt:lpstr>
      <vt:lpstr>Snímka 32</vt:lpstr>
      <vt:lpstr>Snímka 33</vt:lpstr>
      <vt:lpstr>Snímka 34</vt:lpstr>
      <vt:lpstr>Snímka 35</vt:lpstr>
      <vt:lpstr>Snímka 36</vt:lpstr>
      <vt:lpstr>Snímka 37</vt:lpstr>
      <vt:lpstr>Snímka 38</vt:lpstr>
      <vt:lpstr>Snímka 39</vt:lpstr>
      <vt:lpstr>Snímka 40</vt:lpstr>
      <vt:lpstr>Snímka 41</vt:lpstr>
      <vt:lpstr>Snímka 42</vt:lpstr>
      <vt:lpstr>Snímka 43</vt:lpstr>
      <vt:lpstr>Snímka 44</vt:lpstr>
      <vt:lpstr>Snímka 45</vt:lpstr>
      <vt:lpstr>Snímka 46</vt:lpstr>
      <vt:lpstr>Snímka 47</vt:lpstr>
      <vt:lpstr>Snímka 48</vt:lpstr>
      <vt:lpstr>Snímka 49</vt:lpstr>
      <vt:lpstr>Snímka 50</vt:lpstr>
      <vt:lpstr>Snímka 51</vt:lpstr>
      <vt:lpstr>Snímka 52</vt:lpstr>
      <vt:lpstr>Snímka 53</vt:lpstr>
      <vt:lpstr>Snímka 54</vt:lpstr>
      <vt:lpstr>Snímka 55</vt:lpstr>
      <vt:lpstr>Snímka 56</vt:lpstr>
      <vt:lpstr>Snímka 57</vt:lpstr>
      <vt:lpstr>Snímka 58</vt:lpstr>
      <vt:lpstr>Snímka 59</vt:lpstr>
      <vt:lpstr>Snímka 60</vt:lpstr>
      <vt:lpstr>Snímka 61</vt:lpstr>
      <vt:lpstr>Snímka 62</vt:lpstr>
      <vt:lpstr>Snímka 63</vt:lpstr>
      <vt:lpstr>Snímka 64</vt:lpstr>
      <vt:lpstr>Snímka 65</vt:lpstr>
      <vt:lpstr>Snímka 66</vt:lpstr>
      <vt:lpstr>Snímka 67</vt:lpstr>
      <vt:lpstr>Snímka 68</vt:lpstr>
      <vt:lpstr>Snímka 69</vt:lpstr>
      <vt:lpstr>Snímka 70</vt:lpstr>
      <vt:lpstr>Snímka 71</vt:lpstr>
      <vt:lpstr>Snímka 72</vt:lpstr>
      <vt:lpstr>Snímka 73</vt:lpstr>
      <vt:lpstr>Snímka 74</vt:lpstr>
      <vt:lpstr>Snímka 75</vt:lpstr>
      <vt:lpstr>Snímka 76</vt:lpstr>
      <vt:lpstr>Snímka 77</vt:lpstr>
      <vt:lpstr>Snímka 78</vt:lpstr>
      <vt:lpstr>Snímka 79</vt:lpstr>
      <vt:lpstr>Snímka 80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Agrolesnícke systémy a ich potenciál  pre produkciu dendromasy</dc:title>
  <dc:creator>Jaroslav Jankovič</dc:creator>
  <cp:lastModifiedBy>jaro</cp:lastModifiedBy>
  <cp:revision>231</cp:revision>
  <cp:lastPrinted>2016-05-18T05:47:33Z</cp:lastPrinted>
  <dcterms:created xsi:type="dcterms:W3CDTF">2018-09-17T13:27:14Z</dcterms:created>
  <dcterms:modified xsi:type="dcterms:W3CDTF">2019-11-05T06:05:17Z</dcterms:modified>
</cp:coreProperties>
</file>